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charts/chart1.xml" ContentType="application/vnd.openxmlformats-officedocument.drawingml.chart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3" r:id="rId6"/>
    <p:sldId id="264" r:id="rId7"/>
    <p:sldId id="265" r:id="rId8"/>
  </p:sldIdLst>
  <p:sldSz cx="9144000" cy="6858000" type="screen4x3"/>
  <p:notesSz cx="70104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3" d="100"/>
          <a:sy n="123" d="100"/>
        </p:scale>
        <p:origin x="-36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6"/>
          <c:order val="0"/>
          <c:tx>
            <c:strRef>
              <c:f>Sheet1!$L$1</c:f>
              <c:strCache>
                <c:ptCount val="1"/>
                <c:pt idx="0">
                  <c:v>Actuals - Gulf Coast</c:v>
                </c:pt>
              </c:strCache>
            </c:strRef>
          </c:tx>
          <c:spPr>
            <a:ln w="15875">
              <a:solidFill>
                <a:schemeClr val="tx1">
                  <a:alpha val="40000"/>
                </a:schemeClr>
              </a:solidFill>
            </a:ln>
          </c:spPr>
          <c:marker>
            <c:symbol val="none"/>
          </c:marker>
          <c:dLbls>
            <c:dLbl>
              <c:idx val="14"/>
              <c:layout/>
              <c:numFmt formatCode="&quot;$&quot;#,##0.00" sourceLinked="0"/>
              <c:spPr/>
              <c:txPr>
                <a:bodyPr/>
                <a:lstStyle/>
                <a:p>
                  <a:pPr>
                    <a:defRPr sz="900" b="1"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&quot;$&quot;#,##0.00" sourceLinked="0"/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dLblPos val="l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Sheet1!$A$2:$A$26</c:f>
              <c:numCache>
                <c:formatCode>m/yy;@</c:formatCode>
                <c:ptCount val="25"/>
                <c:pt idx="1">
                  <c:v>40544</c:v>
                </c:pt>
                <c:pt idx="2">
                  <c:v>40575</c:v>
                </c:pt>
                <c:pt idx="3">
                  <c:v>40603</c:v>
                </c:pt>
                <c:pt idx="4">
                  <c:v>40634</c:v>
                </c:pt>
                <c:pt idx="5">
                  <c:v>40664</c:v>
                </c:pt>
                <c:pt idx="6">
                  <c:v>40695</c:v>
                </c:pt>
                <c:pt idx="7">
                  <c:v>40725</c:v>
                </c:pt>
                <c:pt idx="8">
                  <c:v>40756</c:v>
                </c:pt>
                <c:pt idx="9">
                  <c:v>40787</c:v>
                </c:pt>
                <c:pt idx="10">
                  <c:v>40817</c:v>
                </c:pt>
                <c:pt idx="11">
                  <c:v>40848</c:v>
                </c:pt>
                <c:pt idx="12">
                  <c:v>40878</c:v>
                </c:pt>
                <c:pt idx="13">
                  <c:v>40909</c:v>
                </c:pt>
                <c:pt idx="14">
                  <c:v>40940</c:v>
                </c:pt>
                <c:pt idx="15">
                  <c:v>40969</c:v>
                </c:pt>
                <c:pt idx="16">
                  <c:v>41000</c:v>
                </c:pt>
                <c:pt idx="17">
                  <c:v>41030</c:v>
                </c:pt>
                <c:pt idx="18">
                  <c:v>41061</c:v>
                </c:pt>
                <c:pt idx="19">
                  <c:v>41091</c:v>
                </c:pt>
                <c:pt idx="20">
                  <c:v>41122</c:v>
                </c:pt>
                <c:pt idx="21">
                  <c:v>41153</c:v>
                </c:pt>
                <c:pt idx="22">
                  <c:v>41183</c:v>
                </c:pt>
                <c:pt idx="23">
                  <c:v>41214</c:v>
                </c:pt>
                <c:pt idx="24">
                  <c:v>41244</c:v>
                </c:pt>
              </c:numCache>
            </c:numRef>
          </c:cat>
          <c:val>
            <c:numRef>
              <c:f>Sheet1!$L$2:$L$26</c:f>
              <c:numCache>
                <c:formatCode>0.000</c:formatCode>
                <c:ptCount val="25"/>
                <c:pt idx="1">
                  <c:v>2.601</c:v>
                </c:pt>
                <c:pt idx="2">
                  <c:v>2.7930000000000001</c:v>
                </c:pt>
                <c:pt idx="3">
                  <c:v>3.081</c:v>
                </c:pt>
                <c:pt idx="4">
                  <c:v>3.2309999999999999</c:v>
                </c:pt>
                <c:pt idx="5">
                  <c:v>3.0009999999999999</c:v>
                </c:pt>
                <c:pt idx="6">
                  <c:v>3.0150000000000001</c:v>
                </c:pt>
                <c:pt idx="7">
                  <c:v>3.117</c:v>
                </c:pt>
                <c:pt idx="8">
                  <c:v>2.9740000000000002</c:v>
                </c:pt>
                <c:pt idx="9">
                  <c:v>2.9369999999999998</c:v>
                </c:pt>
                <c:pt idx="10">
                  <c:v>2.96</c:v>
                </c:pt>
                <c:pt idx="11">
                  <c:v>3.0459999999999998</c:v>
                </c:pt>
                <c:pt idx="12">
                  <c:v>2.8780000000000001</c:v>
                </c:pt>
                <c:pt idx="13">
                  <c:v>3.0342500000000001</c:v>
                </c:pt>
                <c:pt idx="14">
                  <c:v>3.1779999999999999</c:v>
                </c:pt>
                <c:pt idx="15">
                  <c:v>3.27</c:v>
                </c:pt>
              </c:numCache>
            </c:numRef>
          </c:val>
          <c:smooth val="0"/>
        </c:ser>
        <c:ser>
          <c:idx val="5"/>
          <c:order val="1"/>
          <c:tx>
            <c:strRef>
              <c:f>Sheet1!$K$1</c:f>
              <c:strCache>
                <c:ptCount val="1"/>
                <c:pt idx="0">
                  <c:v>Avg Hedge Price</c:v>
                </c:pt>
              </c:strCache>
            </c:strRef>
          </c:tx>
          <c:spPr>
            <a:ln w="22225">
              <a:solidFill>
                <a:schemeClr val="tx1">
                  <a:alpha val="40000"/>
                </a:schemeClr>
              </a:solidFill>
              <a:prstDash val="dash"/>
            </a:ln>
          </c:spPr>
          <c:marker>
            <c:symbol val="none"/>
          </c:marker>
          <c:dLbls>
            <c:dLbl>
              <c:idx val="14"/>
              <c:layout>
                <c:manualLayout>
                  <c:x val="-4.8626543209876541E-2"/>
                  <c:y val="-2.9241928307177437E-2"/>
                </c:manualLayout>
              </c:layout>
              <c:numFmt formatCode="&quot;$&quot;#,##0.00" sourceLinked="0"/>
              <c:spPr/>
              <c:txPr>
                <a:bodyPr/>
                <a:lstStyle/>
                <a:p>
                  <a:pPr>
                    <a:defRPr sz="900" b="1"/>
                  </a:pPr>
                  <a:endParaRPr lang="en-US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Sheet1!$A$2:$A$26</c:f>
              <c:numCache>
                <c:formatCode>m/yy;@</c:formatCode>
                <c:ptCount val="25"/>
                <c:pt idx="1">
                  <c:v>40544</c:v>
                </c:pt>
                <c:pt idx="2">
                  <c:v>40575</c:v>
                </c:pt>
                <c:pt idx="3">
                  <c:v>40603</c:v>
                </c:pt>
                <c:pt idx="4">
                  <c:v>40634</c:v>
                </c:pt>
                <c:pt idx="5">
                  <c:v>40664</c:v>
                </c:pt>
                <c:pt idx="6">
                  <c:v>40695</c:v>
                </c:pt>
                <c:pt idx="7">
                  <c:v>40725</c:v>
                </c:pt>
                <c:pt idx="8">
                  <c:v>40756</c:v>
                </c:pt>
                <c:pt idx="9">
                  <c:v>40787</c:v>
                </c:pt>
                <c:pt idx="10">
                  <c:v>40817</c:v>
                </c:pt>
                <c:pt idx="11">
                  <c:v>40848</c:v>
                </c:pt>
                <c:pt idx="12">
                  <c:v>40878</c:v>
                </c:pt>
                <c:pt idx="13">
                  <c:v>40909</c:v>
                </c:pt>
                <c:pt idx="14">
                  <c:v>40940</c:v>
                </c:pt>
                <c:pt idx="15">
                  <c:v>40969</c:v>
                </c:pt>
                <c:pt idx="16">
                  <c:v>41000</c:v>
                </c:pt>
                <c:pt idx="17">
                  <c:v>41030</c:v>
                </c:pt>
                <c:pt idx="18">
                  <c:v>41061</c:v>
                </c:pt>
                <c:pt idx="19">
                  <c:v>41091</c:v>
                </c:pt>
                <c:pt idx="20">
                  <c:v>41122</c:v>
                </c:pt>
                <c:pt idx="21">
                  <c:v>41153</c:v>
                </c:pt>
                <c:pt idx="22">
                  <c:v>41183</c:v>
                </c:pt>
                <c:pt idx="23">
                  <c:v>41214</c:v>
                </c:pt>
                <c:pt idx="24">
                  <c:v>41244</c:v>
                </c:pt>
              </c:numCache>
            </c:numRef>
          </c:cat>
          <c:val>
            <c:numRef>
              <c:f>Sheet1!$K$2:$K$26</c:f>
              <c:numCache>
                <c:formatCode>General</c:formatCode>
                <c:ptCount val="25"/>
                <c:pt idx="3" formatCode="0.000">
                  <c:v>3.16</c:v>
                </c:pt>
                <c:pt idx="4" formatCode="0.000">
                  <c:v>3.1380992549523921</c:v>
                </c:pt>
                <c:pt idx="5" formatCode="0.000">
                  <c:v>3.1380992549523921</c:v>
                </c:pt>
                <c:pt idx="6" formatCode="0.000">
                  <c:v>3.0751068901162668</c:v>
                </c:pt>
                <c:pt idx="7" formatCode="0.000">
                  <c:v>3.048608310310974</c:v>
                </c:pt>
                <c:pt idx="8" formatCode="0.000">
                  <c:v>3.048608310310974</c:v>
                </c:pt>
                <c:pt idx="9" formatCode="0.000">
                  <c:v>3.048608310310974</c:v>
                </c:pt>
                <c:pt idx="10" formatCode="0.000">
                  <c:v>3.048608310310974</c:v>
                </c:pt>
                <c:pt idx="11" formatCode="0.000">
                  <c:v>3.048608310310974</c:v>
                </c:pt>
                <c:pt idx="12" formatCode="0.000">
                  <c:v>3.048608310310974</c:v>
                </c:pt>
                <c:pt idx="13" formatCode="0.000">
                  <c:v>2.9988197997717161</c:v>
                </c:pt>
                <c:pt idx="14" formatCode="0.000">
                  <c:v>2.9988197997717161</c:v>
                </c:pt>
                <c:pt idx="15" formatCode="0.000">
                  <c:v>2.9866246471391054</c:v>
                </c:pt>
                <c:pt idx="16" formatCode="0.000">
                  <c:v>2.9792853616241906</c:v>
                </c:pt>
                <c:pt idx="17" formatCode="0.000">
                  <c:v>2.9900282415113919</c:v>
                </c:pt>
                <c:pt idx="18" formatCode="0.000">
                  <c:v>2.9774784121168492</c:v>
                </c:pt>
                <c:pt idx="19" formatCode="0.000">
                  <c:v>2.9970616702554227</c:v>
                </c:pt>
                <c:pt idx="20" formatCode="0.000">
                  <c:v>2.9970616702554227</c:v>
                </c:pt>
                <c:pt idx="21" formatCode="0.000">
                  <c:v>2.9970616702554227</c:v>
                </c:pt>
                <c:pt idx="22" formatCode="0.000">
                  <c:v>2.9970616702554227</c:v>
                </c:pt>
                <c:pt idx="23" formatCode="0.000">
                  <c:v>2.9970616702554227</c:v>
                </c:pt>
                <c:pt idx="24" formatCode="0.000">
                  <c:v>2.9970616702554227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Sheet1!$B$1:$B$2</c:f>
              <c:strCache>
                <c:ptCount val="1"/>
                <c:pt idx="0">
                  <c:v>Trade 1 (3/11-2/12)</c:v>
                </c:pt>
              </c:strCache>
            </c:strRef>
          </c:tx>
          <c:spPr>
            <a:ln w="31750">
              <a:solidFill>
                <a:schemeClr val="bg2">
                  <a:lumMod val="75000"/>
                </a:schemeClr>
              </a:solidFill>
            </a:ln>
          </c:spPr>
          <c:marker>
            <c:symbol val="none"/>
          </c:marker>
          <c:dLbls>
            <c:dLbl>
              <c:idx val="2"/>
              <c:layout>
                <c:manualLayout>
                  <c:x val="5.1550865169631574E-2"/>
                  <c:y val="-1.677129217119044E-2"/>
                </c:manualLayout>
              </c:layout>
              <c:numFmt formatCode="&quot;$&quot;#,##0.00" sourceLinked="0"/>
              <c:spPr/>
              <c:txPr>
                <a:bodyPr anchor="t" anchorCtr="0"/>
                <a:lstStyle/>
                <a:p>
                  <a:pPr>
                    <a:defRPr sz="800"/>
                  </a:pPr>
                  <a:endParaRPr lang="en-US"/>
                </a:p>
              </c:txPr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Sheet1!$A$2:$A$26</c:f>
              <c:numCache>
                <c:formatCode>m/yy;@</c:formatCode>
                <c:ptCount val="25"/>
                <c:pt idx="1">
                  <c:v>40544</c:v>
                </c:pt>
                <c:pt idx="2">
                  <c:v>40575</c:v>
                </c:pt>
                <c:pt idx="3">
                  <c:v>40603</c:v>
                </c:pt>
                <c:pt idx="4">
                  <c:v>40634</c:v>
                </c:pt>
                <c:pt idx="5">
                  <c:v>40664</c:v>
                </c:pt>
                <c:pt idx="6">
                  <c:v>40695</c:v>
                </c:pt>
                <c:pt idx="7">
                  <c:v>40725</c:v>
                </c:pt>
                <c:pt idx="8">
                  <c:v>40756</c:v>
                </c:pt>
                <c:pt idx="9">
                  <c:v>40787</c:v>
                </c:pt>
                <c:pt idx="10">
                  <c:v>40817</c:v>
                </c:pt>
                <c:pt idx="11">
                  <c:v>40848</c:v>
                </c:pt>
                <c:pt idx="12">
                  <c:v>40878</c:v>
                </c:pt>
                <c:pt idx="13">
                  <c:v>40909</c:v>
                </c:pt>
                <c:pt idx="14">
                  <c:v>40940</c:v>
                </c:pt>
                <c:pt idx="15">
                  <c:v>40969</c:v>
                </c:pt>
                <c:pt idx="16">
                  <c:v>41000</c:v>
                </c:pt>
                <c:pt idx="17">
                  <c:v>41030</c:v>
                </c:pt>
                <c:pt idx="18">
                  <c:v>41061</c:v>
                </c:pt>
                <c:pt idx="19">
                  <c:v>41091</c:v>
                </c:pt>
                <c:pt idx="20">
                  <c:v>41122</c:v>
                </c:pt>
                <c:pt idx="21">
                  <c:v>41153</c:v>
                </c:pt>
                <c:pt idx="22">
                  <c:v>41183</c:v>
                </c:pt>
                <c:pt idx="23">
                  <c:v>41214</c:v>
                </c:pt>
                <c:pt idx="24">
                  <c:v>41244</c:v>
                </c:pt>
              </c:numCache>
            </c:numRef>
          </c:cat>
          <c:val>
            <c:numRef>
              <c:f>Sheet1!$B$2:$B$26</c:f>
              <c:numCache>
                <c:formatCode>General</c:formatCode>
                <c:ptCount val="25"/>
                <c:pt idx="0">
                  <c:v>0</c:v>
                </c:pt>
                <c:pt idx="3" formatCode="0.000">
                  <c:v>3.16</c:v>
                </c:pt>
                <c:pt idx="4" formatCode="0.000">
                  <c:v>3.16</c:v>
                </c:pt>
                <c:pt idx="5" formatCode="0.000">
                  <c:v>3.16</c:v>
                </c:pt>
                <c:pt idx="6" formatCode="0.000">
                  <c:v>3.16</c:v>
                </c:pt>
                <c:pt idx="7" formatCode="0.000">
                  <c:v>3.16</c:v>
                </c:pt>
                <c:pt idx="8" formatCode="0.000">
                  <c:v>3.16</c:v>
                </c:pt>
                <c:pt idx="9" formatCode="0.000">
                  <c:v>3.16</c:v>
                </c:pt>
                <c:pt idx="10" formatCode="0.000">
                  <c:v>3.16</c:v>
                </c:pt>
                <c:pt idx="11" formatCode="0.000">
                  <c:v>3.16</c:v>
                </c:pt>
                <c:pt idx="12" formatCode="0.000">
                  <c:v>3.16</c:v>
                </c:pt>
                <c:pt idx="13" formatCode="0.000">
                  <c:v>3.16</c:v>
                </c:pt>
                <c:pt idx="14" formatCode="0.000">
                  <c:v>3.16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Sheet1!$C$1:$C$2</c:f>
              <c:strCache>
                <c:ptCount val="1"/>
                <c:pt idx="0">
                  <c:v>Trade 2 (4/11-3/12)</c:v>
                </c:pt>
              </c:strCache>
            </c:strRef>
          </c:tx>
          <c:spPr>
            <a:ln w="31750">
              <a:solidFill>
                <a:srgbClr val="3333CC"/>
              </a:solidFill>
            </a:ln>
          </c:spPr>
          <c:marker>
            <c:symbol val="none"/>
          </c:marker>
          <c:dLbls>
            <c:dLbl>
              <c:idx val="3"/>
              <c:layout>
                <c:manualLayout>
                  <c:x val="5.6180494799261231E-2"/>
                  <c:y val="-1.4334496791200982E-2"/>
                </c:manualLayout>
              </c:layout>
              <c:spPr/>
              <c:txPr>
                <a:bodyPr/>
                <a:lstStyle/>
                <a:p>
                  <a:pPr>
                    <a:defRPr sz="800"/>
                  </a:pPr>
                  <a:endParaRPr lang="en-US"/>
                </a:p>
              </c:txPr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Sheet1!$A$2:$A$26</c:f>
              <c:numCache>
                <c:formatCode>m/yy;@</c:formatCode>
                <c:ptCount val="25"/>
                <c:pt idx="1">
                  <c:v>40544</c:v>
                </c:pt>
                <c:pt idx="2">
                  <c:v>40575</c:v>
                </c:pt>
                <c:pt idx="3">
                  <c:v>40603</c:v>
                </c:pt>
                <c:pt idx="4">
                  <c:v>40634</c:v>
                </c:pt>
                <c:pt idx="5">
                  <c:v>40664</c:v>
                </c:pt>
                <c:pt idx="6">
                  <c:v>40695</c:v>
                </c:pt>
                <c:pt idx="7">
                  <c:v>40725</c:v>
                </c:pt>
                <c:pt idx="8">
                  <c:v>40756</c:v>
                </c:pt>
                <c:pt idx="9">
                  <c:v>40787</c:v>
                </c:pt>
                <c:pt idx="10">
                  <c:v>40817</c:v>
                </c:pt>
                <c:pt idx="11">
                  <c:v>40848</c:v>
                </c:pt>
                <c:pt idx="12">
                  <c:v>40878</c:v>
                </c:pt>
                <c:pt idx="13">
                  <c:v>40909</c:v>
                </c:pt>
                <c:pt idx="14">
                  <c:v>40940</c:v>
                </c:pt>
                <c:pt idx="15">
                  <c:v>40969</c:v>
                </c:pt>
                <c:pt idx="16">
                  <c:v>41000</c:v>
                </c:pt>
                <c:pt idx="17">
                  <c:v>41030</c:v>
                </c:pt>
                <c:pt idx="18">
                  <c:v>41061</c:v>
                </c:pt>
                <c:pt idx="19">
                  <c:v>41091</c:v>
                </c:pt>
                <c:pt idx="20">
                  <c:v>41122</c:v>
                </c:pt>
                <c:pt idx="21">
                  <c:v>41153</c:v>
                </c:pt>
                <c:pt idx="22">
                  <c:v>41183</c:v>
                </c:pt>
                <c:pt idx="23">
                  <c:v>41214</c:v>
                </c:pt>
                <c:pt idx="24">
                  <c:v>41244</c:v>
                </c:pt>
              </c:numCache>
            </c:numRef>
          </c:cat>
          <c:val>
            <c:numRef>
              <c:f>Sheet1!$C$2:$C$26</c:f>
              <c:numCache>
                <c:formatCode>General</c:formatCode>
                <c:ptCount val="25"/>
                <c:pt idx="0">
                  <c:v>0</c:v>
                </c:pt>
                <c:pt idx="4" formatCode="0.000">
                  <c:v>3.1164999999999998</c:v>
                </c:pt>
                <c:pt idx="5" formatCode="0.000">
                  <c:v>3.1164999999999998</c:v>
                </c:pt>
                <c:pt idx="6" formatCode="0.000">
                  <c:v>3.1164999999999998</c:v>
                </c:pt>
                <c:pt idx="7" formatCode="0.000">
                  <c:v>3.1164999999999998</c:v>
                </c:pt>
                <c:pt idx="8" formatCode="0.000">
                  <c:v>3.1164999999999998</c:v>
                </c:pt>
                <c:pt idx="9" formatCode="0.000">
                  <c:v>3.1164999999999998</c:v>
                </c:pt>
                <c:pt idx="10" formatCode="0.000">
                  <c:v>3.1164999999999998</c:v>
                </c:pt>
                <c:pt idx="11" formatCode="0.000">
                  <c:v>3.1164999999999998</c:v>
                </c:pt>
                <c:pt idx="12" formatCode="0.000">
                  <c:v>3.1164999999999998</c:v>
                </c:pt>
                <c:pt idx="13" formatCode="0.000">
                  <c:v>3.1164999999999998</c:v>
                </c:pt>
                <c:pt idx="14" formatCode="0.000">
                  <c:v>3.1164999999999998</c:v>
                </c:pt>
                <c:pt idx="15" formatCode="0.000">
                  <c:v>3.1164999999999998</c:v>
                </c:pt>
              </c:numCache>
            </c:numRef>
          </c:val>
          <c:smooth val="0"/>
        </c:ser>
        <c:ser>
          <c:idx val="2"/>
          <c:order val="4"/>
          <c:tx>
            <c:strRef>
              <c:f>Sheet1!$D$1:$D$2</c:f>
              <c:strCache>
                <c:ptCount val="1"/>
                <c:pt idx="0">
                  <c:v>Trade 3 (6/11-5/12)</c:v>
                </c:pt>
              </c:strCache>
            </c:strRef>
          </c:tx>
          <c:spPr>
            <a:ln w="31750">
              <a:solidFill>
                <a:srgbClr val="008000"/>
              </a:solidFill>
            </a:ln>
          </c:spPr>
          <c:marker>
            <c:symbol val="none"/>
          </c:marker>
          <c:dLbls>
            <c:dLbl>
              <c:idx val="5"/>
              <c:layout>
                <c:manualLayout>
                  <c:x val="5.7723704675804413E-2"/>
                  <c:y val="-1.677129217119044E-2"/>
                </c:manualLayout>
              </c:layout>
              <c:spPr/>
              <c:txPr>
                <a:bodyPr/>
                <a:lstStyle/>
                <a:p>
                  <a:pPr>
                    <a:defRPr sz="800"/>
                  </a:pPr>
                  <a:endParaRPr lang="en-US"/>
                </a:p>
              </c:txPr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Sheet1!$A$2:$A$26</c:f>
              <c:numCache>
                <c:formatCode>m/yy;@</c:formatCode>
                <c:ptCount val="25"/>
                <c:pt idx="1">
                  <c:v>40544</c:v>
                </c:pt>
                <c:pt idx="2">
                  <c:v>40575</c:v>
                </c:pt>
                <c:pt idx="3">
                  <c:v>40603</c:v>
                </c:pt>
                <c:pt idx="4">
                  <c:v>40634</c:v>
                </c:pt>
                <c:pt idx="5">
                  <c:v>40664</c:v>
                </c:pt>
                <c:pt idx="6">
                  <c:v>40695</c:v>
                </c:pt>
                <c:pt idx="7">
                  <c:v>40725</c:v>
                </c:pt>
                <c:pt idx="8">
                  <c:v>40756</c:v>
                </c:pt>
                <c:pt idx="9">
                  <c:v>40787</c:v>
                </c:pt>
                <c:pt idx="10">
                  <c:v>40817</c:v>
                </c:pt>
                <c:pt idx="11">
                  <c:v>40848</c:v>
                </c:pt>
                <c:pt idx="12">
                  <c:v>40878</c:v>
                </c:pt>
                <c:pt idx="13">
                  <c:v>40909</c:v>
                </c:pt>
                <c:pt idx="14">
                  <c:v>40940</c:v>
                </c:pt>
                <c:pt idx="15">
                  <c:v>40969</c:v>
                </c:pt>
                <c:pt idx="16">
                  <c:v>41000</c:v>
                </c:pt>
                <c:pt idx="17">
                  <c:v>41030</c:v>
                </c:pt>
                <c:pt idx="18">
                  <c:v>41061</c:v>
                </c:pt>
                <c:pt idx="19">
                  <c:v>41091</c:v>
                </c:pt>
                <c:pt idx="20">
                  <c:v>41122</c:v>
                </c:pt>
                <c:pt idx="21">
                  <c:v>41153</c:v>
                </c:pt>
                <c:pt idx="22">
                  <c:v>41183</c:v>
                </c:pt>
                <c:pt idx="23">
                  <c:v>41214</c:v>
                </c:pt>
                <c:pt idx="24">
                  <c:v>41244</c:v>
                </c:pt>
              </c:numCache>
            </c:numRef>
          </c:cat>
          <c:val>
            <c:numRef>
              <c:f>Sheet1!$D$2:$D$26</c:f>
              <c:numCache>
                <c:formatCode>General</c:formatCode>
                <c:ptCount val="25"/>
                <c:pt idx="0">
                  <c:v>0</c:v>
                </c:pt>
                <c:pt idx="6" formatCode="0.000">
                  <c:v>3.05</c:v>
                </c:pt>
                <c:pt idx="7" formatCode="0.000">
                  <c:v>3.05</c:v>
                </c:pt>
                <c:pt idx="8" formatCode="0.000">
                  <c:v>3.05</c:v>
                </c:pt>
                <c:pt idx="9" formatCode="0.000">
                  <c:v>3.05</c:v>
                </c:pt>
                <c:pt idx="10" formatCode="0.000">
                  <c:v>3.05</c:v>
                </c:pt>
                <c:pt idx="11" formatCode="0.000">
                  <c:v>3.05</c:v>
                </c:pt>
                <c:pt idx="12" formatCode="0.000">
                  <c:v>3.05</c:v>
                </c:pt>
                <c:pt idx="13" formatCode="0.000">
                  <c:v>3.05</c:v>
                </c:pt>
                <c:pt idx="14" formatCode="0.000">
                  <c:v>3.05</c:v>
                </c:pt>
                <c:pt idx="15" formatCode="0.000">
                  <c:v>3.05</c:v>
                </c:pt>
                <c:pt idx="16" formatCode="0.000">
                  <c:v>3.05</c:v>
                </c:pt>
                <c:pt idx="17" formatCode="0.000">
                  <c:v>3.05</c:v>
                </c:pt>
              </c:numCache>
            </c:numRef>
          </c:val>
          <c:smooth val="0"/>
        </c:ser>
        <c:ser>
          <c:idx val="3"/>
          <c:order val="5"/>
          <c:tx>
            <c:strRef>
              <c:f>Sheet1!$E$1:$E$2</c:f>
              <c:strCache>
                <c:ptCount val="1"/>
                <c:pt idx="0">
                  <c:v>Trade 4 (6/11-5/12)</c:v>
                </c:pt>
              </c:strCache>
            </c:strRef>
          </c:tx>
          <c:spPr>
            <a:ln w="31750">
              <a:solidFill>
                <a:srgbClr val="9900FF"/>
              </a:solidFill>
            </a:ln>
          </c:spPr>
          <c:marker>
            <c:symbol val="none"/>
          </c:marker>
          <c:dLbls>
            <c:dLbl>
              <c:idx val="5"/>
              <c:layout>
                <c:manualLayout>
                  <c:x val="-3.7955307669874601E-2"/>
                  <c:y val="-1.4334496791200982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Sheet1!$A$2:$A$26</c:f>
              <c:numCache>
                <c:formatCode>m/yy;@</c:formatCode>
                <c:ptCount val="25"/>
                <c:pt idx="1">
                  <c:v>40544</c:v>
                </c:pt>
                <c:pt idx="2">
                  <c:v>40575</c:v>
                </c:pt>
                <c:pt idx="3">
                  <c:v>40603</c:v>
                </c:pt>
                <c:pt idx="4">
                  <c:v>40634</c:v>
                </c:pt>
                <c:pt idx="5">
                  <c:v>40664</c:v>
                </c:pt>
                <c:pt idx="6">
                  <c:v>40695</c:v>
                </c:pt>
                <c:pt idx="7">
                  <c:v>40725</c:v>
                </c:pt>
                <c:pt idx="8">
                  <c:v>40756</c:v>
                </c:pt>
                <c:pt idx="9">
                  <c:v>40787</c:v>
                </c:pt>
                <c:pt idx="10">
                  <c:v>40817</c:v>
                </c:pt>
                <c:pt idx="11">
                  <c:v>40848</c:v>
                </c:pt>
                <c:pt idx="12">
                  <c:v>40878</c:v>
                </c:pt>
                <c:pt idx="13">
                  <c:v>40909</c:v>
                </c:pt>
                <c:pt idx="14">
                  <c:v>40940</c:v>
                </c:pt>
                <c:pt idx="15">
                  <c:v>40969</c:v>
                </c:pt>
                <c:pt idx="16">
                  <c:v>41000</c:v>
                </c:pt>
                <c:pt idx="17">
                  <c:v>41030</c:v>
                </c:pt>
                <c:pt idx="18">
                  <c:v>41061</c:v>
                </c:pt>
                <c:pt idx="19">
                  <c:v>41091</c:v>
                </c:pt>
                <c:pt idx="20">
                  <c:v>41122</c:v>
                </c:pt>
                <c:pt idx="21">
                  <c:v>41153</c:v>
                </c:pt>
                <c:pt idx="22">
                  <c:v>41183</c:v>
                </c:pt>
                <c:pt idx="23">
                  <c:v>41214</c:v>
                </c:pt>
                <c:pt idx="24">
                  <c:v>41244</c:v>
                </c:pt>
              </c:numCache>
            </c:numRef>
          </c:cat>
          <c:val>
            <c:numRef>
              <c:f>Sheet1!$E$2:$E$26</c:f>
              <c:numCache>
                <c:formatCode>General</c:formatCode>
                <c:ptCount val="25"/>
                <c:pt idx="0">
                  <c:v>0</c:v>
                </c:pt>
                <c:pt idx="6" formatCode="0.000">
                  <c:v>2.98</c:v>
                </c:pt>
                <c:pt idx="7" formatCode="0.000">
                  <c:v>2.98</c:v>
                </c:pt>
                <c:pt idx="8" formatCode="0.000">
                  <c:v>2.98</c:v>
                </c:pt>
                <c:pt idx="9" formatCode="0.000">
                  <c:v>2.98</c:v>
                </c:pt>
                <c:pt idx="10" formatCode="0.000">
                  <c:v>2.98</c:v>
                </c:pt>
                <c:pt idx="11" formatCode="0.000">
                  <c:v>2.98</c:v>
                </c:pt>
                <c:pt idx="12" formatCode="0.000">
                  <c:v>2.98</c:v>
                </c:pt>
                <c:pt idx="13" formatCode="0.000">
                  <c:v>2.98</c:v>
                </c:pt>
                <c:pt idx="14" formatCode="0.000">
                  <c:v>2.98</c:v>
                </c:pt>
                <c:pt idx="15" formatCode="0.000">
                  <c:v>2.98</c:v>
                </c:pt>
                <c:pt idx="16" formatCode="0.000">
                  <c:v>2.98</c:v>
                </c:pt>
                <c:pt idx="17" formatCode="0.000">
                  <c:v>2.98</c:v>
                </c:pt>
              </c:numCache>
            </c:numRef>
          </c:val>
          <c:smooth val="0"/>
        </c:ser>
        <c:ser>
          <c:idx val="4"/>
          <c:order val="6"/>
          <c:tx>
            <c:strRef>
              <c:f>Sheet1!$F$1:$F$2</c:f>
              <c:strCache>
                <c:ptCount val="1"/>
                <c:pt idx="0">
                  <c:v>Trade 5 (7/11-6/12)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6"/>
              <c:layout>
                <c:manualLayout>
                  <c:x val="-7.0911101390104016E-3"/>
                  <c:y val="-1.677129217119044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Sheet1!$A$2:$A$26</c:f>
              <c:numCache>
                <c:formatCode>m/yy;@</c:formatCode>
                <c:ptCount val="25"/>
                <c:pt idx="1">
                  <c:v>40544</c:v>
                </c:pt>
                <c:pt idx="2">
                  <c:v>40575</c:v>
                </c:pt>
                <c:pt idx="3">
                  <c:v>40603</c:v>
                </c:pt>
                <c:pt idx="4">
                  <c:v>40634</c:v>
                </c:pt>
                <c:pt idx="5">
                  <c:v>40664</c:v>
                </c:pt>
                <c:pt idx="6">
                  <c:v>40695</c:v>
                </c:pt>
                <c:pt idx="7">
                  <c:v>40725</c:v>
                </c:pt>
                <c:pt idx="8">
                  <c:v>40756</c:v>
                </c:pt>
                <c:pt idx="9">
                  <c:v>40787</c:v>
                </c:pt>
                <c:pt idx="10">
                  <c:v>40817</c:v>
                </c:pt>
                <c:pt idx="11">
                  <c:v>40848</c:v>
                </c:pt>
                <c:pt idx="12">
                  <c:v>40878</c:v>
                </c:pt>
                <c:pt idx="13">
                  <c:v>40909</c:v>
                </c:pt>
                <c:pt idx="14">
                  <c:v>40940</c:v>
                </c:pt>
                <c:pt idx="15">
                  <c:v>40969</c:v>
                </c:pt>
                <c:pt idx="16">
                  <c:v>41000</c:v>
                </c:pt>
                <c:pt idx="17">
                  <c:v>41030</c:v>
                </c:pt>
                <c:pt idx="18">
                  <c:v>41061</c:v>
                </c:pt>
                <c:pt idx="19">
                  <c:v>41091</c:v>
                </c:pt>
                <c:pt idx="20">
                  <c:v>41122</c:v>
                </c:pt>
                <c:pt idx="21">
                  <c:v>41153</c:v>
                </c:pt>
                <c:pt idx="22">
                  <c:v>41183</c:v>
                </c:pt>
                <c:pt idx="23">
                  <c:v>41214</c:v>
                </c:pt>
                <c:pt idx="24">
                  <c:v>41244</c:v>
                </c:pt>
              </c:numCache>
            </c:numRef>
          </c:cat>
          <c:val>
            <c:numRef>
              <c:f>Sheet1!$F$2:$F$26</c:f>
              <c:numCache>
                <c:formatCode>General</c:formatCode>
                <c:ptCount val="25"/>
                <c:pt idx="0">
                  <c:v>0</c:v>
                </c:pt>
                <c:pt idx="7" formatCode="0.000">
                  <c:v>2.8519999999999999</c:v>
                </c:pt>
                <c:pt idx="8" formatCode="0.000">
                  <c:v>2.8519999999999999</c:v>
                </c:pt>
                <c:pt idx="9" formatCode="0.000">
                  <c:v>2.8519999999999999</c:v>
                </c:pt>
                <c:pt idx="10" formatCode="0.000">
                  <c:v>2.8519999999999999</c:v>
                </c:pt>
                <c:pt idx="11" formatCode="0.000">
                  <c:v>2.8519999999999999</c:v>
                </c:pt>
                <c:pt idx="12" formatCode="0.000">
                  <c:v>2.8519999999999999</c:v>
                </c:pt>
                <c:pt idx="13" formatCode="0.000">
                  <c:v>2.8519999999999999</c:v>
                </c:pt>
                <c:pt idx="14" formatCode="0.000">
                  <c:v>2.8519999999999999</c:v>
                </c:pt>
                <c:pt idx="15" formatCode="0.000">
                  <c:v>2.8519999999999999</c:v>
                </c:pt>
                <c:pt idx="16" formatCode="0.000">
                  <c:v>2.8519999999999999</c:v>
                </c:pt>
                <c:pt idx="17" formatCode="0.000">
                  <c:v>2.8519999999999999</c:v>
                </c:pt>
                <c:pt idx="18" formatCode="0.000">
                  <c:v>2.8519999999999999</c:v>
                </c:pt>
              </c:numCache>
            </c:numRef>
          </c:val>
          <c:smooth val="0"/>
        </c:ser>
        <c:ser>
          <c:idx val="8"/>
          <c:order val="7"/>
          <c:tx>
            <c:strRef>
              <c:f>Sheet1!$G$1:$G$2</c:f>
              <c:strCache>
                <c:ptCount val="1"/>
                <c:pt idx="0">
                  <c:v>Trade 6 (1/12-6/13)</c:v>
                </c:pt>
              </c:strCache>
            </c:strRef>
          </c:tx>
          <c:spPr>
            <a:ln w="31750">
              <a:solidFill>
                <a:srgbClr val="00FF99"/>
              </a:solidFill>
              <a:tailEnd type="none"/>
            </a:ln>
          </c:spPr>
          <c:marker>
            <c:symbol val="none"/>
          </c:marker>
          <c:dPt>
            <c:idx val="23"/>
            <c:bubble3D val="0"/>
            <c:spPr>
              <a:ln w="31750">
                <a:solidFill>
                  <a:srgbClr val="00FF99"/>
                </a:solidFill>
                <a:tailEnd type="stealth" w="lg" len="lg"/>
              </a:ln>
            </c:spPr>
          </c:dPt>
          <c:dLbls>
            <c:dLbl>
              <c:idx val="12"/>
              <c:layout>
                <c:manualLayout>
                  <c:x val="-1.0177529892096821E-2"/>
                  <c:y val="-1.677129217119044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val>
            <c:numRef>
              <c:f>Sheet1!$G$2:$G$26</c:f>
              <c:numCache>
                <c:formatCode>General</c:formatCode>
                <c:ptCount val="25"/>
                <c:pt idx="0">
                  <c:v>0</c:v>
                </c:pt>
                <c:pt idx="13" formatCode="0.000">
                  <c:v>2.8889999999999998</c:v>
                </c:pt>
                <c:pt idx="14" formatCode="0.000">
                  <c:v>2.8889999999999998</c:v>
                </c:pt>
                <c:pt idx="15" formatCode="0.000">
                  <c:v>2.8889999999999998</c:v>
                </c:pt>
                <c:pt idx="16" formatCode="0.000">
                  <c:v>2.8889999999999998</c:v>
                </c:pt>
                <c:pt idx="17" formatCode="0.000">
                  <c:v>2.8889999999999998</c:v>
                </c:pt>
                <c:pt idx="18" formatCode="0.000">
                  <c:v>2.8889999999999998</c:v>
                </c:pt>
                <c:pt idx="19" formatCode="0.000">
                  <c:v>2.8889999999999998</c:v>
                </c:pt>
                <c:pt idx="20" formatCode="0.000">
                  <c:v>2.8889999999999998</c:v>
                </c:pt>
                <c:pt idx="21" formatCode="0.000">
                  <c:v>2.8889999999999998</c:v>
                </c:pt>
                <c:pt idx="22" formatCode="0.000">
                  <c:v>2.8889999999999998</c:v>
                </c:pt>
                <c:pt idx="23" formatCode="0.000">
                  <c:v>2.8889999999999998</c:v>
                </c:pt>
                <c:pt idx="24" formatCode="0.000">
                  <c:v>2.8889999999999998</c:v>
                </c:pt>
              </c:numCache>
            </c:numRef>
          </c:val>
          <c:smooth val="0"/>
        </c:ser>
        <c:ser>
          <c:idx val="9"/>
          <c:order val="8"/>
          <c:tx>
            <c:strRef>
              <c:f>Sheet1!$H$1:$H$2</c:f>
              <c:strCache>
                <c:ptCount val="1"/>
                <c:pt idx="0">
                  <c:v>Trade 7 (3/12-8/13)</c:v>
                </c:pt>
              </c:strCache>
            </c:strRef>
          </c:tx>
          <c:spPr>
            <a:ln w="31750">
              <a:solidFill>
                <a:srgbClr val="FF9900"/>
              </a:solidFill>
            </a:ln>
          </c:spPr>
          <c:marker>
            <c:symbol val="none"/>
          </c:marker>
          <c:dPt>
            <c:idx val="23"/>
            <c:bubble3D val="0"/>
            <c:spPr>
              <a:ln w="31750">
                <a:solidFill>
                  <a:srgbClr val="FF9900"/>
                </a:solidFill>
                <a:tailEnd type="stealth" w="lg" len="lg"/>
              </a:ln>
            </c:spPr>
          </c:dPt>
          <c:dLbls>
            <c:dLbl>
              <c:idx val="14"/>
              <c:layout>
                <c:manualLayout>
                  <c:x val="4.0748396033829105E-2"/>
                  <c:y val="-1.4334496791200982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val>
            <c:numRef>
              <c:f>Sheet1!$H$2:$H$26</c:f>
              <c:numCache>
                <c:formatCode>General</c:formatCode>
                <c:ptCount val="25"/>
                <c:pt idx="0">
                  <c:v>0</c:v>
                </c:pt>
                <c:pt idx="15" formatCode="0.000">
                  <c:v>3.121</c:v>
                </c:pt>
                <c:pt idx="16" formatCode="0.000">
                  <c:v>3.121</c:v>
                </c:pt>
                <c:pt idx="17" formatCode="0.000">
                  <c:v>3.121</c:v>
                </c:pt>
                <c:pt idx="18" formatCode="0.000">
                  <c:v>3.121</c:v>
                </c:pt>
                <c:pt idx="19" formatCode="0.000">
                  <c:v>3.121</c:v>
                </c:pt>
                <c:pt idx="20" formatCode="0.000">
                  <c:v>3.121</c:v>
                </c:pt>
                <c:pt idx="21" formatCode="0.000">
                  <c:v>3.121</c:v>
                </c:pt>
                <c:pt idx="22" formatCode="0.000">
                  <c:v>3.121</c:v>
                </c:pt>
                <c:pt idx="23" formatCode="0.000">
                  <c:v>3.121</c:v>
                </c:pt>
                <c:pt idx="24" formatCode="0.000">
                  <c:v>3.121</c:v>
                </c:pt>
              </c:numCache>
            </c:numRef>
          </c:val>
          <c:smooth val="0"/>
        </c:ser>
        <c:ser>
          <c:idx val="10"/>
          <c:order val="9"/>
          <c:tx>
            <c:strRef>
              <c:f>Sheet1!$I$1:$I$2</c:f>
              <c:strCache>
                <c:ptCount val="1"/>
                <c:pt idx="0">
                  <c:v>Trade 8 (4/12-9/13)</c:v>
                </c:pt>
              </c:strCache>
            </c:strRef>
          </c:tx>
          <c:spPr>
            <a:ln w="31750">
              <a:solidFill>
                <a:srgbClr val="996633"/>
              </a:solidFill>
            </a:ln>
          </c:spPr>
          <c:marker>
            <c:symbol val="none"/>
          </c:marker>
          <c:dPt>
            <c:idx val="23"/>
            <c:bubble3D val="0"/>
            <c:spPr>
              <a:ln w="31750">
                <a:solidFill>
                  <a:srgbClr val="996633"/>
                </a:solidFill>
                <a:tailEnd type="stealth" w="lg" len="lg"/>
              </a:ln>
            </c:spPr>
          </c:dPt>
          <c:dLbls>
            <c:dLbl>
              <c:idx val="15"/>
              <c:layout>
                <c:manualLayout>
                  <c:x val="-1.0177529892096821E-2"/>
                  <c:y val="-1.4334496791200982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val>
            <c:numRef>
              <c:f>Sheet1!$I$2:$I$26</c:f>
              <c:numCache>
                <c:formatCode>General</c:formatCode>
                <c:ptCount val="25"/>
                <c:pt idx="0">
                  <c:v>0</c:v>
                </c:pt>
                <c:pt idx="16" formatCode="0.000">
                  <c:v>3.2124999999999999</c:v>
                </c:pt>
                <c:pt idx="17" formatCode="0.000">
                  <c:v>3.2124999999999999</c:v>
                </c:pt>
                <c:pt idx="18" formatCode="0.000">
                  <c:v>3.2124999999999999</c:v>
                </c:pt>
                <c:pt idx="19" formatCode="0.000">
                  <c:v>3.2124999999999999</c:v>
                </c:pt>
                <c:pt idx="20" formatCode="0.000">
                  <c:v>3.2124999999999999</c:v>
                </c:pt>
                <c:pt idx="21" formatCode="0.000">
                  <c:v>3.2124999999999999</c:v>
                </c:pt>
                <c:pt idx="22" formatCode="0.000">
                  <c:v>3.2124999999999999</c:v>
                </c:pt>
                <c:pt idx="23" formatCode="0.000">
                  <c:v>3.2124999999999999</c:v>
                </c:pt>
                <c:pt idx="24" formatCode="0.000">
                  <c:v>3.2124999999999999</c:v>
                </c:pt>
              </c:numCache>
            </c:numRef>
          </c:val>
          <c:smooth val="0"/>
        </c:ser>
        <c:ser>
          <c:idx val="7"/>
          <c:order val="10"/>
          <c:tx>
            <c:strRef>
              <c:f>Sheet1!$J$1:$J$2</c:f>
              <c:strCache>
                <c:ptCount val="1"/>
                <c:pt idx="0">
                  <c:v>Trade 9 (5/12-10/13)</c:v>
                </c:pt>
              </c:strCache>
            </c:strRef>
          </c:tx>
          <c:spPr>
            <a:ln w="31750">
              <a:solidFill>
                <a:srgbClr val="00CCFF"/>
              </a:solidFill>
            </a:ln>
          </c:spPr>
          <c:marker>
            <c:symbol val="none"/>
          </c:marker>
          <c:dPt>
            <c:idx val="23"/>
            <c:bubble3D val="0"/>
            <c:spPr>
              <a:ln w="31750">
                <a:solidFill>
                  <a:srgbClr val="00CCFF"/>
                </a:solidFill>
                <a:tailEnd type="stealth" w="lg" len="lg"/>
              </a:ln>
            </c:spPr>
          </c:dPt>
          <c:dLbls>
            <c:dLbl>
              <c:idx val="16"/>
              <c:layout>
                <c:manualLayout>
                  <c:x val="-1.4849567415184213E-2"/>
                  <c:y val="-9.7471815199578343E-3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sz="8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val>
            <c:numRef>
              <c:f>Sheet1!$J$2:$J$26</c:f>
              <c:numCache>
                <c:formatCode>General</c:formatCode>
                <c:ptCount val="25"/>
                <c:pt idx="0">
                  <c:v>0</c:v>
                </c:pt>
                <c:pt idx="17" formatCode="0.000">
                  <c:v>3.161</c:v>
                </c:pt>
                <c:pt idx="18" formatCode="0.000">
                  <c:v>3.161</c:v>
                </c:pt>
                <c:pt idx="19" formatCode="0.000">
                  <c:v>3.161</c:v>
                </c:pt>
                <c:pt idx="20" formatCode="0.000">
                  <c:v>3.161</c:v>
                </c:pt>
                <c:pt idx="21" formatCode="0.000">
                  <c:v>3.161</c:v>
                </c:pt>
                <c:pt idx="22" formatCode="0.000">
                  <c:v>3.161</c:v>
                </c:pt>
                <c:pt idx="23" formatCode="0.000">
                  <c:v>3.161</c:v>
                </c:pt>
                <c:pt idx="24" formatCode="0.000">
                  <c:v>3.161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2658816"/>
        <c:axId val="122660352"/>
      </c:lineChart>
      <c:dateAx>
        <c:axId val="122658816"/>
        <c:scaling>
          <c:orientation val="minMax"/>
        </c:scaling>
        <c:delete val="0"/>
        <c:axPos val="b"/>
        <c:numFmt formatCode="m/yy;@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22660352"/>
        <c:crosses val="autoZero"/>
        <c:auto val="1"/>
        <c:lblOffset val="100"/>
        <c:baseTimeUnit val="months"/>
      </c:dateAx>
      <c:valAx>
        <c:axId val="122660352"/>
        <c:scaling>
          <c:orientation val="minMax"/>
          <c:max val="3.3"/>
          <c:min val="2.5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&quot;$&quot;#,##0.0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22658816"/>
        <c:crosses val="autoZero"/>
        <c:crossBetween val="midCat"/>
        <c:majorUnit val="0.1"/>
        <c:minorUnit val="0.1"/>
      </c:valAx>
    </c:plotArea>
    <c:legend>
      <c:legendPos val="r"/>
      <c:layout>
        <c:manualLayout>
          <c:xMode val="edge"/>
          <c:yMode val="edge"/>
          <c:x val="0.79563174394867309"/>
          <c:y val="0.55072746017038765"/>
          <c:w val="0.17813368815009234"/>
          <c:h val="0.3679561023784082"/>
        </c:manualLayout>
      </c:layout>
      <c:overlay val="1"/>
      <c:spPr>
        <a:solidFill>
          <a:srgbClr val="DAE7F6"/>
        </a:solidFill>
        <a:ln w="15875" cap="rnd" cmpd="sng"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/>
        <a:lstStyle/>
        <a:p>
          <a:pPr>
            <a:defRPr lang="en-US" sz="800" b="0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3"/>
          <c:order val="3"/>
          <c:tx>
            <c:strRef>
              <c:f>Sheet1!$E$1</c:f>
              <c:strCache>
                <c:ptCount val="1"/>
                <c:pt idx="0">
                  <c:v>Percent Hedged</c:v>
                </c:pt>
              </c:strCache>
            </c:strRef>
          </c:tx>
          <c:spPr>
            <a:gradFill flip="none"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1"/>
              <a:tileRect/>
            </a:gradFill>
          </c:spPr>
          <c:invertIfNegative val="0"/>
          <c:dLbls>
            <c:numFmt formatCode="0%" sourceLinked="0"/>
            <c:txPr>
              <a:bodyPr/>
              <a:lstStyle/>
              <a:p>
                <a:pPr>
                  <a:defRPr sz="800" b="1"/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Sheet1!$E$2:$E$25</c:f>
              <c:numCache>
                <c:formatCode>0.00%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8.0987232297310016E-2</c:v>
                </c:pt>
                <c:pt idx="3">
                  <c:v>0.16310491323418805</c:v>
                </c:pt>
                <c:pt idx="4">
                  <c:v>0.16310491323418805</c:v>
                </c:pt>
                <c:pt idx="5">
                  <c:v>0.33289209540300263</c:v>
                </c:pt>
                <c:pt idx="6">
                  <c:v>0.37775880394973294</c:v>
                </c:pt>
                <c:pt idx="7">
                  <c:v>0.37775880394973294</c:v>
                </c:pt>
                <c:pt idx="8">
                  <c:v>0.37775880394973294</c:v>
                </c:pt>
                <c:pt idx="9">
                  <c:v>0.37775880394973294</c:v>
                </c:pt>
                <c:pt idx="10">
                  <c:v>0.37775880394973294</c:v>
                </c:pt>
                <c:pt idx="11">
                  <c:v>0.37775880394973294</c:v>
                </c:pt>
                <c:pt idx="12">
                  <c:v>0.57887787178295891</c:v>
                </c:pt>
                <c:pt idx="13">
                  <c:v>0.57887787178295891</c:v>
                </c:pt>
                <c:pt idx="14">
                  <c:v>0.55112546110231753</c:v>
                </c:pt>
                <c:pt idx="15">
                  <c:v>0.49814051630639122</c:v>
                </c:pt>
                <c:pt idx="16">
                  <c:v>0.52944079525850962</c:v>
                </c:pt>
                <c:pt idx="17">
                  <c:v>0.35042044515001347</c:v>
                </c:pt>
                <c:pt idx="18">
                  <c:v>0.30311384773993644</c:v>
                </c:pt>
                <c:pt idx="19">
                  <c:v>0.30311384773993644</c:v>
                </c:pt>
                <c:pt idx="20">
                  <c:v>0.30311384773993644</c:v>
                </c:pt>
                <c:pt idx="21">
                  <c:v>0.30311384773993644</c:v>
                </c:pt>
                <c:pt idx="22">
                  <c:v>0.30311384773993644</c:v>
                </c:pt>
                <c:pt idx="23">
                  <c:v>0.30311384773993644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4"/>
        <c:axId val="123345152"/>
        <c:axId val="123343616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Actuals - Gulf Coast</c:v>
                </c:pt>
              </c:strCache>
            </c:strRef>
          </c:tx>
          <c:spPr>
            <a:ln w="15875">
              <a:solidFill>
                <a:sysClr val="windowText" lastClr="000000"/>
              </a:solidFill>
            </a:ln>
          </c:spPr>
          <c:marker>
            <c:symbol val="none"/>
          </c:marker>
          <c:dLbls>
            <c:dLbl>
              <c:idx val="14"/>
              <c:layout/>
              <c:numFmt formatCode="&quot;$&quot;#,##0.00" sourceLinked="0"/>
              <c:spPr/>
              <c:txPr>
                <a:bodyPr/>
                <a:lstStyle/>
                <a:p>
                  <a:pPr>
                    <a:defRPr sz="900" b="1"/>
                  </a:pPr>
                  <a:endParaRPr lang="en-US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Sheet1!$A$2:$A$25</c:f>
              <c:numCache>
                <c:formatCode>m/yy;@</c:formatCode>
                <c:ptCount val="24"/>
                <c:pt idx="0">
                  <c:v>40544</c:v>
                </c:pt>
                <c:pt idx="1">
                  <c:v>40575</c:v>
                </c:pt>
                <c:pt idx="2">
                  <c:v>40603</c:v>
                </c:pt>
                <c:pt idx="3">
                  <c:v>40634</c:v>
                </c:pt>
                <c:pt idx="4">
                  <c:v>40664</c:v>
                </c:pt>
                <c:pt idx="5">
                  <c:v>40695</c:v>
                </c:pt>
                <c:pt idx="6">
                  <c:v>40725</c:v>
                </c:pt>
                <c:pt idx="7">
                  <c:v>40756</c:v>
                </c:pt>
                <c:pt idx="8">
                  <c:v>40787</c:v>
                </c:pt>
                <c:pt idx="9">
                  <c:v>40817</c:v>
                </c:pt>
                <c:pt idx="10">
                  <c:v>40848</c:v>
                </c:pt>
                <c:pt idx="11">
                  <c:v>40878</c:v>
                </c:pt>
                <c:pt idx="12">
                  <c:v>40909</c:v>
                </c:pt>
                <c:pt idx="13">
                  <c:v>40940</c:v>
                </c:pt>
                <c:pt idx="14">
                  <c:v>40969</c:v>
                </c:pt>
                <c:pt idx="15">
                  <c:v>41000</c:v>
                </c:pt>
                <c:pt idx="16">
                  <c:v>41030</c:v>
                </c:pt>
                <c:pt idx="17">
                  <c:v>41061</c:v>
                </c:pt>
                <c:pt idx="18">
                  <c:v>41091</c:v>
                </c:pt>
                <c:pt idx="19">
                  <c:v>41122</c:v>
                </c:pt>
                <c:pt idx="20">
                  <c:v>41153</c:v>
                </c:pt>
                <c:pt idx="21">
                  <c:v>41183</c:v>
                </c:pt>
                <c:pt idx="22">
                  <c:v>41214</c:v>
                </c:pt>
                <c:pt idx="23">
                  <c:v>41244</c:v>
                </c:pt>
              </c:numCache>
            </c:numRef>
          </c:cat>
          <c:val>
            <c:numRef>
              <c:f>Sheet1!$B$2:$B$25</c:f>
              <c:numCache>
                <c:formatCode>0.000</c:formatCode>
                <c:ptCount val="24"/>
                <c:pt idx="0">
                  <c:v>2.601</c:v>
                </c:pt>
                <c:pt idx="1">
                  <c:v>2.7930000000000001</c:v>
                </c:pt>
                <c:pt idx="2">
                  <c:v>3.081</c:v>
                </c:pt>
                <c:pt idx="3">
                  <c:v>3.2309999999999999</c:v>
                </c:pt>
                <c:pt idx="4">
                  <c:v>3.0009999999999999</c:v>
                </c:pt>
                <c:pt idx="5">
                  <c:v>3.0150000000000001</c:v>
                </c:pt>
                <c:pt idx="6">
                  <c:v>3.117</c:v>
                </c:pt>
                <c:pt idx="7">
                  <c:v>2.9740000000000002</c:v>
                </c:pt>
                <c:pt idx="8">
                  <c:v>2.9369999999999998</c:v>
                </c:pt>
                <c:pt idx="9">
                  <c:v>2.96</c:v>
                </c:pt>
                <c:pt idx="10">
                  <c:v>3.0459999999999998</c:v>
                </c:pt>
                <c:pt idx="11">
                  <c:v>2.8780000000000001</c:v>
                </c:pt>
                <c:pt idx="12">
                  <c:v>3.0339999999999998</c:v>
                </c:pt>
                <c:pt idx="13">
                  <c:v>3.1779999999999999</c:v>
                </c:pt>
                <c:pt idx="14">
                  <c:v>3.27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Avg Hedge Price</c:v>
                </c:pt>
              </c:strCache>
            </c:strRef>
          </c:tx>
          <c:spPr>
            <a:ln w="15875"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dLbls>
            <c:dLbl>
              <c:idx val="14"/>
              <c:layout/>
              <c:numFmt formatCode="&quot;$&quot;#,##0.00" sourceLinked="0"/>
              <c:spPr/>
              <c:txPr>
                <a:bodyPr/>
                <a:lstStyle/>
                <a:p>
                  <a:pPr>
                    <a:defRPr sz="900" b="1"/>
                  </a:pPr>
                  <a:endParaRPr lang="en-US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Sheet1!$A$2:$A$25</c:f>
              <c:numCache>
                <c:formatCode>m/yy;@</c:formatCode>
                <c:ptCount val="24"/>
                <c:pt idx="0">
                  <c:v>40544</c:v>
                </c:pt>
                <c:pt idx="1">
                  <c:v>40575</c:v>
                </c:pt>
                <c:pt idx="2">
                  <c:v>40603</c:v>
                </c:pt>
                <c:pt idx="3">
                  <c:v>40634</c:v>
                </c:pt>
                <c:pt idx="4">
                  <c:v>40664</c:v>
                </c:pt>
                <c:pt idx="5">
                  <c:v>40695</c:v>
                </c:pt>
                <c:pt idx="6">
                  <c:v>40725</c:v>
                </c:pt>
                <c:pt idx="7">
                  <c:v>40756</c:v>
                </c:pt>
                <c:pt idx="8">
                  <c:v>40787</c:v>
                </c:pt>
                <c:pt idx="9">
                  <c:v>40817</c:v>
                </c:pt>
                <c:pt idx="10">
                  <c:v>40848</c:v>
                </c:pt>
                <c:pt idx="11">
                  <c:v>40878</c:v>
                </c:pt>
                <c:pt idx="12">
                  <c:v>40909</c:v>
                </c:pt>
                <c:pt idx="13">
                  <c:v>40940</c:v>
                </c:pt>
                <c:pt idx="14">
                  <c:v>40969</c:v>
                </c:pt>
                <c:pt idx="15">
                  <c:v>41000</c:v>
                </c:pt>
                <c:pt idx="16">
                  <c:v>41030</c:v>
                </c:pt>
                <c:pt idx="17">
                  <c:v>41061</c:v>
                </c:pt>
                <c:pt idx="18">
                  <c:v>41091</c:v>
                </c:pt>
                <c:pt idx="19">
                  <c:v>41122</c:v>
                </c:pt>
                <c:pt idx="20">
                  <c:v>41153</c:v>
                </c:pt>
                <c:pt idx="21">
                  <c:v>41183</c:v>
                </c:pt>
                <c:pt idx="22">
                  <c:v>41214</c:v>
                </c:pt>
                <c:pt idx="23">
                  <c:v>41244</c:v>
                </c:pt>
              </c:numCache>
            </c:numRef>
          </c:cat>
          <c:val>
            <c:numRef>
              <c:f>Sheet1!$C$2:$C$25</c:f>
              <c:numCache>
                <c:formatCode>General</c:formatCode>
                <c:ptCount val="24"/>
                <c:pt idx="2" formatCode="0.000">
                  <c:v>3.16</c:v>
                </c:pt>
                <c:pt idx="3" formatCode="0.000">
                  <c:v>3.1380992549523921</c:v>
                </c:pt>
                <c:pt idx="4" formatCode="0.000">
                  <c:v>3.1380992549523921</c:v>
                </c:pt>
                <c:pt idx="5" formatCode="0.000">
                  <c:v>3.0751068901162668</c:v>
                </c:pt>
                <c:pt idx="6" formatCode="0.000">
                  <c:v>3.048608310310974</c:v>
                </c:pt>
                <c:pt idx="7" formatCode="0.000">
                  <c:v>3.048608310310974</c:v>
                </c:pt>
                <c:pt idx="8" formatCode="0.000">
                  <c:v>3.048608310310974</c:v>
                </c:pt>
                <c:pt idx="9" formatCode="0.000">
                  <c:v>3.048608310310974</c:v>
                </c:pt>
                <c:pt idx="10" formatCode="0.000">
                  <c:v>3.048608310310974</c:v>
                </c:pt>
                <c:pt idx="11" formatCode="0.000">
                  <c:v>3.048608310310974</c:v>
                </c:pt>
                <c:pt idx="12" formatCode="0.000">
                  <c:v>2.9988197997717161</c:v>
                </c:pt>
                <c:pt idx="13" formatCode="0.000">
                  <c:v>2.9988197997717161</c:v>
                </c:pt>
                <c:pt idx="14" formatCode="0.000">
                  <c:v>2.9866246471391054</c:v>
                </c:pt>
                <c:pt idx="15" formatCode="0.000">
                  <c:v>2.9792853616241906</c:v>
                </c:pt>
                <c:pt idx="16" formatCode="0.000">
                  <c:v>2.9900282415113919</c:v>
                </c:pt>
                <c:pt idx="17" formatCode="0.000">
                  <c:v>2.9774784121168492</c:v>
                </c:pt>
                <c:pt idx="18" formatCode="0.000">
                  <c:v>2.9970616702554227</c:v>
                </c:pt>
                <c:pt idx="19" formatCode="0.000">
                  <c:v>2.9970616702554227</c:v>
                </c:pt>
                <c:pt idx="20" formatCode="0.000">
                  <c:v>2.9970616702554227</c:v>
                </c:pt>
                <c:pt idx="21" formatCode="0.000">
                  <c:v>2.9970616702554227</c:v>
                </c:pt>
                <c:pt idx="22" formatCode="0.000">
                  <c:v>2.9970616702554227</c:v>
                </c:pt>
                <c:pt idx="23" formatCode="0.000">
                  <c:v>2.9970616702554227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Hedged/Unhedged Blend</c:v>
                </c:pt>
              </c:strCache>
            </c:strRef>
          </c:tx>
          <c:spPr>
            <a:ln w="31750">
              <a:solidFill>
                <a:srgbClr val="008000"/>
              </a:solidFill>
              <a:prstDash val="dash"/>
            </a:ln>
          </c:spPr>
          <c:marker>
            <c:symbol val="none"/>
          </c:marker>
          <c:dLbls>
            <c:dLbl>
              <c:idx val="14"/>
              <c:layout/>
              <c:numFmt formatCode="&quot;$&quot;#,##0.00" sourceLinked="0"/>
              <c:spPr/>
              <c:txPr>
                <a:bodyPr/>
                <a:lstStyle/>
                <a:p>
                  <a:pPr>
                    <a:defRPr sz="900" b="1"/>
                  </a:pPr>
                  <a:endParaRPr lang="en-US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Sheet1!$A$2:$A$25</c:f>
              <c:numCache>
                <c:formatCode>m/yy;@</c:formatCode>
                <c:ptCount val="24"/>
                <c:pt idx="0">
                  <c:v>40544</c:v>
                </c:pt>
                <c:pt idx="1">
                  <c:v>40575</c:v>
                </c:pt>
                <c:pt idx="2">
                  <c:v>40603</c:v>
                </c:pt>
                <c:pt idx="3">
                  <c:v>40634</c:v>
                </c:pt>
                <c:pt idx="4">
                  <c:v>40664</c:v>
                </c:pt>
                <c:pt idx="5">
                  <c:v>40695</c:v>
                </c:pt>
                <c:pt idx="6">
                  <c:v>40725</c:v>
                </c:pt>
                <c:pt idx="7">
                  <c:v>40756</c:v>
                </c:pt>
                <c:pt idx="8">
                  <c:v>40787</c:v>
                </c:pt>
                <c:pt idx="9">
                  <c:v>40817</c:v>
                </c:pt>
                <c:pt idx="10">
                  <c:v>40848</c:v>
                </c:pt>
                <c:pt idx="11">
                  <c:v>40878</c:v>
                </c:pt>
                <c:pt idx="12">
                  <c:v>40909</c:v>
                </c:pt>
                <c:pt idx="13">
                  <c:v>40940</c:v>
                </c:pt>
                <c:pt idx="14">
                  <c:v>40969</c:v>
                </c:pt>
                <c:pt idx="15">
                  <c:v>41000</c:v>
                </c:pt>
                <c:pt idx="16">
                  <c:v>41030</c:v>
                </c:pt>
                <c:pt idx="17">
                  <c:v>41061</c:v>
                </c:pt>
                <c:pt idx="18">
                  <c:v>41091</c:v>
                </c:pt>
                <c:pt idx="19">
                  <c:v>41122</c:v>
                </c:pt>
                <c:pt idx="20">
                  <c:v>41153</c:v>
                </c:pt>
                <c:pt idx="21">
                  <c:v>41183</c:v>
                </c:pt>
                <c:pt idx="22">
                  <c:v>41214</c:v>
                </c:pt>
                <c:pt idx="23">
                  <c:v>41244</c:v>
                </c:pt>
              </c:numCache>
            </c:numRef>
          </c:cat>
          <c:val>
            <c:numRef>
              <c:f>Sheet1!$D$2:$D$25</c:f>
              <c:numCache>
                <c:formatCode>0.000</c:formatCode>
                <c:ptCount val="24"/>
                <c:pt idx="0">
                  <c:v>2.601</c:v>
                </c:pt>
                <c:pt idx="1">
                  <c:v>2.7930000000000001</c:v>
                </c:pt>
                <c:pt idx="2">
                  <c:v>3.0873979913514873</c:v>
                </c:pt>
                <c:pt idx="3">
                  <c:v>3.2158474320396184</c:v>
                </c:pt>
                <c:pt idx="4">
                  <c:v>3.0233615620834815</c:v>
                </c:pt>
                <c:pt idx="5">
                  <c:v>3.0350091085989623</c:v>
                </c:pt>
                <c:pt idx="6">
                  <c:v>3.0911644371029725</c:v>
                </c:pt>
                <c:pt idx="7">
                  <c:v>3.0021839460677846</c:v>
                </c:pt>
                <c:pt idx="8">
                  <c:v>2.9791610218139244</c:v>
                </c:pt>
                <c:pt idx="9">
                  <c:v>2.9934725693230804</c:v>
                </c:pt>
                <c:pt idx="10">
                  <c:v>3.046985312183403</c:v>
                </c:pt>
                <c:pt idx="11">
                  <c:v>2.9424487912469584</c:v>
                </c:pt>
                <c:pt idx="12">
                  <c:v>3.0137402410950069</c:v>
                </c:pt>
                <c:pt idx="13">
                  <c:v>3.0741291542813305</c:v>
                </c:pt>
                <c:pt idx="14">
                  <c:v>3.1138246279895077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2012 Budget for Commodity ($2.99)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Sheet1!$F$2:$F$25</c:f>
              <c:numCache>
                <c:formatCode>General</c:formatCode>
                <c:ptCount val="24"/>
                <c:pt idx="12" formatCode="0.000">
                  <c:v>2.9940000000000002</c:v>
                </c:pt>
                <c:pt idx="13" formatCode="0.000">
                  <c:v>2.9940000000000002</c:v>
                </c:pt>
                <c:pt idx="14" formatCode="0.000">
                  <c:v>2.9940000000000002</c:v>
                </c:pt>
                <c:pt idx="15" formatCode="0.000">
                  <c:v>2.9940000000000002</c:v>
                </c:pt>
                <c:pt idx="16" formatCode="0.000">
                  <c:v>2.9940000000000002</c:v>
                </c:pt>
                <c:pt idx="17" formatCode="0.000">
                  <c:v>2.9940000000000002</c:v>
                </c:pt>
                <c:pt idx="18" formatCode="0.000">
                  <c:v>2.9940000000000002</c:v>
                </c:pt>
                <c:pt idx="19" formatCode="0.000">
                  <c:v>2.9940000000000002</c:v>
                </c:pt>
                <c:pt idx="20" formatCode="0.000">
                  <c:v>2.9940000000000002</c:v>
                </c:pt>
                <c:pt idx="21" formatCode="0.000">
                  <c:v>2.9940000000000002</c:v>
                </c:pt>
                <c:pt idx="22" formatCode="0.000">
                  <c:v>2.9940000000000002</c:v>
                </c:pt>
                <c:pt idx="23" formatCode="0.000">
                  <c:v>2.9940000000000002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3270656"/>
        <c:axId val="123272192"/>
      </c:lineChart>
      <c:dateAx>
        <c:axId val="123270656"/>
        <c:scaling>
          <c:orientation val="minMax"/>
        </c:scaling>
        <c:delete val="0"/>
        <c:axPos val="b"/>
        <c:numFmt formatCode="m/yy;@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23272192"/>
        <c:crosses val="autoZero"/>
        <c:auto val="1"/>
        <c:lblOffset val="100"/>
        <c:baseTimeUnit val="months"/>
      </c:dateAx>
      <c:valAx>
        <c:axId val="123272192"/>
        <c:scaling>
          <c:orientation val="minMax"/>
          <c:max val="3.3"/>
          <c:min val="2.5"/>
        </c:scaling>
        <c:delete val="0"/>
        <c:axPos val="l"/>
        <c:majorGridlines>
          <c:spPr>
            <a:ln>
              <a:solidFill>
                <a:sysClr val="window" lastClr="FFFFFF">
                  <a:lumMod val="85000"/>
                </a:sysClr>
              </a:solidFill>
            </a:ln>
          </c:spPr>
        </c:majorGridlines>
        <c:numFmt formatCode="&quot;$&quot;#,##0.0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23270656"/>
        <c:crosses val="autoZero"/>
        <c:crossBetween val="between"/>
        <c:majorUnit val="0.1"/>
        <c:minorUnit val="0.1"/>
      </c:valAx>
      <c:valAx>
        <c:axId val="123343616"/>
        <c:scaling>
          <c:orientation val="minMax"/>
          <c:max val="1"/>
          <c:min val="0"/>
        </c:scaling>
        <c:delete val="0"/>
        <c:axPos val="r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23345152"/>
        <c:crosses val="max"/>
        <c:crossBetween val="between"/>
      </c:valAx>
      <c:catAx>
        <c:axId val="123345152"/>
        <c:scaling>
          <c:orientation val="minMax"/>
        </c:scaling>
        <c:delete val="1"/>
        <c:axPos val="b"/>
        <c:majorTickMark val="out"/>
        <c:minorTickMark val="none"/>
        <c:tickLblPos val="nextTo"/>
        <c:crossAx val="123343616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69965174492077375"/>
          <c:y val="5.8357220004056208E-2"/>
          <c:w val="0.238442330125401"/>
          <c:h val="0.19089029950133954"/>
        </c:manualLayout>
      </c:layout>
      <c:overlay val="1"/>
      <c:spPr>
        <a:solidFill>
          <a:srgbClr val="DAE7F6"/>
        </a:solidFill>
        <a:ln w="15875" cap="rnd" cmpd="sng">
          <a:solidFill>
            <a:sysClr val="windowText" lastClr="00000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6"/>
          <c:order val="0"/>
          <c:tx>
            <c:strRef>
              <c:f>Sheet1!$K$1</c:f>
              <c:strCache>
                <c:ptCount val="1"/>
                <c:pt idx="0">
                  <c:v>Actuals - Henry Hub</c:v>
                </c:pt>
              </c:strCache>
            </c:strRef>
          </c:tx>
          <c:spPr>
            <a:ln w="15875">
              <a:solidFill>
                <a:schemeClr val="tx1">
                  <a:alpha val="40000"/>
                </a:schemeClr>
              </a:solidFill>
            </a:ln>
          </c:spPr>
          <c:marker>
            <c:symbol val="none"/>
          </c:marker>
          <c:dLbls>
            <c:dLbl>
              <c:idx val="14"/>
              <c:layout/>
              <c:numFmt formatCode="&quot;$&quot;#,##0.00" sourceLinked="0"/>
              <c:spPr/>
              <c:txPr>
                <a:bodyPr/>
                <a:lstStyle/>
                <a:p>
                  <a:pPr>
                    <a:defRPr sz="900" b="1"/>
                  </a:pPr>
                  <a:endParaRPr lang="en-US"/>
                </a:p>
              </c:txPr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&quot;$&quot;#,##0.00" sourceLinked="0"/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dLblPos val="l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Sheet1!$A$2:$A$26</c:f>
              <c:numCache>
                <c:formatCode>m/yy;@</c:formatCode>
                <c:ptCount val="25"/>
                <c:pt idx="1">
                  <c:v>40544</c:v>
                </c:pt>
                <c:pt idx="2">
                  <c:v>40575</c:v>
                </c:pt>
                <c:pt idx="3">
                  <c:v>40603</c:v>
                </c:pt>
                <c:pt idx="4">
                  <c:v>40634</c:v>
                </c:pt>
                <c:pt idx="5">
                  <c:v>40664</c:v>
                </c:pt>
                <c:pt idx="6">
                  <c:v>40695</c:v>
                </c:pt>
                <c:pt idx="7">
                  <c:v>40725</c:v>
                </c:pt>
                <c:pt idx="8">
                  <c:v>40756</c:v>
                </c:pt>
                <c:pt idx="9">
                  <c:v>40787</c:v>
                </c:pt>
                <c:pt idx="10">
                  <c:v>40817</c:v>
                </c:pt>
                <c:pt idx="11">
                  <c:v>40848</c:v>
                </c:pt>
                <c:pt idx="12">
                  <c:v>40878</c:v>
                </c:pt>
                <c:pt idx="13">
                  <c:v>40909</c:v>
                </c:pt>
                <c:pt idx="14">
                  <c:v>40940</c:v>
                </c:pt>
                <c:pt idx="15">
                  <c:v>40969</c:v>
                </c:pt>
                <c:pt idx="16">
                  <c:v>41000</c:v>
                </c:pt>
                <c:pt idx="17">
                  <c:v>41030</c:v>
                </c:pt>
                <c:pt idx="18">
                  <c:v>41061</c:v>
                </c:pt>
                <c:pt idx="19">
                  <c:v>41091</c:v>
                </c:pt>
                <c:pt idx="20">
                  <c:v>41122</c:v>
                </c:pt>
                <c:pt idx="21">
                  <c:v>41153</c:v>
                </c:pt>
                <c:pt idx="22">
                  <c:v>41183</c:v>
                </c:pt>
                <c:pt idx="23">
                  <c:v>41214</c:v>
                </c:pt>
                <c:pt idx="24">
                  <c:v>41244</c:v>
                </c:pt>
              </c:numCache>
            </c:numRef>
          </c:cat>
          <c:val>
            <c:numRef>
              <c:f>Sheet1!$K$2:$K$26</c:f>
              <c:numCache>
                <c:formatCode>0.000</c:formatCode>
                <c:ptCount val="25"/>
                <c:pt idx="1">
                  <c:v>4.4939999999999998</c:v>
                </c:pt>
                <c:pt idx="2">
                  <c:v>4.093</c:v>
                </c:pt>
                <c:pt idx="3">
                  <c:v>3.9740000000000002</c:v>
                </c:pt>
                <c:pt idx="4">
                  <c:v>4.2350000000000003</c:v>
                </c:pt>
                <c:pt idx="5">
                  <c:v>4.3109999999999999</c:v>
                </c:pt>
                <c:pt idx="6">
                  <c:v>4.5369999999999999</c:v>
                </c:pt>
                <c:pt idx="7">
                  <c:v>4.4240000000000004</c:v>
                </c:pt>
                <c:pt idx="8">
                  <c:v>4.0549999999999997</c:v>
                </c:pt>
                <c:pt idx="9">
                  <c:v>3.8959999999999999</c:v>
                </c:pt>
                <c:pt idx="10">
                  <c:v>3.5659999999999998</c:v>
                </c:pt>
                <c:pt idx="11">
                  <c:v>3.2389999999999999</c:v>
                </c:pt>
                <c:pt idx="12">
                  <c:v>3.17</c:v>
                </c:pt>
                <c:pt idx="13">
                  <c:v>2.6704999999999997</c:v>
                </c:pt>
                <c:pt idx="14">
                  <c:v>2.5044999999999997</c:v>
                </c:pt>
                <c:pt idx="15">
                  <c:v>2.1718181818181823</c:v>
                </c:pt>
              </c:numCache>
            </c:numRef>
          </c:val>
          <c:smooth val="0"/>
        </c:ser>
        <c:ser>
          <c:idx val="5"/>
          <c:order val="1"/>
          <c:tx>
            <c:strRef>
              <c:f>Sheet1!$J$1</c:f>
              <c:strCache>
                <c:ptCount val="1"/>
                <c:pt idx="0">
                  <c:v>Avg Hedge Price</c:v>
                </c:pt>
              </c:strCache>
            </c:strRef>
          </c:tx>
          <c:spPr>
            <a:ln w="22225">
              <a:solidFill>
                <a:schemeClr val="tx1">
                  <a:alpha val="40000"/>
                </a:schemeClr>
              </a:solidFill>
              <a:prstDash val="dash"/>
            </a:ln>
          </c:spPr>
          <c:marker>
            <c:symbol val="none"/>
          </c:marker>
          <c:dLbls>
            <c:dLbl>
              <c:idx val="14"/>
              <c:layout>
                <c:manualLayout>
                  <c:x val="-4.8626543209876541E-2"/>
                  <c:y val="-2.9241928307177437E-2"/>
                </c:manualLayout>
              </c:layout>
              <c:numFmt formatCode="&quot;$&quot;#,##0.00" sourceLinked="0"/>
              <c:spPr/>
              <c:txPr>
                <a:bodyPr/>
                <a:lstStyle/>
                <a:p>
                  <a:pPr>
                    <a:defRPr sz="900" b="1"/>
                  </a:pPr>
                  <a:endParaRPr lang="en-US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Sheet1!$A$2:$A$26</c:f>
              <c:numCache>
                <c:formatCode>m/yy;@</c:formatCode>
                <c:ptCount val="25"/>
                <c:pt idx="1">
                  <c:v>40544</c:v>
                </c:pt>
                <c:pt idx="2">
                  <c:v>40575</c:v>
                </c:pt>
                <c:pt idx="3">
                  <c:v>40603</c:v>
                </c:pt>
                <c:pt idx="4">
                  <c:v>40634</c:v>
                </c:pt>
                <c:pt idx="5">
                  <c:v>40664</c:v>
                </c:pt>
                <c:pt idx="6">
                  <c:v>40695</c:v>
                </c:pt>
                <c:pt idx="7">
                  <c:v>40725</c:v>
                </c:pt>
                <c:pt idx="8">
                  <c:v>40756</c:v>
                </c:pt>
                <c:pt idx="9">
                  <c:v>40787</c:v>
                </c:pt>
                <c:pt idx="10">
                  <c:v>40817</c:v>
                </c:pt>
                <c:pt idx="11">
                  <c:v>40848</c:v>
                </c:pt>
                <c:pt idx="12">
                  <c:v>40878</c:v>
                </c:pt>
                <c:pt idx="13">
                  <c:v>40909</c:v>
                </c:pt>
                <c:pt idx="14">
                  <c:v>40940</c:v>
                </c:pt>
                <c:pt idx="15">
                  <c:v>40969</c:v>
                </c:pt>
                <c:pt idx="16">
                  <c:v>41000</c:v>
                </c:pt>
                <c:pt idx="17">
                  <c:v>41030</c:v>
                </c:pt>
                <c:pt idx="18">
                  <c:v>41061</c:v>
                </c:pt>
                <c:pt idx="19">
                  <c:v>41091</c:v>
                </c:pt>
                <c:pt idx="20">
                  <c:v>41122</c:v>
                </c:pt>
                <c:pt idx="21">
                  <c:v>41153</c:v>
                </c:pt>
                <c:pt idx="22">
                  <c:v>41183</c:v>
                </c:pt>
                <c:pt idx="23">
                  <c:v>41214</c:v>
                </c:pt>
                <c:pt idx="24">
                  <c:v>41244</c:v>
                </c:pt>
              </c:numCache>
            </c:numRef>
          </c:cat>
          <c:val>
            <c:numRef>
              <c:f>Sheet1!$J$2:$J$26</c:f>
              <c:numCache>
                <c:formatCode>General</c:formatCode>
                <c:ptCount val="25"/>
                <c:pt idx="4" formatCode="0.000">
                  <c:v>4.2415000000000003</c:v>
                </c:pt>
                <c:pt idx="5" formatCode="0.000">
                  <c:v>4.2415000000000003</c:v>
                </c:pt>
                <c:pt idx="6" formatCode="0.000">
                  <c:v>4.2415000000000003</c:v>
                </c:pt>
                <c:pt idx="7" formatCode="0.000">
                  <c:v>4.2415000000000003</c:v>
                </c:pt>
                <c:pt idx="8" formatCode="0.000">
                  <c:v>4.2415000000000003</c:v>
                </c:pt>
                <c:pt idx="9" formatCode="0.000">
                  <c:v>4.2415000000000003</c:v>
                </c:pt>
                <c:pt idx="10" formatCode="0.000">
                  <c:v>4.2415000000000003</c:v>
                </c:pt>
                <c:pt idx="11" formatCode="0.000">
                  <c:v>4.2415000000000003</c:v>
                </c:pt>
                <c:pt idx="12" formatCode="0.000">
                  <c:v>4.2415000000000003</c:v>
                </c:pt>
                <c:pt idx="13" formatCode="0.000">
                  <c:v>4.2415000000000003</c:v>
                </c:pt>
                <c:pt idx="14" formatCode="0.000">
                  <c:v>4.2415000000000003</c:v>
                </c:pt>
                <c:pt idx="15" formatCode="0.000">
                  <c:v>4.2415000000000003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Sheet1!$B$1:$B$2</c:f>
              <c:strCache>
                <c:ptCount val="1"/>
                <c:pt idx="0">
                  <c:v>Trade 1 (4/11-3/12)</c:v>
                </c:pt>
              </c:strCache>
            </c:strRef>
          </c:tx>
          <c:spPr>
            <a:ln w="31750">
              <a:solidFill>
                <a:srgbClr val="EEECE1">
                  <a:lumMod val="75000"/>
                </a:srgbClr>
              </a:solidFill>
            </a:ln>
          </c:spPr>
          <c:marker>
            <c:symbol val="none"/>
          </c:marker>
          <c:dLbls>
            <c:dLbl>
              <c:idx val="2"/>
              <c:layout>
                <c:manualLayout>
                  <c:x val="5.1550865169631574E-2"/>
                  <c:y val="-1.677129217119044E-2"/>
                </c:manualLayout>
              </c:layout>
              <c:numFmt formatCode="&quot;$&quot;#,##0.00" sourceLinked="0"/>
              <c:spPr/>
              <c:txPr>
                <a:bodyPr anchor="t" anchorCtr="0"/>
                <a:lstStyle/>
                <a:p>
                  <a:pPr>
                    <a:defRPr sz="800"/>
                  </a:pPr>
                  <a:endParaRPr lang="en-US"/>
                </a:p>
              </c:txPr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</c:dLbl>
            <c:dLblPos val="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Sheet1!$A$2:$A$26</c:f>
              <c:numCache>
                <c:formatCode>m/yy;@</c:formatCode>
                <c:ptCount val="25"/>
                <c:pt idx="1">
                  <c:v>40544</c:v>
                </c:pt>
                <c:pt idx="2">
                  <c:v>40575</c:v>
                </c:pt>
                <c:pt idx="3">
                  <c:v>40603</c:v>
                </c:pt>
                <c:pt idx="4">
                  <c:v>40634</c:v>
                </c:pt>
                <c:pt idx="5">
                  <c:v>40664</c:v>
                </c:pt>
                <c:pt idx="6">
                  <c:v>40695</c:v>
                </c:pt>
                <c:pt idx="7">
                  <c:v>40725</c:v>
                </c:pt>
                <c:pt idx="8">
                  <c:v>40756</c:v>
                </c:pt>
                <c:pt idx="9">
                  <c:v>40787</c:v>
                </c:pt>
                <c:pt idx="10">
                  <c:v>40817</c:v>
                </c:pt>
                <c:pt idx="11">
                  <c:v>40848</c:v>
                </c:pt>
                <c:pt idx="12">
                  <c:v>40878</c:v>
                </c:pt>
                <c:pt idx="13">
                  <c:v>40909</c:v>
                </c:pt>
                <c:pt idx="14">
                  <c:v>40940</c:v>
                </c:pt>
                <c:pt idx="15">
                  <c:v>40969</c:v>
                </c:pt>
                <c:pt idx="16">
                  <c:v>41000</c:v>
                </c:pt>
                <c:pt idx="17">
                  <c:v>41030</c:v>
                </c:pt>
                <c:pt idx="18">
                  <c:v>41061</c:v>
                </c:pt>
                <c:pt idx="19">
                  <c:v>41091</c:v>
                </c:pt>
                <c:pt idx="20">
                  <c:v>41122</c:v>
                </c:pt>
                <c:pt idx="21">
                  <c:v>41153</c:v>
                </c:pt>
                <c:pt idx="22">
                  <c:v>41183</c:v>
                </c:pt>
                <c:pt idx="23">
                  <c:v>41214</c:v>
                </c:pt>
                <c:pt idx="24">
                  <c:v>41244</c:v>
                </c:pt>
              </c:numCache>
            </c:numRef>
          </c:cat>
          <c:val>
            <c:numRef>
              <c:f>Sheet1!$B$2:$B$26</c:f>
              <c:numCache>
                <c:formatCode>General</c:formatCode>
                <c:ptCount val="25"/>
                <c:pt idx="0">
                  <c:v>0</c:v>
                </c:pt>
                <c:pt idx="4" formatCode="0.000">
                  <c:v>4.2415000000000003</c:v>
                </c:pt>
                <c:pt idx="5" formatCode="0.000">
                  <c:v>4.2415000000000003</c:v>
                </c:pt>
                <c:pt idx="6" formatCode="0.000">
                  <c:v>4.2415000000000003</c:v>
                </c:pt>
                <c:pt idx="7" formatCode="0.000">
                  <c:v>4.2415000000000003</c:v>
                </c:pt>
                <c:pt idx="8" formatCode="0.000">
                  <c:v>4.2415000000000003</c:v>
                </c:pt>
                <c:pt idx="9" formatCode="0.000">
                  <c:v>4.2415000000000003</c:v>
                </c:pt>
                <c:pt idx="10" formatCode="0.000">
                  <c:v>4.2415000000000003</c:v>
                </c:pt>
                <c:pt idx="11" formatCode="0.000">
                  <c:v>4.2415000000000003</c:v>
                </c:pt>
                <c:pt idx="12" formatCode="0.000">
                  <c:v>4.2415000000000003</c:v>
                </c:pt>
                <c:pt idx="13" formatCode="0.000">
                  <c:v>4.2415000000000003</c:v>
                </c:pt>
                <c:pt idx="14" formatCode="0.000">
                  <c:v>4.2415000000000003</c:v>
                </c:pt>
                <c:pt idx="15" formatCode="0.000">
                  <c:v>4.2415000000000003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3437440"/>
        <c:axId val="123438976"/>
      </c:lineChart>
      <c:dateAx>
        <c:axId val="123437440"/>
        <c:scaling>
          <c:orientation val="minMax"/>
        </c:scaling>
        <c:delete val="0"/>
        <c:axPos val="b"/>
        <c:numFmt formatCode="m/yy;@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23438976"/>
        <c:crosses val="autoZero"/>
        <c:auto val="1"/>
        <c:lblOffset val="100"/>
        <c:baseTimeUnit val="months"/>
      </c:dateAx>
      <c:valAx>
        <c:axId val="12343897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&quot;$&quot;#,##0.0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2343744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9563174394867309"/>
          <c:y val="0.55072746017038765"/>
          <c:w val="0.17813368815009234"/>
          <c:h val="0.1462077227993675"/>
        </c:manualLayout>
      </c:layout>
      <c:overlay val="1"/>
      <c:spPr>
        <a:solidFill>
          <a:srgbClr val="DAE7F6"/>
        </a:solidFill>
        <a:ln w="15875" cap="rnd" cmpd="sng">
          <a:solidFill>
            <a:schemeClr val="tx1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/>
        <a:lstStyle/>
        <a:p>
          <a:pPr>
            <a:defRPr lang="en-US" sz="800" b="0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3"/>
          <c:order val="3"/>
          <c:tx>
            <c:strRef>
              <c:f>Sheet1!$E$1</c:f>
              <c:strCache>
                <c:ptCount val="1"/>
                <c:pt idx="0">
                  <c:v>Percent Hedged</c:v>
                </c:pt>
              </c:strCache>
            </c:strRef>
          </c:tx>
          <c:spPr>
            <a:gradFill flip="none"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1"/>
              <a:tileRect/>
            </a:gradFill>
          </c:spPr>
          <c:invertIfNegative val="0"/>
          <c:dLbls>
            <c:numFmt formatCode="0%" sourceLinked="0"/>
            <c:txPr>
              <a:bodyPr/>
              <a:lstStyle/>
              <a:p>
                <a:pPr>
                  <a:defRPr sz="800" b="1"/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Sheet1!$E$2:$E$25</c:f>
              <c:numCache>
                <c:formatCode>0.00%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0.11274901780160645</c:v>
                </c:pt>
                <c:pt idx="4">
                  <c:v>0.11650731839499334</c:v>
                </c:pt>
                <c:pt idx="5">
                  <c:v>0.11274901780160645</c:v>
                </c:pt>
                <c:pt idx="6">
                  <c:v>0.11650731839499334</c:v>
                </c:pt>
                <c:pt idx="7">
                  <c:v>0.11650731839499334</c:v>
                </c:pt>
                <c:pt idx="8">
                  <c:v>0.11274901780160645</c:v>
                </c:pt>
                <c:pt idx="9">
                  <c:v>0.11650731839499334</c:v>
                </c:pt>
                <c:pt idx="10">
                  <c:v>0.11274901780160645</c:v>
                </c:pt>
                <c:pt idx="11">
                  <c:v>0.11650731839499334</c:v>
                </c:pt>
                <c:pt idx="12">
                  <c:v>0.19422716676670626</c:v>
                </c:pt>
                <c:pt idx="13">
                  <c:v>0.18169638181401554</c:v>
                </c:pt>
                <c:pt idx="14">
                  <c:v>0.19422716676670626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4"/>
        <c:axId val="125983360"/>
        <c:axId val="125981824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Actuals - Henry Hub</c:v>
                </c:pt>
              </c:strCache>
            </c:strRef>
          </c:tx>
          <c:spPr>
            <a:ln w="15875">
              <a:solidFill>
                <a:sysClr val="windowText" lastClr="000000"/>
              </a:solidFill>
            </a:ln>
          </c:spPr>
          <c:marker>
            <c:symbol val="none"/>
          </c:marker>
          <c:dLbls>
            <c:dLbl>
              <c:idx val="14"/>
              <c:layout/>
              <c:numFmt formatCode="&quot;$&quot;#,##0.00" sourceLinked="0"/>
              <c:spPr/>
              <c:txPr>
                <a:bodyPr/>
                <a:lstStyle/>
                <a:p>
                  <a:pPr>
                    <a:defRPr sz="900" b="1"/>
                  </a:pPr>
                  <a:endParaRPr lang="en-US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Sheet1!$A$2:$A$25</c:f>
              <c:numCache>
                <c:formatCode>m/yy;@</c:formatCode>
                <c:ptCount val="24"/>
                <c:pt idx="0">
                  <c:v>40544</c:v>
                </c:pt>
                <c:pt idx="1">
                  <c:v>40575</c:v>
                </c:pt>
                <c:pt idx="2">
                  <c:v>40603</c:v>
                </c:pt>
                <c:pt idx="3">
                  <c:v>40634</c:v>
                </c:pt>
                <c:pt idx="4">
                  <c:v>40664</c:v>
                </c:pt>
                <c:pt idx="5">
                  <c:v>40695</c:v>
                </c:pt>
                <c:pt idx="6">
                  <c:v>40725</c:v>
                </c:pt>
                <c:pt idx="7">
                  <c:v>40756</c:v>
                </c:pt>
                <c:pt idx="8">
                  <c:v>40787</c:v>
                </c:pt>
                <c:pt idx="9">
                  <c:v>40817</c:v>
                </c:pt>
                <c:pt idx="10">
                  <c:v>40848</c:v>
                </c:pt>
                <c:pt idx="11">
                  <c:v>40878</c:v>
                </c:pt>
                <c:pt idx="12">
                  <c:v>40909</c:v>
                </c:pt>
                <c:pt idx="13">
                  <c:v>40940</c:v>
                </c:pt>
                <c:pt idx="14">
                  <c:v>40969</c:v>
                </c:pt>
                <c:pt idx="15">
                  <c:v>41000</c:v>
                </c:pt>
                <c:pt idx="16">
                  <c:v>41030</c:v>
                </c:pt>
                <c:pt idx="17">
                  <c:v>41061</c:v>
                </c:pt>
                <c:pt idx="18">
                  <c:v>41091</c:v>
                </c:pt>
                <c:pt idx="19">
                  <c:v>41122</c:v>
                </c:pt>
                <c:pt idx="20">
                  <c:v>41153</c:v>
                </c:pt>
                <c:pt idx="21">
                  <c:v>41183</c:v>
                </c:pt>
                <c:pt idx="22">
                  <c:v>41214</c:v>
                </c:pt>
                <c:pt idx="23">
                  <c:v>41244</c:v>
                </c:pt>
              </c:numCache>
            </c:numRef>
          </c:cat>
          <c:val>
            <c:numRef>
              <c:f>Sheet1!$B$2:$B$25</c:f>
              <c:numCache>
                <c:formatCode>0.000</c:formatCode>
                <c:ptCount val="24"/>
                <c:pt idx="0">
                  <c:v>4.4939999999999998</c:v>
                </c:pt>
                <c:pt idx="1">
                  <c:v>4.093</c:v>
                </c:pt>
                <c:pt idx="2">
                  <c:v>3.9740000000000002</c:v>
                </c:pt>
                <c:pt idx="3">
                  <c:v>4.2350000000000003</c:v>
                </c:pt>
                <c:pt idx="4">
                  <c:v>4.3109999999999999</c:v>
                </c:pt>
                <c:pt idx="5">
                  <c:v>4.5369999999999999</c:v>
                </c:pt>
                <c:pt idx="6">
                  <c:v>4.4240000000000004</c:v>
                </c:pt>
                <c:pt idx="7">
                  <c:v>4.0549999999999997</c:v>
                </c:pt>
                <c:pt idx="8">
                  <c:v>3.8959999999999999</c:v>
                </c:pt>
                <c:pt idx="9">
                  <c:v>3.5659999999999998</c:v>
                </c:pt>
                <c:pt idx="10">
                  <c:v>3.2389999999999999</c:v>
                </c:pt>
                <c:pt idx="11">
                  <c:v>3.17</c:v>
                </c:pt>
                <c:pt idx="12">
                  <c:v>2.6704999999999997</c:v>
                </c:pt>
                <c:pt idx="13">
                  <c:v>2.5044999999999997</c:v>
                </c:pt>
                <c:pt idx="14">
                  <c:v>2.1718181818181823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Avg Hedge Price</c:v>
                </c:pt>
              </c:strCache>
            </c:strRef>
          </c:tx>
          <c:spPr>
            <a:ln w="15875"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dLbls>
            <c:dLbl>
              <c:idx val="14"/>
              <c:layout/>
              <c:numFmt formatCode="&quot;$&quot;#,##0.00" sourceLinked="0"/>
              <c:spPr/>
              <c:txPr>
                <a:bodyPr/>
                <a:lstStyle/>
                <a:p>
                  <a:pPr>
                    <a:defRPr sz="900" b="1"/>
                  </a:pPr>
                  <a:endParaRPr lang="en-US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Sheet1!$A$2:$A$25</c:f>
              <c:numCache>
                <c:formatCode>m/yy;@</c:formatCode>
                <c:ptCount val="24"/>
                <c:pt idx="0">
                  <c:v>40544</c:v>
                </c:pt>
                <c:pt idx="1">
                  <c:v>40575</c:v>
                </c:pt>
                <c:pt idx="2">
                  <c:v>40603</c:v>
                </c:pt>
                <c:pt idx="3">
                  <c:v>40634</c:v>
                </c:pt>
                <c:pt idx="4">
                  <c:v>40664</c:v>
                </c:pt>
                <c:pt idx="5">
                  <c:v>40695</c:v>
                </c:pt>
                <c:pt idx="6">
                  <c:v>40725</c:v>
                </c:pt>
                <c:pt idx="7">
                  <c:v>40756</c:v>
                </c:pt>
                <c:pt idx="8">
                  <c:v>40787</c:v>
                </c:pt>
                <c:pt idx="9">
                  <c:v>40817</c:v>
                </c:pt>
                <c:pt idx="10">
                  <c:v>40848</c:v>
                </c:pt>
                <c:pt idx="11">
                  <c:v>40878</c:v>
                </c:pt>
                <c:pt idx="12">
                  <c:v>40909</c:v>
                </c:pt>
                <c:pt idx="13">
                  <c:v>40940</c:v>
                </c:pt>
                <c:pt idx="14">
                  <c:v>40969</c:v>
                </c:pt>
                <c:pt idx="15">
                  <c:v>41000</c:v>
                </c:pt>
                <c:pt idx="16">
                  <c:v>41030</c:v>
                </c:pt>
                <c:pt idx="17">
                  <c:v>41061</c:v>
                </c:pt>
                <c:pt idx="18">
                  <c:v>41091</c:v>
                </c:pt>
                <c:pt idx="19">
                  <c:v>41122</c:v>
                </c:pt>
                <c:pt idx="20">
                  <c:v>41153</c:v>
                </c:pt>
                <c:pt idx="21">
                  <c:v>41183</c:v>
                </c:pt>
                <c:pt idx="22">
                  <c:v>41214</c:v>
                </c:pt>
                <c:pt idx="23">
                  <c:v>41244</c:v>
                </c:pt>
              </c:numCache>
            </c:numRef>
          </c:cat>
          <c:val>
            <c:numRef>
              <c:f>Sheet1!$C$2:$C$25</c:f>
              <c:numCache>
                <c:formatCode>General</c:formatCode>
                <c:ptCount val="24"/>
                <c:pt idx="3" formatCode="0.000">
                  <c:v>4.2415000000000003</c:v>
                </c:pt>
                <c:pt idx="4" formatCode="0.000">
                  <c:v>4.2415000000000003</c:v>
                </c:pt>
                <c:pt idx="5" formatCode="0.000">
                  <c:v>4.2415000000000003</c:v>
                </c:pt>
                <c:pt idx="6" formatCode="0.000">
                  <c:v>4.2415000000000003</c:v>
                </c:pt>
                <c:pt idx="7" formatCode="0.000">
                  <c:v>4.2415000000000003</c:v>
                </c:pt>
                <c:pt idx="8" formatCode="0.000">
                  <c:v>4.2415000000000003</c:v>
                </c:pt>
                <c:pt idx="9" formatCode="0.000">
                  <c:v>4.2415000000000003</c:v>
                </c:pt>
                <c:pt idx="10" formatCode="0.000">
                  <c:v>4.2415000000000003</c:v>
                </c:pt>
                <c:pt idx="11" formatCode="0.000">
                  <c:v>4.2415000000000003</c:v>
                </c:pt>
                <c:pt idx="12" formatCode="0.000">
                  <c:v>4.2415000000000003</c:v>
                </c:pt>
                <c:pt idx="13" formatCode="0.000">
                  <c:v>4.2415000000000003</c:v>
                </c:pt>
                <c:pt idx="14" formatCode="0.000">
                  <c:v>4.2415000000000003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Hedged/Unhedged Blend</c:v>
                </c:pt>
              </c:strCache>
            </c:strRef>
          </c:tx>
          <c:spPr>
            <a:ln w="31750">
              <a:solidFill>
                <a:srgbClr val="008000"/>
              </a:solidFill>
              <a:prstDash val="dash"/>
            </a:ln>
          </c:spPr>
          <c:marker>
            <c:symbol val="none"/>
          </c:marker>
          <c:dLbls>
            <c:dLbl>
              <c:idx val="14"/>
              <c:layout/>
              <c:numFmt formatCode="&quot;$&quot;#,##0.00" sourceLinked="0"/>
              <c:spPr/>
              <c:txPr>
                <a:bodyPr/>
                <a:lstStyle/>
                <a:p>
                  <a:pPr>
                    <a:defRPr sz="900" b="1"/>
                  </a:pPr>
                  <a:endParaRPr lang="en-US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 b="1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Sheet1!$A$2:$A$25</c:f>
              <c:numCache>
                <c:formatCode>m/yy;@</c:formatCode>
                <c:ptCount val="24"/>
                <c:pt idx="0">
                  <c:v>40544</c:v>
                </c:pt>
                <c:pt idx="1">
                  <c:v>40575</c:v>
                </c:pt>
                <c:pt idx="2">
                  <c:v>40603</c:v>
                </c:pt>
                <c:pt idx="3">
                  <c:v>40634</c:v>
                </c:pt>
                <c:pt idx="4">
                  <c:v>40664</c:v>
                </c:pt>
                <c:pt idx="5">
                  <c:v>40695</c:v>
                </c:pt>
                <c:pt idx="6">
                  <c:v>40725</c:v>
                </c:pt>
                <c:pt idx="7">
                  <c:v>40756</c:v>
                </c:pt>
                <c:pt idx="8">
                  <c:v>40787</c:v>
                </c:pt>
                <c:pt idx="9">
                  <c:v>40817</c:v>
                </c:pt>
                <c:pt idx="10">
                  <c:v>40848</c:v>
                </c:pt>
                <c:pt idx="11">
                  <c:v>40878</c:v>
                </c:pt>
                <c:pt idx="12">
                  <c:v>40909</c:v>
                </c:pt>
                <c:pt idx="13">
                  <c:v>40940</c:v>
                </c:pt>
                <c:pt idx="14">
                  <c:v>40969</c:v>
                </c:pt>
                <c:pt idx="15">
                  <c:v>41000</c:v>
                </c:pt>
                <c:pt idx="16">
                  <c:v>41030</c:v>
                </c:pt>
                <c:pt idx="17">
                  <c:v>41061</c:v>
                </c:pt>
                <c:pt idx="18">
                  <c:v>41091</c:v>
                </c:pt>
                <c:pt idx="19">
                  <c:v>41122</c:v>
                </c:pt>
                <c:pt idx="20">
                  <c:v>41153</c:v>
                </c:pt>
                <c:pt idx="21">
                  <c:v>41183</c:v>
                </c:pt>
                <c:pt idx="22">
                  <c:v>41214</c:v>
                </c:pt>
                <c:pt idx="23">
                  <c:v>41244</c:v>
                </c:pt>
              </c:numCache>
            </c:numRef>
          </c:cat>
          <c:val>
            <c:numRef>
              <c:f>Sheet1!$D$2:$D$25</c:f>
              <c:numCache>
                <c:formatCode>0.000</c:formatCode>
                <c:ptCount val="24"/>
                <c:pt idx="0">
                  <c:v>4.4939999999999998</c:v>
                </c:pt>
                <c:pt idx="1">
                  <c:v>4.093</c:v>
                </c:pt>
                <c:pt idx="2">
                  <c:v>3.9740000000000002</c:v>
                </c:pt>
                <c:pt idx="3">
                  <c:v>4.2357328686157114</c:v>
                </c:pt>
                <c:pt idx="4">
                  <c:v>4.3029027413715477</c:v>
                </c:pt>
                <c:pt idx="5">
                  <c:v>4.5036826652396256</c:v>
                </c:pt>
                <c:pt idx="6">
                  <c:v>4.4027374143929139</c:v>
                </c:pt>
                <c:pt idx="7">
                  <c:v>4.0767286148806656</c:v>
                </c:pt>
                <c:pt idx="8">
                  <c:v>3.9349547856504552</c:v>
                </c:pt>
                <c:pt idx="9">
                  <c:v>3.6447006935758175</c:v>
                </c:pt>
                <c:pt idx="10">
                  <c:v>3.3520308903461102</c:v>
                </c:pt>
                <c:pt idx="11">
                  <c:v>3.2948375916602353</c:v>
                </c:pt>
                <c:pt idx="12">
                  <c:v>2.9756308789904953</c:v>
                </c:pt>
                <c:pt idx="13">
                  <c:v>2.8201066152109449</c:v>
                </c:pt>
                <c:pt idx="14">
                  <c:v>2.5738066174722021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2012 Budget for Commodity ($4.17)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Sheet1!$F$2:$F$25</c:f>
              <c:numCache>
                <c:formatCode>General</c:formatCode>
                <c:ptCount val="24"/>
                <c:pt idx="12" formatCode="0.000">
                  <c:v>4.165</c:v>
                </c:pt>
                <c:pt idx="13" formatCode="0.000">
                  <c:v>4.165</c:v>
                </c:pt>
                <c:pt idx="14" formatCode="0.000">
                  <c:v>4.165</c:v>
                </c:pt>
                <c:pt idx="15" formatCode="0.000">
                  <c:v>4.165</c:v>
                </c:pt>
                <c:pt idx="16" formatCode="0.000">
                  <c:v>4.165</c:v>
                </c:pt>
                <c:pt idx="17" formatCode="0.000">
                  <c:v>4.165</c:v>
                </c:pt>
                <c:pt idx="18" formatCode="0.000">
                  <c:v>4.165</c:v>
                </c:pt>
                <c:pt idx="19" formatCode="0.000">
                  <c:v>4.165</c:v>
                </c:pt>
                <c:pt idx="20" formatCode="0.000">
                  <c:v>4.165</c:v>
                </c:pt>
                <c:pt idx="21" formatCode="0.000">
                  <c:v>4.165</c:v>
                </c:pt>
                <c:pt idx="22" formatCode="0.000">
                  <c:v>4.165</c:v>
                </c:pt>
                <c:pt idx="23" formatCode="0.000">
                  <c:v>4.165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5970304"/>
        <c:axId val="125971840"/>
      </c:lineChart>
      <c:dateAx>
        <c:axId val="125970304"/>
        <c:scaling>
          <c:orientation val="minMax"/>
        </c:scaling>
        <c:delete val="0"/>
        <c:axPos val="b"/>
        <c:numFmt formatCode="m/yy;@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25971840"/>
        <c:crosses val="autoZero"/>
        <c:auto val="1"/>
        <c:lblOffset val="100"/>
        <c:baseTimeUnit val="months"/>
      </c:dateAx>
      <c:valAx>
        <c:axId val="125971840"/>
        <c:scaling>
          <c:orientation val="minMax"/>
        </c:scaling>
        <c:delete val="0"/>
        <c:axPos val="l"/>
        <c:majorGridlines>
          <c:spPr>
            <a:ln>
              <a:solidFill>
                <a:sysClr val="window" lastClr="FFFFFF">
                  <a:lumMod val="85000"/>
                </a:sysClr>
              </a:solidFill>
            </a:ln>
          </c:spPr>
        </c:majorGridlines>
        <c:numFmt formatCode="&quot;$&quot;#,##0.0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25970304"/>
        <c:crosses val="autoZero"/>
        <c:crossBetween val="between"/>
      </c:valAx>
      <c:valAx>
        <c:axId val="125981824"/>
        <c:scaling>
          <c:orientation val="minMax"/>
          <c:max val="1"/>
          <c:min val="0"/>
        </c:scaling>
        <c:delete val="0"/>
        <c:axPos val="r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25983360"/>
        <c:crosses val="max"/>
        <c:crossBetween val="between"/>
      </c:valAx>
      <c:catAx>
        <c:axId val="125983360"/>
        <c:scaling>
          <c:orientation val="minMax"/>
        </c:scaling>
        <c:delete val="1"/>
        <c:axPos val="b"/>
        <c:majorTickMark val="out"/>
        <c:minorTickMark val="none"/>
        <c:tickLblPos val="nextTo"/>
        <c:crossAx val="125981824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69193569553805778"/>
          <c:y val="0.43362370852243282"/>
          <c:w val="0.238442330125401"/>
          <c:h val="0.19089029950133954"/>
        </c:manualLayout>
      </c:layout>
      <c:overlay val="1"/>
      <c:spPr>
        <a:solidFill>
          <a:srgbClr val="DAE7F6"/>
        </a:solidFill>
        <a:ln w="15875" cap="rnd" cmpd="sng">
          <a:solidFill>
            <a:sysClr val="windowText" lastClr="00000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D4E-299B-40E1-A093-9494F739FF9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360F-608A-4D65-A0C8-056E62578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708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D4E-299B-40E1-A093-9494F739FF9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360F-608A-4D65-A0C8-056E62578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2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D4E-299B-40E1-A093-9494F739FF9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360F-608A-4D65-A0C8-056E62578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47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D4E-299B-40E1-A093-9494F739FF9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360F-608A-4D65-A0C8-056E62578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987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D4E-299B-40E1-A093-9494F739FF9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360F-608A-4D65-A0C8-056E62578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488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D4E-299B-40E1-A093-9494F739FF9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360F-608A-4D65-A0C8-056E62578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69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D4E-299B-40E1-A093-9494F739FF9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360F-608A-4D65-A0C8-056E62578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88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D4E-299B-40E1-A093-9494F739FF9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360F-608A-4D65-A0C8-056E62578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609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D4E-299B-40E1-A093-9494F739FF9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360F-608A-4D65-A0C8-056E62578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34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D4E-299B-40E1-A093-9494F739FF9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360F-608A-4D65-A0C8-056E62578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08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2BD4E-299B-40E1-A093-9494F739FF9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6360F-608A-4D65-A0C8-056E62578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981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2BD4E-299B-40E1-A093-9494F739FF94}" type="datetimeFigureOut">
              <a:rPr lang="en-US" smtClean="0"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6360F-608A-4D65-A0C8-056E62578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986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7" Type="http://schemas.openxmlformats.org/officeDocument/2006/relationships/image" Target="../media/image2.jpg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4.xml"/><Relationship Id="rId7" Type="http://schemas.openxmlformats.org/officeDocument/2006/relationships/oleObject" Target="../embeddings/oleObject2.bin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3.emf"/><Relationship Id="rId5" Type="http://schemas.openxmlformats.org/officeDocument/2006/relationships/tags" Target="../tags/tag6.xml"/><Relationship Id="rId10" Type="http://schemas.openxmlformats.org/officeDocument/2006/relationships/oleObject" Target="../embeddings/Microsoft_Excel_97-2003_Worksheet1.xls"/><Relationship Id="rId4" Type="http://schemas.openxmlformats.org/officeDocument/2006/relationships/tags" Target="../tags/tag5.xml"/><Relationship Id="rId9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8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vmlDrawing" Target="../drawings/vmlDrawing3.v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10" Type="http://schemas.openxmlformats.org/officeDocument/2006/relationships/chart" Target="../charts/chart1.xml"/><Relationship Id="rId4" Type="http://schemas.openxmlformats.org/officeDocument/2006/relationships/tags" Target="../tags/tag9.xml"/><Relationship Id="rId9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13.xml"/><Relationship Id="rId7" Type="http://schemas.openxmlformats.org/officeDocument/2006/relationships/oleObject" Target="../embeddings/oleObject5.bin"/><Relationship Id="rId2" Type="http://schemas.openxmlformats.org/officeDocument/2006/relationships/tags" Target="../tags/tag12.xml"/><Relationship Id="rId1" Type="http://schemas.openxmlformats.org/officeDocument/2006/relationships/vmlDrawing" Target="../drawings/vmlDrawing4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9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tags" Target="../tags/tag1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vmlDrawing" Target="../drawings/vmlDrawing5.v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10" Type="http://schemas.openxmlformats.org/officeDocument/2006/relationships/chart" Target="../charts/chart3.xml"/><Relationship Id="rId4" Type="http://schemas.openxmlformats.org/officeDocument/2006/relationships/tags" Target="../tags/tag18.xml"/><Relationship Id="rId9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22.xml"/><Relationship Id="rId7" Type="http://schemas.openxmlformats.org/officeDocument/2006/relationships/oleObject" Target="../embeddings/oleObject7.bin"/><Relationship Id="rId2" Type="http://schemas.openxmlformats.org/officeDocument/2006/relationships/tags" Target="../tags/tag21.xml"/><Relationship Id="rId1" Type="http://schemas.openxmlformats.org/officeDocument/2006/relationships/vmlDrawing" Target="../drawings/vmlDrawing6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9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26.xml"/><Relationship Id="rId7" Type="http://schemas.openxmlformats.org/officeDocument/2006/relationships/oleObject" Target="../embeddings/oleObject8.bin"/><Relationship Id="rId2" Type="http://schemas.openxmlformats.org/officeDocument/2006/relationships/tags" Target="../tags/tag25.xml"/><Relationship Id="rId1" Type="http://schemas.openxmlformats.org/officeDocument/2006/relationships/vmlDrawing" Target="../drawings/vmlDrawing7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4.emf"/><Relationship Id="rId5" Type="http://schemas.openxmlformats.org/officeDocument/2006/relationships/tags" Target="../tags/tag28.xml"/><Relationship Id="rId10" Type="http://schemas.openxmlformats.org/officeDocument/2006/relationships/oleObject" Target="../embeddings/Microsoft_Excel_97-2003_Worksheet2.xls"/><Relationship Id="rId4" Type="http://schemas.openxmlformats.org/officeDocument/2006/relationships/tags" Target="../tags/tag27.xml"/><Relationship Id="rId9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71918246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le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685800" y="22828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23319C"/>
                </a:solidFill>
                <a:latin typeface="Arial" pitchFamily="34" charset="0"/>
                <a:cs typeface="Arial" pitchFamily="34" charset="0"/>
              </a:rPr>
              <a:t>Fuel Hedge Program</a:t>
            </a:r>
            <a:br>
              <a:rPr lang="en-US" sz="3600" b="1" dirty="0" smtClean="0">
                <a:solidFill>
                  <a:srgbClr val="23319C"/>
                </a:solidFill>
                <a:latin typeface="Arial" pitchFamily="34" charset="0"/>
                <a:cs typeface="Arial" pitchFamily="34" charset="0"/>
              </a:rPr>
            </a:br>
            <a:r>
              <a:rPr lang="en-US" sz="3600" b="1" dirty="0">
                <a:solidFill>
                  <a:srgbClr val="23319C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b="1" dirty="0">
                <a:solidFill>
                  <a:srgbClr val="23319C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solidFill>
                  <a:srgbClr val="23319C"/>
                </a:solidFill>
              </a:rPr>
              <a:t>MTA Finance Committee</a:t>
            </a:r>
            <a:br>
              <a:rPr lang="en-US" sz="3200" dirty="0" smtClean="0">
                <a:solidFill>
                  <a:srgbClr val="23319C"/>
                </a:solidFill>
              </a:rPr>
            </a:br>
            <a:r>
              <a:rPr lang="en-US" sz="3200" dirty="0" smtClean="0">
                <a:solidFill>
                  <a:srgbClr val="23319C"/>
                </a:solidFill>
              </a:rPr>
              <a:t>April 2012</a:t>
            </a:r>
            <a:br>
              <a:rPr lang="en-US" sz="3200" dirty="0" smtClean="0">
                <a:solidFill>
                  <a:srgbClr val="23319C"/>
                </a:solidFill>
              </a:rPr>
            </a:br>
            <a:endParaRPr lang="en-US" sz="3600" b="1" dirty="0">
              <a:solidFill>
                <a:srgbClr val="23319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Slide2shift-blumeatlg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82" y="4572000"/>
            <a:ext cx="2036618" cy="203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31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13059607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CEDF6D6C-5AA7-4844-B80C-6FB67B21D5FB}" type="slidenum">
              <a:rPr lang="en-US" smtClean="0"/>
              <a:t>2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62369" y="427038"/>
            <a:ext cx="8229600" cy="5715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400" dirty="0" smtClean="0"/>
              <a:t>Hedge Activity</a:t>
            </a:r>
            <a:endParaRPr lang="en-US" sz="24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922200612"/>
              </p:ext>
            </p:extLst>
          </p:nvPr>
        </p:nvGraphicFramePr>
        <p:xfrm>
          <a:off x="2090738" y="1130300"/>
          <a:ext cx="4962525" cy="395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Worksheet" r:id="rId10" imgW="4962457" imgH="3952943" progId="Excel.Sheet.8">
                  <p:embed/>
                </p:oleObj>
              </mc:Choice>
              <mc:Fallback>
                <p:oleObj name="Worksheet" r:id="rId10" imgW="4962457" imgH="3952943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090738" y="1130300"/>
                        <a:ext cx="4962525" cy="3952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316996" y="5363706"/>
            <a:ext cx="449580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Calibri" pitchFamily="34" charset="0"/>
                <a:cs typeface="Calibri" pitchFamily="34" charset="0"/>
              </a:rPr>
              <a:t>Assumed commodity prices in the Financial Plan  </a:t>
            </a:r>
          </a:p>
          <a:p>
            <a:r>
              <a:rPr lang="en-US" sz="1050" dirty="0">
                <a:latin typeface="Calibri" pitchFamily="34" charset="0"/>
                <a:cs typeface="Calibri" pitchFamily="34" charset="0"/>
              </a:rPr>
              <a:t>	</a:t>
            </a:r>
            <a:r>
              <a:rPr lang="en-US" sz="1050" dirty="0" smtClean="0">
                <a:latin typeface="Calibri" pitchFamily="34" charset="0"/>
                <a:cs typeface="Calibri" pitchFamily="34" charset="0"/>
              </a:rPr>
              <a:t>Ultra Low Sulfur Diesel:  $2.99 for 2012 / $2.95 for 2013</a:t>
            </a:r>
          </a:p>
          <a:p>
            <a:r>
              <a:rPr lang="en-US" sz="1050" dirty="0">
                <a:latin typeface="Calibri" pitchFamily="34" charset="0"/>
                <a:cs typeface="Calibri" pitchFamily="34" charset="0"/>
              </a:rPr>
              <a:t>	</a:t>
            </a:r>
            <a:r>
              <a:rPr lang="en-US" sz="1050" dirty="0" smtClean="0">
                <a:latin typeface="Calibri" pitchFamily="34" charset="0"/>
                <a:cs typeface="Calibri" pitchFamily="34" charset="0"/>
              </a:rPr>
              <a:t>Natural Gas:  $4.16 for 2012 / $4.70 for 2013</a:t>
            </a:r>
            <a:endParaRPr lang="en-US" sz="105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12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59526048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09506143"/>
              </p:ext>
            </p:extLst>
          </p:nvPr>
        </p:nvGraphicFramePr>
        <p:xfrm>
          <a:off x="457200" y="914400"/>
          <a:ext cx="82296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CEDF6D6C-5AA7-4844-B80C-6FB67B21D5FB}" type="slidenum">
              <a:rPr lang="en-US" smtClean="0"/>
              <a:t>3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454620" y="427038"/>
            <a:ext cx="8229600" cy="5715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400" dirty="0" smtClean="0"/>
              <a:t>ULSD - Actual and Hedge Prices</a:t>
            </a:r>
            <a:endParaRPr lang="en-US" sz="2400" dirty="0"/>
          </a:p>
        </p:txBody>
      </p:sp>
      <p:cxnSp>
        <p:nvCxnSpPr>
          <p:cNvPr id="3" name="Straight Connector 2"/>
          <p:cNvCxnSpPr/>
          <p:nvPr>
            <p:custDataLst>
              <p:tags r:id="rId6"/>
            </p:custDataLst>
          </p:nvPr>
        </p:nvCxnSpPr>
        <p:spPr>
          <a:xfrm flipV="1">
            <a:off x="5470534" y="1061634"/>
            <a:ext cx="0" cy="47657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41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31869474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2814847"/>
              </p:ext>
            </p:extLst>
          </p:nvPr>
        </p:nvGraphicFramePr>
        <p:xfrm>
          <a:off x="457200" y="914400"/>
          <a:ext cx="82296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CEDF6D6C-5AA7-4844-B80C-6FB67B21D5FB}" type="slidenum">
              <a:rPr lang="en-US" smtClean="0"/>
              <a:t>4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454620" y="427038"/>
            <a:ext cx="8229600" cy="5715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400" dirty="0" smtClean="0"/>
              <a:t>ULSD - Hedges Impact on Price</a:t>
            </a:r>
          </a:p>
        </p:txBody>
      </p:sp>
    </p:spTree>
    <p:extLst>
      <p:ext uri="{BB962C8B-B14F-4D97-AF65-F5344CB8AC3E}">
        <p14:creationId xmlns:p14="http://schemas.microsoft.com/office/powerpoint/2010/main" val="161949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24032550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180823784"/>
              </p:ext>
            </p:extLst>
          </p:nvPr>
        </p:nvGraphicFramePr>
        <p:xfrm>
          <a:off x="457200" y="914400"/>
          <a:ext cx="82296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CEDF6D6C-5AA7-4844-B80C-6FB67B21D5FB}" type="slidenum">
              <a:rPr lang="en-US" smtClean="0"/>
              <a:t>5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462369" y="427038"/>
            <a:ext cx="8229600" cy="5715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400" dirty="0" smtClean="0"/>
              <a:t>CNG - Actual and Hedge Prices</a:t>
            </a:r>
            <a:endParaRPr lang="en-US" sz="2400" dirty="0"/>
          </a:p>
        </p:txBody>
      </p:sp>
      <p:cxnSp>
        <p:nvCxnSpPr>
          <p:cNvPr id="3" name="Straight Connector 2"/>
          <p:cNvCxnSpPr/>
          <p:nvPr>
            <p:custDataLst>
              <p:tags r:id="rId6"/>
            </p:custDataLst>
          </p:nvPr>
        </p:nvCxnSpPr>
        <p:spPr>
          <a:xfrm flipV="1">
            <a:off x="5470534" y="1061634"/>
            <a:ext cx="0" cy="47657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583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36320859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4115333355"/>
              </p:ext>
            </p:extLst>
          </p:nvPr>
        </p:nvGraphicFramePr>
        <p:xfrm>
          <a:off x="457200" y="914400"/>
          <a:ext cx="82296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CEDF6D6C-5AA7-4844-B80C-6FB67B21D5FB}" type="slidenum">
              <a:rPr lang="en-US" smtClean="0"/>
              <a:t>6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454620" y="427038"/>
            <a:ext cx="8229600" cy="5715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400" dirty="0" smtClean="0"/>
              <a:t>CNG </a:t>
            </a:r>
            <a:r>
              <a:rPr lang="en-US" sz="2400" dirty="0"/>
              <a:t>- Hedges Impact on Price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08686" y="4648200"/>
            <a:ext cx="31978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Calibri" pitchFamily="34" charset="0"/>
                <a:cs typeface="Calibri" pitchFamily="34" charset="0"/>
              </a:rPr>
              <a:t>CNG Hedge contract has alternating amounts each month; increase in 2012 reflects termination of LIB operating agreement.</a:t>
            </a:r>
            <a:endParaRPr lang="en-US" sz="1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01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73447040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4"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CEDF6D6C-5AA7-4844-B80C-6FB67B21D5FB}" type="slidenum">
              <a:rPr lang="en-US" smtClean="0"/>
              <a:t>7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57200" y="427038"/>
            <a:ext cx="8229600" cy="5715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400" dirty="0" smtClean="0"/>
              <a:t>Annual Impact on Financial Plan</a:t>
            </a:r>
          </a:p>
          <a:p>
            <a:r>
              <a:rPr lang="en-US" sz="1600" dirty="0" smtClean="0"/>
              <a:t>(as of 4/13/2012)</a:t>
            </a:r>
            <a:endParaRPr lang="en-US" sz="16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145130312"/>
              </p:ext>
            </p:extLst>
          </p:nvPr>
        </p:nvGraphicFramePr>
        <p:xfrm>
          <a:off x="2570649" y="1370013"/>
          <a:ext cx="4019550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5" name="Worksheet" r:id="rId10" imgW="4019685" imgH="3048000" progId="Excel.Sheet.8">
                  <p:embed/>
                </p:oleObj>
              </mc:Choice>
              <mc:Fallback>
                <p:oleObj name="Worksheet" r:id="rId10" imgW="4019685" imgH="304800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570649" y="1370013"/>
                        <a:ext cx="4019550" cy="304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95400" y="5410200"/>
            <a:ext cx="6553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Calibri" pitchFamily="34" charset="0"/>
                <a:cs typeface="Calibri" pitchFamily="34" charset="0"/>
              </a:rPr>
              <a:t>Estimated impact based on monthly average price times forecast usage, which may differ from actual purchases.</a:t>
            </a:r>
            <a:endParaRPr lang="en-US" sz="105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08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4qHkJFbf0iuZQzpOnoiZ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sW_buP2.UiOjxlm1bQl6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T2Qj2Hfb0iOynSPfi5oC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cxQVwtV1U.O9fIAkEv.2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Eg.zNwVrEqXO6vN2qdso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C.IiSvOdUaj1.fjcYApu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IoTT.3rkuwOSHVcjipn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4qHkJFbf0iuZQzpOnoiZ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8wHFeKF0uPBH0XAzX3R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sW_buP2.UiOjxlm1bQl6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T2Qj2Hfb0iOynSPfi5oC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cxQVwtV1U.O9fIAkEv.2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Eg.zNwVrEqXO6vN2qdso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T8.N7JyMkmcMJc7yobVj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IvGE1NhlkObjNtdboHrf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V0bUeodiUSyywVS_OpBB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T8.N7JyMkmcMJc7yobVj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IvGE1NhlkObjNtdboHrf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V0bUeodiUSyywVS_OpBB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C.IiSvOdUaj1.fjcYApu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IoTT.3rkuwOSHVcjipnw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154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Office Theme</vt:lpstr>
      <vt:lpstr>think-cell Slide</vt:lpstr>
      <vt:lpstr>Worksheet</vt:lpstr>
      <vt:lpstr>Fuel Hedge Program  MTA Finance Committee April 2012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Fuel Hedge Program</dc:title>
  <dc:creator>David Keller</dc:creator>
  <cp:lastModifiedBy>David Keller</cp:lastModifiedBy>
  <cp:revision>7</cp:revision>
  <cp:lastPrinted>2012-04-16T16:34:10Z</cp:lastPrinted>
  <dcterms:created xsi:type="dcterms:W3CDTF">2012-04-16T15:47:39Z</dcterms:created>
  <dcterms:modified xsi:type="dcterms:W3CDTF">2012-04-19T18:42:27Z</dcterms:modified>
</cp:coreProperties>
</file>