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charts/chart4.xml" ContentType="application/vnd.openxmlformats-officedocument.drawingml.chart+xml"/>
  <Override PartName="/ppt/theme/themeOverride3.xml" ContentType="application/vnd.openxmlformats-officedocument.themeOverride+xml"/>
  <Override PartName="/ppt/drawings/drawing3.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heme/themeOverride4.xml" ContentType="application/vnd.openxmlformats-officedocument.themeOverride+xml"/>
  <Override PartName="/ppt/drawings/drawing4.xml" ContentType="application/vnd.openxmlformats-officedocument.drawingml.chartshapes+xml"/>
  <Override PartName="/ppt/charts/chart6.xml" ContentType="application/vnd.openxmlformats-officedocument.drawingml.chart+xml"/>
  <Override PartName="/ppt/theme/themeOverride5.xml" ContentType="application/vnd.openxmlformats-officedocument.themeOverride+xml"/>
  <Override PartName="/ppt/drawings/drawing5.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60" r:id="rId1"/>
  </p:sldMasterIdLst>
  <p:notesMasterIdLst>
    <p:notesMasterId r:id="rId18"/>
  </p:notesMasterIdLst>
  <p:handoutMasterIdLst>
    <p:handoutMasterId r:id="rId19"/>
  </p:handoutMasterIdLst>
  <p:sldIdLst>
    <p:sldId id="256" r:id="rId2"/>
    <p:sldId id="267" r:id="rId3"/>
    <p:sldId id="282" r:id="rId4"/>
    <p:sldId id="287" r:id="rId5"/>
    <p:sldId id="269" r:id="rId6"/>
    <p:sldId id="270" r:id="rId7"/>
    <p:sldId id="288" r:id="rId8"/>
    <p:sldId id="292" r:id="rId9"/>
    <p:sldId id="283" r:id="rId10"/>
    <p:sldId id="274" r:id="rId11"/>
    <p:sldId id="290" r:id="rId12"/>
    <p:sldId id="291" r:id="rId13"/>
    <p:sldId id="277" r:id="rId14"/>
    <p:sldId id="293" r:id="rId15"/>
    <p:sldId id="279" r:id="rId16"/>
    <p:sldId id="294" r:id="rId17"/>
  </p:sldIdLst>
  <p:sldSz cx="9144000" cy="6858000" type="screen4x3"/>
  <p:notesSz cx="7010400" cy="9236075"/>
  <p:defaultTextStyle>
    <a:defPPr>
      <a:defRPr lang="en-US"/>
    </a:defPPr>
    <a:lvl1pPr algn="l" defTabSz="457200" rtl="0" fontAlgn="base">
      <a:spcBef>
        <a:spcPct val="0"/>
      </a:spcBef>
      <a:spcAft>
        <a:spcPct val="0"/>
      </a:spcAft>
      <a:defRPr kern="1200">
        <a:solidFill>
          <a:schemeClr val="tx1"/>
        </a:solidFill>
        <a:latin typeface="Calibri" pitchFamily="34" charset="0"/>
        <a:ea typeface="+mn-ea"/>
        <a:cs typeface="Arial" charset="0"/>
      </a:defRPr>
    </a:lvl1pPr>
    <a:lvl2pPr marL="457200" algn="l" defTabSz="457200" rtl="0" fontAlgn="base">
      <a:spcBef>
        <a:spcPct val="0"/>
      </a:spcBef>
      <a:spcAft>
        <a:spcPct val="0"/>
      </a:spcAft>
      <a:defRPr kern="1200">
        <a:solidFill>
          <a:schemeClr val="tx1"/>
        </a:solidFill>
        <a:latin typeface="Calibri" pitchFamily="34" charset="0"/>
        <a:ea typeface="+mn-ea"/>
        <a:cs typeface="Arial" charset="0"/>
      </a:defRPr>
    </a:lvl2pPr>
    <a:lvl3pPr marL="914400" algn="l" defTabSz="457200" rtl="0" fontAlgn="base">
      <a:spcBef>
        <a:spcPct val="0"/>
      </a:spcBef>
      <a:spcAft>
        <a:spcPct val="0"/>
      </a:spcAft>
      <a:defRPr kern="1200">
        <a:solidFill>
          <a:schemeClr val="tx1"/>
        </a:solidFill>
        <a:latin typeface="Calibri" pitchFamily="34" charset="0"/>
        <a:ea typeface="+mn-ea"/>
        <a:cs typeface="Arial" charset="0"/>
      </a:defRPr>
    </a:lvl3pPr>
    <a:lvl4pPr marL="1371600" algn="l" defTabSz="457200" rtl="0" fontAlgn="base">
      <a:spcBef>
        <a:spcPct val="0"/>
      </a:spcBef>
      <a:spcAft>
        <a:spcPct val="0"/>
      </a:spcAft>
      <a:defRPr kern="1200">
        <a:solidFill>
          <a:schemeClr val="tx1"/>
        </a:solidFill>
        <a:latin typeface="Calibri" pitchFamily="34" charset="0"/>
        <a:ea typeface="+mn-ea"/>
        <a:cs typeface="Arial" charset="0"/>
      </a:defRPr>
    </a:lvl4pPr>
    <a:lvl5pPr marL="1828800" algn="l" defTabSz="457200"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504C"/>
    <a:srgbClr val="FFFF99"/>
    <a:srgbClr val="EDF6F9"/>
    <a:srgbClr val="CFE9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56" autoAdjust="0"/>
    <p:restoredTop sz="94673" autoAdjust="0"/>
  </p:normalViewPr>
  <p:slideViewPr>
    <p:cSldViewPr snapToGrid="0" snapToObjects="1">
      <p:cViewPr varScale="1">
        <p:scale>
          <a:sx n="96" d="100"/>
          <a:sy n="96" d="100"/>
        </p:scale>
        <p:origin x="-90" y="-1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file:///\\MTACD41\VOL41\DATA\FIN\SHARED\SWAPS\FUEL\ACTIVE%20HEDGES%20SUMMARY\MTA-Energy%20Hedges%20-%20Summary.xlsx" TargetMode="External"/><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oleObject" Target="../embeddings/oleObject1.bin"/><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3" Type="http://schemas.openxmlformats.org/officeDocument/2006/relationships/chartUserShapes" Target="../drawings/drawing5.xml"/><Relationship Id="rId2" Type="http://schemas.openxmlformats.org/officeDocument/2006/relationships/oleObject" Target="file:///\\MTACD41\VOL41\DATA\FIN\SHARED\SWAPS\FUEL\ACTIVE%20HEDGES%20SUMMARY\MTA-Energy%20Hedges%20-%20Summary.xlsx" TargetMode="External"/><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title>
    <c:autoTitleDeleted val="0"/>
    <c:plotArea>
      <c:layout>
        <c:manualLayout>
          <c:layoutTarget val="inner"/>
          <c:xMode val="edge"/>
          <c:yMode val="edge"/>
          <c:x val="0.25248226950354608"/>
          <c:y val="8.5510688836104506E-2"/>
          <c:w val="0.49787234042553191"/>
          <c:h val="0.833729216152019"/>
        </c:manualLayout>
      </c:layout>
      <c:pieChart>
        <c:varyColors val="1"/>
        <c:ser>
          <c:idx val="0"/>
          <c:order val="0"/>
          <c:tx>
            <c:strRef>
              <c:f>Sheet1!$A$2</c:f>
              <c:strCache>
                <c:ptCount val="1"/>
              </c:strCache>
            </c:strRef>
          </c:tx>
          <c:spPr>
            <a:solidFill>
              <a:schemeClr val="accent1"/>
            </a:solidFill>
            <a:ln w="11930">
              <a:solidFill>
                <a:schemeClr val="tx1"/>
              </a:solidFill>
              <a:prstDash val="solid"/>
            </a:ln>
            <a:scene3d>
              <a:camera prst="orthographicFront"/>
              <a:lightRig rig="sunrise" dir="t"/>
            </a:scene3d>
            <a:sp3d>
              <a:bevelT/>
              <a:bevelB/>
            </a:sp3d>
          </c:spPr>
          <c:dPt>
            <c:idx val="0"/>
            <c:bubble3D val="0"/>
            <c:spPr>
              <a:solidFill>
                <a:srgbClr val="0070C0"/>
              </a:solidFill>
              <a:ln w="11930">
                <a:solidFill>
                  <a:schemeClr val="tx1"/>
                </a:solidFill>
                <a:prstDash val="solid"/>
              </a:ln>
              <a:scene3d>
                <a:camera prst="orthographicFront"/>
                <a:lightRig rig="sunrise" dir="t"/>
              </a:scene3d>
              <a:sp3d>
                <a:bevelT/>
                <a:bevelB/>
              </a:sp3d>
            </c:spPr>
          </c:dPt>
          <c:dPt>
            <c:idx val="1"/>
            <c:bubble3D val="0"/>
            <c:explosion val="17"/>
            <c:spPr>
              <a:solidFill>
                <a:srgbClr val="00B050"/>
              </a:solidFill>
              <a:ln w="28542">
                <a:solidFill>
                  <a:schemeClr val="tx1"/>
                </a:solidFill>
                <a:prstDash val="solid"/>
              </a:ln>
              <a:scene3d>
                <a:camera prst="orthographicFront"/>
                <a:lightRig rig="sunrise" dir="t"/>
              </a:scene3d>
              <a:sp3d>
                <a:bevelT/>
                <a:bevelB/>
              </a:sp3d>
            </c:spPr>
          </c:dPt>
          <c:dPt>
            <c:idx val="2"/>
            <c:bubble3D val="0"/>
            <c:spPr>
              <a:solidFill>
                <a:srgbClr val="FFFF00"/>
              </a:solidFill>
              <a:ln w="11930">
                <a:solidFill>
                  <a:schemeClr val="tx1"/>
                </a:solidFill>
                <a:prstDash val="solid"/>
              </a:ln>
              <a:scene3d>
                <a:camera prst="orthographicFront"/>
                <a:lightRig rig="sunrise" dir="t"/>
              </a:scene3d>
              <a:sp3d>
                <a:bevelT/>
                <a:bevelB/>
              </a:sp3d>
            </c:spPr>
          </c:dPt>
          <c:dPt>
            <c:idx val="3"/>
            <c:bubble3D val="0"/>
            <c:spPr>
              <a:solidFill>
                <a:srgbClr val="FFFF99"/>
              </a:solidFill>
              <a:ln w="11930">
                <a:solidFill>
                  <a:schemeClr val="tx1"/>
                </a:solidFill>
                <a:prstDash val="solid"/>
              </a:ln>
              <a:scene3d>
                <a:camera prst="orthographicFront"/>
                <a:lightRig rig="sunrise" dir="t"/>
              </a:scene3d>
              <a:sp3d>
                <a:bevelT/>
                <a:bevelB/>
              </a:sp3d>
            </c:spPr>
          </c:dPt>
          <c:dPt>
            <c:idx val="4"/>
            <c:bubble3D val="0"/>
            <c:spPr>
              <a:solidFill>
                <a:schemeClr val="tx2">
                  <a:lumMod val="25000"/>
                  <a:lumOff val="75000"/>
                </a:schemeClr>
              </a:solidFill>
              <a:ln w="11930">
                <a:solidFill>
                  <a:schemeClr val="tx1"/>
                </a:solidFill>
                <a:prstDash val="solid"/>
              </a:ln>
              <a:scene3d>
                <a:camera prst="orthographicFront"/>
                <a:lightRig rig="sunrise" dir="t"/>
              </a:scene3d>
              <a:sp3d>
                <a:bevelT/>
                <a:bevelB/>
              </a:sp3d>
            </c:spPr>
          </c:dPt>
          <c:cat>
            <c:strRef>
              <c:f>Sheet1!$B$1:$F$1</c:f>
              <c:strCache>
                <c:ptCount val="3"/>
                <c:pt idx="0">
                  <c:v>Traditional Fixed Rate</c:v>
                </c:pt>
                <c:pt idx="1">
                  <c:v>Hedged Variable</c:v>
                </c:pt>
                <c:pt idx="2">
                  <c:v>Unhedged Variable</c:v>
                </c:pt>
              </c:strCache>
            </c:strRef>
          </c:cat>
          <c:val>
            <c:numRef>
              <c:f>Sheet1!$B$2:$F$2</c:f>
              <c:numCache>
                <c:formatCode>General</c:formatCode>
                <c:ptCount val="5"/>
                <c:pt idx="0">
                  <c:v>28.173999999999999</c:v>
                </c:pt>
                <c:pt idx="1">
                  <c:v>2.5310000000000001</c:v>
                </c:pt>
                <c:pt idx="2">
                  <c:v>2.1539999999999999</c:v>
                </c:pt>
              </c:numCache>
            </c:numRef>
          </c:val>
        </c:ser>
        <c:ser>
          <c:idx val="1"/>
          <c:order val="1"/>
          <c:tx>
            <c:strRef>
              <c:f>Sheet1!$A$3</c:f>
              <c:strCache>
                <c:ptCount val="1"/>
              </c:strCache>
            </c:strRef>
          </c:tx>
          <c:spPr>
            <a:solidFill>
              <a:schemeClr val="accent2"/>
            </a:solidFill>
            <a:ln w="11930">
              <a:solidFill>
                <a:schemeClr val="tx1"/>
              </a:solidFill>
              <a:prstDash val="solid"/>
            </a:ln>
          </c:spPr>
          <c:dPt>
            <c:idx val="0"/>
            <c:bubble3D val="0"/>
            <c:spPr>
              <a:solidFill>
                <a:schemeClr val="accent1"/>
              </a:solidFill>
              <a:ln w="11930">
                <a:solidFill>
                  <a:schemeClr val="tx1"/>
                </a:solidFill>
                <a:prstDash val="solid"/>
              </a:ln>
            </c:spPr>
          </c:dPt>
          <c:dPt>
            <c:idx val="1"/>
            <c:bubble3D val="0"/>
          </c:dPt>
          <c:dPt>
            <c:idx val="2"/>
            <c:bubble3D val="0"/>
            <c:spPr>
              <a:solidFill>
                <a:schemeClr val="hlink"/>
              </a:solidFill>
              <a:ln w="11930">
                <a:solidFill>
                  <a:schemeClr val="tx1"/>
                </a:solidFill>
                <a:prstDash val="solid"/>
              </a:ln>
            </c:spPr>
          </c:dPt>
          <c:dPt>
            <c:idx val="3"/>
            <c:bubble3D val="0"/>
            <c:spPr>
              <a:solidFill>
                <a:schemeClr val="folHlink"/>
              </a:solidFill>
              <a:ln w="11930">
                <a:solidFill>
                  <a:schemeClr val="tx1"/>
                </a:solidFill>
                <a:prstDash val="solid"/>
              </a:ln>
            </c:spPr>
          </c:dPt>
          <c:dPt>
            <c:idx val="4"/>
            <c:bubble3D val="0"/>
            <c:spPr>
              <a:solidFill>
                <a:schemeClr val="bg2"/>
              </a:solidFill>
              <a:ln w="11930">
                <a:solidFill>
                  <a:schemeClr val="tx1"/>
                </a:solidFill>
                <a:prstDash val="solid"/>
              </a:ln>
            </c:spPr>
          </c:dPt>
          <c:cat>
            <c:strRef>
              <c:f>Sheet1!$B$1:$F$1</c:f>
              <c:strCache>
                <c:ptCount val="3"/>
                <c:pt idx="0">
                  <c:v>Traditional Fixed Rate</c:v>
                </c:pt>
                <c:pt idx="1">
                  <c:v>Hedged Variable</c:v>
                </c:pt>
                <c:pt idx="2">
                  <c:v>Unhedged Variable</c:v>
                </c:pt>
              </c:strCache>
            </c:strRef>
          </c:cat>
          <c:val>
            <c:numRef>
              <c:f>Sheet1!$B$3:$F$3</c:f>
              <c:numCache>
                <c:formatCode>General</c:formatCode>
                <c:ptCount val="5"/>
              </c:numCache>
            </c:numRef>
          </c:val>
        </c:ser>
        <c:ser>
          <c:idx val="2"/>
          <c:order val="2"/>
          <c:tx>
            <c:strRef>
              <c:f>Sheet1!$A$4</c:f>
              <c:strCache>
                <c:ptCount val="1"/>
              </c:strCache>
            </c:strRef>
          </c:tx>
          <c:spPr>
            <a:solidFill>
              <a:schemeClr val="hlink"/>
            </a:solidFill>
            <a:ln w="11930">
              <a:solidFill>
                <a:schemeClr val="tx1"/>
              </a:solidFill>
              <a:prstDash val="solid"/>
            </a:ln>
          </c:spPr>
          <c:dPt>
            <c:idx val="0"/>
            <c:bubble3D val="0"/>
            <c:spPr>
              <a:solidFill>
                <a:schemeClr val="accent1"/>
              </a:solidFill>
              <a:ln w="11930">
                <a:solidFill>
                  <a:schemeClr val="tx1"/>
                </a:solidFill>
                <a:prstDash val="solid"/>
              </a:ln>
            </c:spPr>
          </c:dPt>
          <c:dPt>
            <c:idx val="1"/>
            <c:bubble3D val="0"/>
            <c:spPr>
              <a:solidFill>
                <a:schemeClr val="accent2"/>
              </a:solidFill>
              <a:ln w="11930">
                <a:solidFill>
                  <a:schemeClr val="tx1"/>
                </a:solidFill>
                <a:prstDash val="solid"/>
              </a:ln>
            </c:spPr>
          </c:dPt>
          <c:dPt>
            <c:idx val="2"/>
            <c:bubble3D val="0"/>
          </c:dPt>
          <c:dPt>
            <c:idx val="3"/>
            <c:bubble3D val="0"/>
            <c:spPr>
              <a:solidFill>
                <a:schemeClr val="folHlink"/>
              </a:solidFill>
              <a:ln w="11930">
                <a:solidFill>
                  <a:schemeClr val="tx1"/>
                </a:solidFill>
                <a:prstDash val="solid"/>
              </a:ln>
            </c:spPr>
          </c:dPt>
          <c:dPt>
            <c:idx val="4"/>
            <c:bubble3D val="0"/>
            <c:spPr>
              <a:solidFill>
                <a:schemeClr val="bg2"/>
              </a:solidFill>
              <a:ln w="11930">
                <a:solidFill>
                  <a:schemeClr val="tx1"/>
                </a:solidFill>
                <a:prstDash val="solid"/>
              </a:ln>
            </c:spPr>
          </c:dPt>
          <c:cat>
            <c:strRef>
              <c:f>Sheet1!$B$1:$F$1</c:f>
              <c:strCache>
                <c:ptCount val="3"/>
                <c:pt idx="0">
                  <c:v>Traditional Fixed Rate</c:v>
                </c:pt>
                <c:pt idx="1">
                  <c:v>Hedged Variable</c:v>
                </c:pt>
                <c:pt idx="2">
                  <c:v>Unhedged Variable</c:v>
                </c:pt>
              </c:strCache>
            </c:strRef>
          </c:cat>
          <c:val>
            <c:numRef>
              <c:f>Sheet1!$B$4:$F$4</c:f>
              <c:numCache>
                <c:formatCode>General</c:formatCode>
                <c:ptCount val="5"/>
              </c:numCache>
            </c:numRef>
          </c:val>
        </c:ser>
        <c:dLbls>
          <c:showLegendKey val="0"/>
          <c:showVal val="0"/>
          <c:showCatName val="0"/>
          <c:showSerName val="0"/>
          <c:showPercent val="0"/>
          <c:showBubbleSize val="0"/>
          <c:showLeaderLines val="1"/>
        </c:dLbls>
        <c:firstSliceAng val="0"/>
      </c:pieChart>
      <c:spPr>
        <a:noFill/>
        <a:ln w="25371">
          <a:noFill/>
        </a:ln>
      </c:spPr>
    </c:plotArea>
    <c:plotVisOnly val="1"/>
    <c:dispBlanksAs val="zero"/>
    <c:showDLblsOverMax val="0"/>
  </c:chart>
  <c:spPr>
    <a:noFill/>
    <a:ln>
      <a:noFill/>
    </a:ln>
  </c:spPr>
  <c:txPr>
    <a:bodyPr/>
    <a:lstStyle/>
    <a:p>
      <a:pPr>
        <a:defRPr sz="1738" b="1" i="0" u="none" strike="noStrike" baseline="0">
          <a:solidFill>
            <a:schemeClr val="tx1"/>
          </a:solidFill>
          <a:latin typeface="Arial"/>
          <a:ea typeface="Arial"/>
          <a:cs typeface="Arial"/>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708661417322836"/>
          <c:y val="0.15249421909991154"/>
          <c:w val="0.87983404963153944"/>
          <c:h val="0.79762864474852579"/>
        </c:manualLayout>
      </c:layout>
      <c:areaChart>
        <c:grouping val="stacked"/>
        <c:varyColors val="0"/>
        <c:ser>
          <c:idx val="2"/>
          <c:order val="1"/>
          <c:tx>
            <c:strRef>
              <c:f>Chart!$H$1</c:f>
              <c:strCache>
                <c:ptCount val="1"/>
                <c:pt idx="0">
                  <c:v>Variable Rate</c:v>
                </c:pt>
              </c:strCache>
            </c:strRef>
          </c:tx>
          <c:spPr>
            <a:solidFill>
              <a:srgbClr val="FFFF00"/>
            </a:solidFill>
            <a:scene3d>
              <a:camera prst="orthographicFront"/>
              <a:lightRig rig="sunrise" dir="t"/>
            </a:scene3d>
            <a:sp3d>
              <a:bevelT/>
              <a:bevelB/>
            </a:sp3d>
          </c:spPr>
          <c:cat>
            <c:numRef>
              <c:f>Chart!$E$2:$E$15</c:f>
              <c:numCache>
                <c:formatCode>General</c:formatCode>
                <c:ptCount val="14"/>
                <c:pt idx="0">
                  <c:v>0</c:v>
                </c:pt>
                <c:pt idx="1">
                  <c:v>0</c:v>
                </c:pt>
                <c:pt idx="2">
                  <c:v>57.5</c:v>
                </c:pt>
                <c:pt idx="3">
                  <c:v>115</c:v>
                </c:pt>
                <c:pt idx="4">
                  <c:v>115</c:v>
                </c:pt>
                <c:pt idx="5">
                  <c:v>125</c:v>
                </c:pt>
                <c:pt idx="6">
                  <c:v>135</c:v>
                </c:pt>
                <c:pt idx="7">
                  <c:v>135</c:v>
                </c:pt>
                <c:pt idx="8">
                  <c:v>160</c:v>
                </c:pt>
                <c:pt idx="9">
                  <c:v>185</c:v>
                </c:pt>
                <c:pt idx="10">
                  <c:v>185</c:v>
                </c:pt>
                <c:pt idx="11">
                  <c:v>217.5</c:v>
                </c:pt>
                <c:pt idx="12">
                  <c:v>250</c:v>
                </c:pt>
                <c:pt idx="13">
                  <c:v>250</c:v>
                </c:pt>
              </c:numCache>
            </c:numRef>
          </c:cat>
          <c:val>
            <c:numRef>
              <c:f>Chart!$H$2:$H$15</c:f>
              <c:numCache>
                <c:formatCode>General</c:formatCode>
                <c:ptCount val="14"/>
                <c:pt idx="6">
                  <c:v>0</c:v>
                </c:pt>
                <c:pt idx="7" formatCode="0.00%">
                  <c:v>0.04</c:v>
                </c:pt>
                <c:pt idx="8" formatCode="0.00%">
                  <c:v>0.04</c:v>
                </c:pt>
                <c:pt idx="9" formatCode="0.00%">
                  <c:v>0.04</c:v>
                </c:pt>
                <c:pt idx="10">
                  <c:v>0</c:v>
                </c:pt>
              </c:numCache>
            </c:numRef>
          </c:val>
        </c:ser>
        <c:ser>
          <c:idx val="1"/>
          <c:order val="2"/>
          <c:tx>
            <c:strRef>
              <c:f>Chart!$G$1</c:f>
              <c:strCache>
                <c:ptCount val="1"/>
                <c:pt idx="0">
                  <c:v>Synthetic Fixed Rate</c:v>
                </c:pt>
              </c:strCache>
            </c:strRef>
          </c:tx>
          <c:spPr>
            <a:solidFill>
              <a:srgbClr val="00B050"/>
            </a:solidFill>
            <a:scene3d>
              <a:camera prst="orthographicFront"/>
              <a:lightRig rig="sunrise" dir="t"/>
            </a:scene3d>
            <a:sp3d>
              <a:bevelT/>
              <a:bevelB/>
            </a:sp3d>
          </c:spPr>
          <c:cat>
            <c:numRef>
              <c:f>Chart!$E$2:$E$15</c:f>
              <c:numCache>
                <c:formatCode>General</c:formatCode>
                <c:ptCount val="14"/>
                <c:pt idx="0">
                  <c:v>0</c:v>
                </c:pt>
                <c:pt idx="1">
                  <c:v>0</c:v>
                </c:pt>
                <c:pt idx="2">
                  <c:v>57.5</c:v>
                </c:pt>
                <c:pt idx="3">
                  <c:v>115</c:v>
                </c:pt>
                <c:pt idx="4">
                  <c:v>115</c:v>
                </c:pt>
                <c:pt idx="5">
                  <c:v>125</c:v>
                </c:pt>
                <c:pt idx="6">
                  <c:v>135</c:v>
                </c:pt>
                <c:pt idx="7">
                  <c:v>135</c:v>
                </c:pt>
                <c:pt idx="8">
                  <c:v>160</c:v>
                </c:pt>
                <c:pt idx="9">
                  <c:v>185</c:v>
                </c:pt>
                <c:pt idx="10">
                  <c:v>185</c:v>
                </c:pt>
                <c:pt idx="11">
                  <c:v>217.5</c:v>
                </c:pt>
                <c:pt idx="12">
                  <c:v>250</c:v>
                </c:pt>
                <c:pt idx="13">
                  <c:v>250</c:v>
                </c:pt>
              </c:numCache>
            </c:numRef>
          </c:cat>
          <c:val>
            <c:numRef>
              <c:f>Chart!$G$2:$G$15</c:f>
              <c:numCache>
                <c:formatCode>General</c:formatCode>
                <c:ptCount val="14"/>
                <c:pt idx="3">
                  <c:v>0</c:v>
                </c:pt>
                <c:pt idx="4" formatCode="0.00%">
                  <c:v>3.7100000000000001E-2</c:v>
                </c:pt>
                <c:pt idx="5" formatCode="0.00%">
                  <c:v>3.7100000000000001E-2</c:v>
                </c:pt>
                <c:pt idx="6" formatCode="0.00%">
                  <c:v>3.7100000000000001E-2</c:v>
                </c:pt>
                <c:pt idx="7">
                  <c:v>0</c:v>
                </c:pt>
              </c:numCache>
            </c:numRef>
          </c:val>
        </c:ser>
        <c:ser>
          <c:idx val="0"/>
          <c:order val="3"/>
          <c:tx>
            <c:strRef>
              <c:f>Chart!$F$1</c:f>
              <c:strCache>
                <c:ptCount val="1"/>
                <c:pt idx="0">
                  <c:v>Fixed Rate</c:v>
                </c:pt>
              </c:strCache>
            </c:strRef>
          </c:tx>
          <c:spPr>
            <a:solidFill>
              <a:srgbClr val="0070C0"/>
            </a:solidFill>
            <a:scene3d>
              <a:camera prst="orthographicFront"/>
              <a:lightRig rig="sunrise" dir="t"/>
            </a:scene3d>
            <a:sp3d>
              <a:bevelT/>
              <a:bevelB/>
            </a:sp3d>
          </c:spPr>
          <c:cat>
            <c:numRef>
              <c:f>Chart!$E$2:$E$15</c:f>
              <c:numCache>
                <c:formatCode>General</c:formatCode>
                <c:ptCount val="14"/>
                <c:pt idx="0">
                  <c:v>0</c:v>
                </c:pt>
                <c:pt idx="1">
                  <c:v>0</c:v>
                </c:pt>
                <c:pt idx="2">
                  <c:v>57.5</c:v>
                </c:pt>
                <c:pt idx="3">
                  <c:v>115</c:v>
                </c:pt>
                <c:pt idx="4">
                  <c:v>115</c:v>
                </c:pt>
                <c:pt idx="5">
                  <c:v>125</c:v>
                </c:pt>
                <c:pt idx="6">
                  <c:v>135</c:v>
                </c:pt>
                <c:pt idx="7">
                  <c:v>135</c:v>
                </c:pt>
                <c:pt idx="8">
                  <c:v>160</c:v>
                </c:pt>
                <c:pt idx="9">
                  <c:v>185</c:v>
                </c:pt>
                <c:pt idx="10">
                  <c:v>185</c:v>
                </c:pt>
                <c:pt idx="11">
                  <c:v>217.5</c:v>
                </c:pt>
                <c:pt idx="12">
                  <c:v>250</c:v>
                </c:pt>
                <c:pt idx="13">
                  <c:v>250</c:v>
                </c:pt>
              </c:numCache>
            </c:numRef>
          </c:cat>
          <c:val>
            <c:numRef>
              <c:f>Chart!$F$2:$F$15</c:f>
              <c:numCache>
                <c:formatCode>0.00%</c:formatCode>
                <c:ptCount val="14"/>
                <c:pt idx="0" formatCode="General">
                  <c:v>0</c:v>
                </c:pt>
                <c:pt idx="1">
                  <c:v>4.1500000000000002E-2</c:v>
                </c:pt>
                <c:pt idx="2">
                  <c:v>4.1500000000000002E-2</c:v>
                </c:pt>
                <c:pt idx="3">
                  <c:v>4.1500000000000002E-2</c:v>
                </c:pt>
                <c:pt idx="4" formatCode="General">
                  <c:v>0</c:v>
                </c:pt>
              </c:numCache>
            </c:numRef>
          </c:val>
        </c:ser>
        <c:dLbls>
          <c:showLegendKey val="0"/>
          <c:showVal val="0"/>
          <c:showCatName val="0"/>
          <c:showSerName val="0"/>
          <c:showPercent val="0"/>
          <c:showBubbleSize val="0"/>
        </c:dLbls>
        <c:axId val="130176896"/>
        <c:axId val="130178432"/>
      </c:areaChart>
      <c:areaChart>
        <c:grouping val="stacked"/>
        <c:varyColors val="0"/>
        <c:ser>
          <c:idx val="3"/>
          <c:order val="0"/>
          <c:tx>
            <c:strRef>
              <c:f>Chart!$I$1</c:f>
              <c:strCache>
                <c:ptCount val="1"/>
                <c:pt idx="0">
                  <c:v>Average Cost</c:v>
                </c:pt>
              </c:strCache>
            </c:strRef>
          </c:tx>
          <c:spPr>
            <a:solidFill>
              <a:schemeClr val="bg1">
                <a:lumMod val="65000"/>
                <a:alpha val="35000"/>
              </a:schemeClr>
            </a:solidFill>
            <a:scene3d>
              <a:camera prst="orthographicFront"/>
              <a:lightRig rig="sunrise" dir="t"/>
            </a:scene3d>
            <a:sp3d>
              <a:bevelT/>
              <a:bevelB/>
            </a:sp3d>
          </c:spPr>
          <c:cat>
            <c:numRef>
              <c:f>Chart!$E$2:$E$15</c:f>
              <c:numCache>
                <c:formatCode>General</c:formatCode>
                <c:ptCount val="14"/>
                <c:pt idx="0">
                  <c:v>0</c:v>
                </c:pt>
                <c:pt idx="1">
                  <c:v>0</c:v>
                </c:pt>
                <c:pt idx="2">
                  <c:v>57.5</c:v>
                </c:pt>
                <c:pt idx="3">
                  <c:v>115</c:v>
                </c:pt>
                <c:pt idx="4">
                  <c:v>115</c:v>
                </c:pt>
                <c:pt idx="5">
                  <c:v>125</c:v>
                </c:pt>
                <c:pt idx="6">
                  <c:v>135</c:v>
                </c:pt>
                <c:pt idx="7">
                  <c:v>135</c:v>
                </c:pt>
                <c:pt idx="8">
                  <c:v>160</c:v>
                </c:pt>
                <c:pt idx="9">
                  <c:v>185</c:v>
                </c:pt>
                <c:pt idx="10">
                  <c:v>185</c:v>
                </c:pt>
                <c:pt idx="11">
                  <c:v>217.5</c:v>
                </c:pt>
                <c:pt idx="12">
                  <c:v>250</c:v>
                </c:pt>
                <c:pt idx="13">
                  <c:v>250</c:v>
                </c:pt>
              </c:numCache>
            </c:numRef>
          </c:cat>
          <c:val>
            <c:numRef>
              <c:f>Chart!$I$2:$I$15</c:f>
              <c:numCache>
                <c:formatCode>0.00%</c:formatCode>
                <c:ptCount val="14"/>
                <c:pt idx="0">
                  <c:v>4.1062756018138101E-2</c:v>
                </c:pt>
                <c:pt idx="1">
                  <c:v>4.1062756018138101E-2</c:v>
                </c:pt>
                <c:pt idx="2">
                  <c:v>4.1062756018138101E-2</c:v>
                </c:pt>
                <c:pt idx="3">
                  <c:v>4.1062756018138101E-2</c:v>
                </c:pt>
                <c:pt idx="4">
                  <c:v>4.1062756018138101E-2</c:v>
                </c:pt>
                <c:pt idx="5">
                  <c:v>4.1062756018138101E-2</c:v>
                </c:pt>
                <c:pt idx="6">
                  <c:v>4.1062756018138101E-2</c:v>
                </c:pt>
                <c:pt idx="7">
                  <c:v>4.1062756018138101E-2</c:v>
                </c:pt>
                <c:pt idx="8">
                  <c:v>4.1062756018138101E-2</c:v>
                </c:pt>
                <c:pt idx="9">
                  <c:v>4.1062756018138101E-2</c:v>
                </c:pt>
                <c:pt idx="10">
                  <c:v>4.1062756018138101E-2</c:v>
                </c:pt>
                <c:pt idx="11">
                  <c:v>4.1062756018138101E-2</c:v>
                </c:pt>
                <c:pt idx="12">
                  <c:v>4.1062756018138101E-2</c:v>
                </c:pt>
                <c:pt idx="13">
                  <c:v>4.1062756018138101E-2</c:v>
                </c:pt>
              </c:numCache>
            </c:numRef>
          </c:val>
        </c:ser>
        <c:dLbls>
          <c:showLegendKey val="0"/>
          <c:showVal val="0"/>
          <c:showCatName val="0"/>
          <c:showSerName val="0"/>
          <c:showPercent val="0"/>
          <c:showBubbleSize val="0"/>
        </c:dLbls>
        <c:axId val="130188416"/>
        <c:axId val="130189952"/>
      </c:areaChart>
      <c:dateAx>
        <c:axId val="130176896"/>
        <c:scaling>
          <c:orientation val="minMax"/>
          <c:max val="150"/>
        </c:scaling>
        <c:delete val="1"/>
        <c:axPos val="b"/>
        <c:numFmt formatCode="General" sourceLinked="1"/>
        <c:majorTickMark val="out"/>
        <c:minorTickMark val="none"/>
        <c:tickLblPos val="nextTo"/>
        <c:crossAx val="130178432"/>
        <c:crosses val="autoZero"/>
        <c:auto val="0"/>
        <c:lblOffset val="100"/>
        <c:baseTimeUnit val="days"/>
      </c:dateAx>
      <c:valAx>
        <c:axId val="130178432"/>
        <c:scaling>
          <c:orientation val="minMax"/>
          <c:max val="4.6000000000000006E-2"/>
          <c:min val="3.0000000000000006E-2"/>
        </c:scaling>
        <c:delete val="0"/>
        <c:axPos val="l"/>
        <c:majorGridlines/>
        <c:numFmt formatCode="0.00%" sourceLinked="0"/>
        <c:majorTickMark val="out"/>
        <c:minorTickMark val="none"/>
        <c:tickLblPos val="nextTo"/>
        <c:crossAx val="130176896"/>
        <c:crosses val="autoZero"/>
        <c:crossBetween val="midCat"/>
      </c:valAx>
      <c:catAx>
        <c:axId val="130188416"/>
        <c:scaling>
          <c:orientation val="minMax"/>
        </c:scaling>
        <c:delete val="1"/>
        <c:axPos val="b"/>
        <c:numFmt formatCode="General" sourceLinked="1"/>
        <c:majorTickMark val="out"/>
        <c:minorTickMark val="none"/>
        <c:tickLblPos val="nextTo"/>
        <c:crossAx val="130189952"/>
        <c:crosses val="autoZero"/>
        <c:auto val="1"/>
        <c:lblAlgn val="ctr"/>
        <c:lblOffset val="100"/>
        <c:noMultiLvlLbl val="0"/>
      </c:catAx>
      <c:valAx>
        <c:axId val="130189952"/>
        <c:scaling>
          <c:orientation val="minMax"/>
        </c:scaling>
        <c:delete val="1"/>
        <c:axPos val="r"/>
        <c:numFmt formatCode="0.00%" sourceLinked="1"/>
        <c:majorTickMark val="out"/>
        <c:minorTickMark val="none"/>
        <c:tickLblPos val="nextTo"/>
        <c:crossAx val="130188416"/>
        <c:crosses val="max"/>
        <c:crossBetween val="midCat"/>
      </c:valAx>
      <c:spPr>
        <a:noFill/>
        <a:ln w="25395">
          <a:noFill/>
        </a:ln>
      </c:spPr>
    </c:plotArea>
    <c:plotVisOnly val="1"/>
    <c:dispBlanksAs val="zero"/>
    <c:showDLblsOverMax val="0"/>
  </c:chart>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Gallons Hedge Ratio</a:t>
            </a:r>
          </a:p>
        </c:rich>
      </c:tx>
      <c:layout/>
      <c:overlay val="0"/>
    </c:title>
    <c:autoTitleDeleted val="0"/>
    <c:plotArea>
      <c:layout>
        <c:manualLayout>
          <c:layoutTarget val="inner"/>
          <c:xMode val="edge"/>
          <c:yMode val="edge"/>
          <c:x val="0.12406885731930062"/>
          <c:y val="9.1009313217781218E-2"/>
          <c:w val="0.76870202405470278"/>
          <c:h val="0.66401520729084773"/>
        </c:manualLayout>
      </c:layout>
      <c:barChart>
        <c:barDir val="col"/>
        <c:grouping val="clustered"/>
        <c:varyColors val="0"/>
        <c:ser>
          <c:idx val="1"/>
          <c:order val="0"/>
          <c:tx>
            <c:strRef>
              <c:f>'All-in Hedged Cost'!$F$2</c:f>
              <c:strCache>
                <c:ptCount val="1"/>
                <c:pt idx="0">
                  <c:v>Gallons Purchased (million)</c:v>
                </c:pt>
              </c:strCache>
            </c:strRef>
          </c:tx>
          <c:spPr>
            <a:pattFill prst="wdUpDiag">
              <a:fgClr>
                <a:srgbClr val="0070C0"/>
              </a:fgClr>
              <a:bgClr>
                <a:sysClr val="window" lastClr="FFFFFF"/>
              </a:bgClr>
            </a:pattFill>
            <a:ln w="28575">
              <a:noFill/>
            </a:ln>
          </c:spPr>
          <c:invertIfNegative val="0"/>
          <c:cat>
            <c:numRef>
              <c:f>'All-in Hedged Cost'!$A$3:$A$54</c:f>
              <c:numCache>
                <c:formatCode>[$-409]mmm\-yy;@</c:formatCode>
                <c:ptCount val="52"/>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pt idx="28">
                  <c:v>41487</c:v>
                </c:pt>
                <c:pt idx="29">
                  <c:v>41518</c:v>
                </c:pt>
                <c:pt idx="30">
                  <c:v>41548</c:v>
                </c:pt>
                <c:pt idx="31">
                  <c:v>41579</c:v>
                </c:pt>
                <c:pt idx="32">
                  <c:v>41609</c:v>
                </c:pt>
                <c:pt idx="33">
                  <c:v>41640</c:v>
                </c:pt>
                <c:pt idx="34">
                  <c:v>41671</c:v>
                </c:pt>
                <c:pt idx="35">
                  <c:v>41699</c:v>
                </c:pt>
                <c:pt idx="36">
                  <c:v>41730</c:v>
                </c:pt>
                <c:pt idx="37">
                  <c:v>41760</c:v>
                </c:pt>
                <c:pt idx="38">
                  <c:v>41791</c:v>
                </c:pt>
                <c:pt idx="39">
                  <c:v>41821</c:v>
                </c:pt>
                <c:pt idx="40">
                  <c:v>41852</c:v>
                </c:pt>
                <c:pt idx="41">
                  <c:v>41883</c:v>
                </c:pt>
                <c:pt idx="42">
                  <c:v>41913</c:v>
                </c:pt>
                <c:pt idx="43">
                  <c:v>41944</c:v>
                </c:pt>
                <c:pt idx="44">
                  <c:v>41974</c:v>
                </c:pt>
                <c:pt idx="45">
                  <c:v>42005</c:v>
                </c:pt>
                <c:pt idx="46">
                  <c:v>42036</c:v>
                </c:pt>
                <c:pt idx="47">
                  <c:v>42064</c:v>
                </c:pt>
                <c:pt idx="48">
                  <c:v>42095</c:v>
                </c:pt>
                <c:pt idx="49">
                  <c:v>42125</c:v>
                </c:pt>
                <c:pt idx="50">
                  <c:v>42156</c:v>
                </c:pt>
                <c:pt idx="51">
                  <c:v>42186</c:v>
                </c:pt>
              </c:numCache>
            </c:numRef>
          </c:cat>
          <c:val>
            <c:numRef>
              <c:f>'All-in Hedged Cost'!$F$3:$F$54</c:f>
              <c:numCache>
                <c:formatCode>_(* #,##0.00_);_(* \(#,##0.00\);_(* "-"??_);_(@_)</c:formatCode>
                <c:ptCount val="52"/>
                <c:pt idx="0">
                  <c:v>5.7066178435258381</c:v>
                </c:pt>
                <c:pt idx="1">
                  <c:v>6.0365321175258373</c:v>
                </c:pt>
                <c:pt idx="2">
                  <c:v>6.0705797931140673</c:v>
                </c:pt>
                <c:pt idx="3">
                  <c:v>6.1949844325258381</c:v>
                </c:pt>
                <c:pt idx="4">
                  <c:v>5.843793689525838</c:v>
                </c:pt>
                <c:pt idx="5">
                  <c:v>5.9539500101140685</c:v>
                </c:pt>
                <c:pt idx="6">
                  <c:v>5.682701031341769</c:v>
                </c:pt>
                <c:pt idx="7">
                  <c:v>5.2412464232849114</c:v>
                </c:pt>
                <c:pt idx="8">
                  <c:v>5.6643942293435963</c:v>
                </c:pt>
                <c:pt idx="9">
                  <c:v>5.4018615708784203</c:v>
                </c:pt>
                <c:pt idx="10">
                  <c:v>5.3419211676744869</c:v>
                </c:pt>
                <c:pt idx="11">
                  <c:v>5.8914832538859292</c:v>
                </c:pt>
                <c:pt idx="12">
                  <c:v>5.4910466001441698</c:v>
                </c:pt>
                <c:pt idx="13">
                  <c:v>5.8346295083012487</c:v>
                </c:pt>
                <c:pt idx="14">
                  <c:v>6.0714469747677366</c:v>
                </c:pt>
                <c:pt idx="15">
                  <c:v>6.0837672270000001</c:v>
                </c:pt>
                <c:pt idx="16">
                  <c:v>6.1993864669999992</c:v>
                </c:pt>
                <c:pt idx="17">
                  <c:v>5.7830078930217352</c:v>
                </c:pt>
                <c:pt idx="18">
                  <c:v>5.7406280192366674</c:v>
                </c:pt>
                <c:pt idx="19">
                  <c:v>5.7534790043469934</c:v>
                </c:pt>
                <c:pt idx="20">
                  <c:v>5.6602314609742592</c:v>
                </c:pt>
                <c:pt idx="21">
                  <c:v>5.5520889213666429</c:v>
                </c:pt>
                <c:pt idx="22">
                  <c:v>5.0674529593667685</c:v>
                </c:pt>
                <c:pt idx="23">
                  <c:v>5.1912418401797877</c:v>
                </c:pt>
                <c:pt idx="24">
                  <c:v>5.6814731520728179</c:v>
                </c:pt>
                <c:pt idx="25">
                  <c:v>5.7977071633741906</c:v>
                </c:pt>
                <c:pt idx="26">
                  <c:v>6.0021981960515403</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numCache>
            </c:numRef>
          </c:val>
        </c:ser>
        <c:ser>
          <c:idx val="6"/>
          <c:order val="1"/>
          <c:tx>
            <c:strRef>
              <c:f>'All-in Hedged Cost'!$G$2</c:f>
              <c:strCache>
                <c:ptCount val="1"/>
                <c:pt idx="0">
                  <c:v>Projected Gallons Purchased (million)</c:v>
                </c:pt>
              </c:strCache>
            </c:strRef>
          </c:tx>
          <c:spPr>
            <a:solidFill>
              <a:srgbClr val="0070C0"/>
            </a:solidFill>
          </c:spPr>
          <c:invertIfNegative val="0"/>
          <c:cat>
            <c:numRef>
              <c:f>'All-in Hedged Cost'!$A$3:$A$54</c:f>
              <c:numCache>
                <c:formatCode>[$-409]mmm\-yy;@</c:formatCode>
                <c:ptCount val="52"/>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pt idx="28">
                  <c:v>41487</c:v>
                </c:pt>
                <c:pt idx="29">
                  <c:v>41518</c:v>
                </c:pt>
                <c:pt idx="30">
                  <c:v>41548</c:v>
                </c:pt>
                <c:pt idx="31">
                  <c:v>41579</c:v>
                </c:pt>
                <c:pt idx="32">
                  <c:v>41609</c:v>
                </c:pt>
                <c:pt idx="33">
                  <c:v>41640</c:v>
                </c:pt>
                <c:pt idx="34">
                  <c:v>41671</c:v>
                </c:pt>
                <c:pt idx="35">
                  <c:v>41699</c:v>
                </c:pt>
                <c:pt idx="36">
                  <c:v>41730</c:v>
                </c:pt>
                <c:pt idx="37">
                  <c:v>41760</c:v>
                </c:pt>
                <c:pt idx="38">
                  <c:v>41791</c:v>
                </c:pt>
                <c:pt idx="39">
                  <c:v>41821</c:v>
                </c:pt>
                <c:pt idx="40">
                  <c:v>41852</c:v>
                </c:pt>
                <c:pt idx="41">
                  <c:v>41883</c:v>
                </c:pt>
                <c:pt idx="42">
                  <c:v>41913</c:v>
                </c:pt>
                <c:pt idx="43">
                  <c:v>41944</c:v>
                </c:pt>
                <c:pt idx="44">
                  <c:v>41974</c:v>
                </c:pt>
                <c:pt idx="45">
                  <c:v>42005</c:v>
                </c:pt>
                <c:pt idx="46">
                  <c:v>42036</c:v>
                </c:pt>
                <c:pt idx="47">
                  <c:v>42064</c:v>
                </c:pt>
                <c:pt idx="48">
                  <c:v>42095</c:v>
                </c:pt>
                <c:pt idx="49">
                  <c:v>42125</c:v>
                </c:pt>
                <c:pt idx="50">
                  <c:v>42156</c:v>
                </c:pt>
                <c:pt idx="51">
                  <c:v>42186</c:v>
                </c:pt>
              </c:numCache>
            </c:numRef>
          </c:cat>
          <c:val>
            <c:numRef>
              <c:f>'All-in Hedged Cost'!$G$3:$G$54</c:f>
              <c:numCache>
                <c:formatCode>_(* #,##0.00_);_(* \(#,##0.00\);_(* "-"??_);_(@_)</c:formatCode>
                <c:ptCount val="52"/>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6.0837672270000001</c:v>
                </c:pt>
                <c:pt idx="28">
                  <c:v>6.1993864669999992</c:v>
                </c:pt>
                <c:pt idx="29">
                  <c:v>5.7830078930217352</c:v>
                </c:pt>
                <c:pt idx="30">
                  <c:v>5.7406280192366674</c:v>
                </c:pt>
                <c:pt idx="31">
                  <c:v>5.7534790043469934</c:v>
                </c:pt>
                <c:pt idx="32">
                  <c:v>5.6602314609742592</c:v>
                </c:pt>
                <c:pt idx="33">
                  <c:v>5.5520889213666429</c:v>
                </c:pt>
                <c:pt idx="34">
                  <c:v>5.0674529593667685</c:v>
                </c:pt>
                <c:pt idx="35">
                  <c:v>5.1912418401797877</c:v>
                </c:pt>
                <c:pt idx="36">
                  <c:v>5.6814731520728179</c:v>
                </c:pt>
                <c:pt idx="37">
                  <c:v>5.7977071633741906</c:v>
                </c:pt>
                <c:pt idx="38">
                  <c:v>6.0021981960515403</c:v>
                </c:pt>
                <c:pt idx="39">
                  <c:v>6.0837672270000001</c:v>
                </c:pt>
                <c:pt idx="40">
                  <c:v>6.1993864669999992</c:v>
                </c:pt>
                <c:pt idx="41">
                  <c:v>5.7830078930217352</c:v>
                </c:pt>
                <c:pt idx="42">
                  <c:v>5.7406280192366674</c:v>
                </c:pt>
                <c:pt idx="43">
                  <c:v>5.7534790043469934</c:v>
                </c:pt>
                <c:pt idx="44">
                  <c:v>5.6602314609742592</c:v>
                </c:pt>
                <c:pt idx="45">
                  <c:v>5.5520889213666429</c:v>
                </c:pt>
                <c:pt idx="46">
                  <c:v>5.0674529593667685</c:v>
                </c:pt>
                <c:pt idx="47">
                  <c:v>5.1912418401797877</c:v>
                </c:pt>
                <c:pt idx="48">
                  <c:v>5.6814731520728179</c:v>
                </c:pt>
                <c:pt idx="49">
                  <c:v>5.7977071633741906</c:v>
                </c:pt>
                <c:pt idx="50">
                  <c:v>6.0021981960515403</c:v>
                </c:pt>
                <c:pt idx="51">
                  <c:v>6.0837672270000001</c:v>
                </c:pt>
              </c:numCache>
            </c:numRef>
          </c:val>
        </c:ser>
        <c:ser>
          <c:idx val="0"/>
          <c:order val="2"/>
          <c:tx>
            <c:strRef>
              <c:f>'All-in Hedged Cost'!$B$2</c:f>
              <c:strCache>
                <c:ptCount val="1"/>
                <c:pt idx="0">
                  <c:v>Gallons Hedged (million)</c:v>
                </c:pt>
              </c:strCache>
            </c:strRef>
          </c:tx>
          <c:spPr>
            <a:solidFill>
              <a:schemeClr val="tx2">
                <a:lumMod val="40000"/>
                <a:lumOff val="60000"/>
              </a:schemeClr>
            </a:solidFill>
          </c:spPr>
          <c:invertIfNegative val="0"/>
          <c:cat>
            <c:numRef>
              <c:f>'All-in Hedged Cost'!$A$3:$A$54</c:f>
              <c:numCache>
                <c:formatCode>[$-409]mmm\-yy;@</c:formatCode>
                <c:ptCount val="52"/>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pt idx="28">
                  <c:v>41487</c:v>
                </c:pt>
                <c:pt idx="29">
                  <c:v>41518</c:v>
                </c:pt>
                <c:pt idx="30">
                  <c:v>41548</c:v>
                </c:pt>
                <c:pt idx="31">
                  <c:v>41579</c:v>
                </c:pt>
                <c:pt idx="32">
                  <c:v>41609</c:v>
                </c:pt>
                <c:pt idx="33">
                  <c:v>41640</c:v>
                </c:pt>
                <c:pt idx="34">
                  <c:v>41671</c:v>
                </c:pt>
                <c:pt idx="35">
                  <c:v>41699</c:v>
                </c:pt>
                <c:pt idx="36">
                  <c:v>41730</c:v>
                </c:pt>
                <c:pt idx="37">
                  <c:v>41760</c:v>
                </c:pt>
                <c:pt idx="38">
                  <c:v>41791</c:v>
                </c:pt>
                <c:pt idx="39">
                  <c:v>41821</c:v>
                </c:pt>
                <c:pt idx="40">
                  <c:v>41852</c:v>
                </c:pt>
                <c:pt idx="41">
                  <c:v>41883</c:v>
                </c:pt>
                <c:pt idx="42">
                  <c:v>41913</c:v>
                </c:pt>
                <c:pt idx="43">
                  <c:v>41944</c:v>
                </c:pt>
                <c:pt idx="44">
                  <c:v>41974</c:v>
                </c:pt>
                <c:pt idx="45">
                  <c:v>42005</c:v>
                </c:pt>
                <c:pt idx="46">
                  <c:v>42036</c:v>
                </c:pt>
                <c:pt idx="47">
                  <c:v>42064</c:v>
                </c:pt>
                <c:pt idx="48">
                  <c:v>42095</c:v>
                </c:pt>
                <c:pt idx="49">
                  <c:v>42125</c:v>
                </c:pt>
                <c:pt idx="50">
                  <c:v>42156</c:v>
                </c:pt>
                <c:pt idx="51">
                  <c:v>42186</c:v>
                </c:pt>
              </c:numCache>
            </c:numRef>
          </c:cat>
          <c:val>
            <c:numRef>
              <c:f>'All-in Hedged Cost'!$B$3:$B$54</c:f>
              <c:numCache>
                <c:formatCode>_(* #,##0.00_);_(* \(#,##0.00\);_(* "-"??_);_(@_)</c:formatCode>
                <c:ptCount val="52"/>
                <c:pt idx="0">
                  <c:v>1.062214</c:v>
                </c:pt>
                <c:pt idx="1">
                  <c:v>1.062214</c:v>
                </c:pt>
                <c:pt idx="2">
                  <c:v>2.1679460000000002</c:v>
                </c:pt>
                <c:pt idx="3">
                  <c:v>2.46013861</c:v>
                </c:pt>
                <c:pt idx="4">
                  <c:v>2.46013861</c:v>
                </c:pt>
                <c:pt idx="5">
                  <c:v>2.46013861</c:v>
                </c:pt>
                <c:pt idx="6">
                  <c:v>2.46013861</c:v>
                </c:pt>
                <c:pt idx="7">
                  <c:v>2.46013861</c:v>
                </c:pt>
                <c:pt idx="8">
                  <c:v>2.46013861</c:v>
                </c:pt>
                <c:pt idx="9">
                  <c:v>3.5754806100000001</c:v>
                </c:pt>
                <c:pt idx="10">
                  <c:v>3.5754806100000001</c:v>
                </c:pt>
                <c:pt idx="11">
                  <c:v>3.40406561</c:v>
                </c:pt>
                <c:pt idx="12">
                  <c:v>3.0768006099999998</c:v>
                </c:pt>
                <c:pt idx="13">
                  <c:v>3.2701290200000002</c:v>
                </c:pt>
                <c:pt idx="14">
                  <c:v>2.5413950199999999</c:v>
                </c:pt>
                <c:pt idx="15">
                  <c:v>2.2492024100000001</c:v>
                </c:pt>
                <c:pt idx="16">
                  <c:v>2.4037524100000001</c:v>
                </c:pt>
                <c:pt idx="17">
                  <c:v>2.5314444100000002</c:v>
                </c:pt>
                <c:pt idx="18">
                  <c:v>2.6604743100000001</c:v>
                </c:pt>
                <c:pt idx="19">
                  <c:v>2.6604743100000001</c:v>
                </c:pt>
                <c:pt idx="20">
                  <c:v>2.8294883099999999</c:v>
                </c:pt>
                <c:pt idx="21">
                  <c:v>2.7144993099999999</c:v>
                </c:pt>
                <c:pt idx="22">
                  <c:v>2.6604743100000001</c:v>
                </c:pt>
                <c:pt idx="23">
                  <c:v>2.9550593100000002</c:v>
                </c:pt>
                <c:pt idx="24">
                  <c:v>2.7702953099999998</c:v>
                </c:pt>
                <c:pt idx="25">
                  <c:v>2.9171983099999999</c:v>
                </c:pt>
                <c:pt idx="26">
                  <c:v>3.03690331</c:v>
                </c:pt>
                <c:pt idx="27">
                  <c:v>3.0426113099999998</c:v>
                </c:pt>
                <c:pt idx="28">
                  <c:v>3.1169213099999999</c:v>
                </c:pt>
                <c:pt idx="29">
                  <c:v>2.8913043100000002</c:v>
                </c:pt>
                <c:pt idx="30">
                  <c:v>2.8687493100000001</c:v>
                </c:pt>
                <c:pt idx="31">
                  <c:v>2.8761248999999998</c:v>
                </c:pt>
                <c:pt idx="32">
                  <c:v>2.8338019000000001</c:v>
                </c:pt>
                <c:pt idx="33">
                  <c:v>2.7014079</c:v>
                </c:pt>
                <c:pt idx="34">
                  <c:v>2.6709928999999999</c:v>
                </c:pt>
                <c:pt idx="35">
                  <c:v>2.9458368999999998</c:v>
                </c:pt>
                <c:pt idx="36">
                  <c:v>2.7455069999999999</c:v>
                </c:pt>
                <c:pt idx="37">
                  <c:v>2.9075519999999999</c:v>
                </c:pt>
                <c:pt idx="38">
                  <c:v>3.0126539999999999</c:v>
                </c:pt>
                <c:pt idx="39">
                  <c:v>3.0722670000000001</c:v>
                </c:pt>
                <c:pt idx="40">
                  <c:v>2.8721909999999999</c:v>
                </c:pt>
                <c:pt idx="41">
                  <c:v>2.4384350000000001</c:v>
                </c:pt>
                <c:pt idx="42">
                  <c:v>2.1813720000000001</c:v>
                </c:pt>
                <c:pt idx="43">
                  <c:v>1.9465269999999999</c:v>
                </c:pt>
                <c:pt idx="44">
                  <c:v>1.679136</c:v>
                </c:pt>
                <c:pt idx="45">
                  <c:v>1.452461</c:v>
                </c:pt>
                <c:pt idx="46">
                  <c:v>1.1038669999999999</c:v>
                </c:pt>
                <c:pt idx="47">
                  <c:v>0.92034000000000005</c:v>
                </c:pt>
                <c:pt idx="48">
                  <c:v>0.78778800000000004</c:v>
                </c:pt>
                <c:pt idx="49">
                  <c:v>0.57977000000000001</c:v>
                </c:pt>
                <c:pt idx="50">
                  <c:v>0.36013099999999998</c:v>
                </c:pt>
                <c:pt idx="51">
                  <c:v>0.12167500000000001</c:v>
                </c:pt>
              </c:numCache>
            </c:numRef>
          </c:val>
        </c:ser>
        <c:dLbls>
          <c:showLegendKey val="0"/>
          <c:showVal val="0"/>
          <c:showCatName val="0"/>
          <c:showSerName val="0"/>
          <c:showPercent val="0"/>
          <c:showBubbleSize val="0"/>
        </c:dLbls>
        <c:gapWidth val="150"/>
        <c:overlap val="70"/>
        <c:axId val="133307392"/>
        <c:axId val="133325568"/>
      </c:barChart>
      <c:lineChart>
        <c:grouping val="standard"/>
        <c:varyColors val="0"/>
        <c:ser>
          <c:idx val="3"/>
          <c:order val="3"/>
          <c:tx>
            <c:strRef>
              <c:f>'All-in Hedged Cost'!$I$2</c:f>
              <c:strCache>
                <c:ptCount val="1"/>
                <c:pt idx="0">
                  <c:v>Gallons Hedged Ratio</c:v>
                </c:pt>
              </c:strCache>
            </c:strRef>
          </c:tx>
          <c:spPr>
            <a:ln w="28575">
              <a:solidFill>
                <a:srgbClr val="00B050"/>
              </a:solidFill>
            </a:ln>
          </c:spPr>
          <c:marker>
            <c:symbol val="none"/>
          </c:marker>
          <c:cat>
            <c:numRef>
              <c:f>'All-in Hedged Cost'!$A$5:$A$47</c:f>
              <c:numCache>
                <c:formatCode>[$-409]mmm\-yy;@</c:formatCode>
                <c:ptCount val="43"/>
                <c:pt idx="0">
                  <c:v>40695</c:v>
                </c:pt>
                <c:pt idx="1">
                  <c:v>40725</c:v>
                </c:pt>
                <c:pt idx="2">
                  <c:v>40756</c:v>
                </c:pt>
                <c:pt idx="3">
                  <c:v>40787</c:v>
                </c:pt>
                <c:pt idx="4">
                  <c:v>40817</c:v>
                </c:pt>
                <c:pt idx="5">
                  <c:v>40848</c:v>
                </c:pt>
                <c:pt idx="6">
                  <c:v>40878</c:v>
                </c:pt>
                <c:pt idx="7">
                  <c:v>40909</c:v>
                </c:pt>
                <c:pt idx="8">
                  <c:v>40940</c:v>
                </c:pt>
                <c:pt idx="9">
                  <c:v>40969</c:v>
                </c:pt>
                <c:pt idx="10">
                  <c:v>41000</c:v>
                </c:pt>
                <c:pt idx="11">
                  <c:v>41030</c:v>
                </c:pt>
                <c:pt idx="12">
                  <c:v>41061</c:v>
                </c:pt>
                <c:pt idx="13">
                  <c:v>41091</c:v>
                </c:pt>
                <c:pt idx="14">
                  <c:v>41122</c:v>
                </c:pt>
                <c:pt idx="15">
                  <c:v>41153</c:v>
                </c:pt>
                <c:pt idx="16">
                  <c:v>41183</c:v>
                </c:pt>
                <c:pt idx="17">
                  <c:v>41214</c:v>
                </c:pt>
                <c:pt idx="18">
                  <c:v>41244</c:v>
                </c:pt>
                <c:pt idx="19">
                  <c:v>41275</c:v>
                </c:pt>
                <c:pt idx="20">
                  <c:v>41306</c:v>
                </c:pt>
                <c:pt idx="21">
                  <c:v>41334</c:v>
                </c:pt>
                <c:pt idx="22">
                  <c:v>41365</c:v>
                </c:pt>
                <c:pt idx="23">
                  <c:v>41395</c:v>
                </c:pt>
                <c:pt idx="24">
                  <c:v>41426</c:v>
                </c:pt>
                <c:pt idx="25">
                  <c:v>41456</c:v>
                </c:pt>
                <c:pt idx="26">
                  <c:v>41487</c:v>
                </c:pt>
                <c:pt idx="27">
                  <c:v>41518</c:v>
                </c:pt>
                <c:pt idx="28">
                  <c:v>41548</c:v>
                </c:pt>
                <c:pt idx="29">
                  <c:v>41579</c:v>
                </c:pt>
                <c:pt idx="30">
                  <c:v>41609</c:v>
                </c:pt>
                <c:pt idx="31">
                  <c:v>41640</c:v>
                </c:pt>
                <c:pt idx="32">
                  <c:v>41671</c:v>
                </c:pt>
                <c:pt idx="33">
                  <c:v>41699</c:v>
                </c:pt>
                <c:pt idx="34">
                  <c:v>41730</c:v>
                </c:pt>
                <c:pt idx="35">
                  <c:v>41760</c:v>
                </c:pt>
                <c:pt idx="36">
                  <c:v>41791</c:v>
                </c:pt>
                <c:pt idx="37">
                  <c:v>41821</c:v>
                </c:pt>
                <c:pt idx="38">
                  <c:v>41852</c:v>
                </c:pt>
                <c:pt idx="39">
                  <c:v>41883</c:v>
                </c:pt>
                <c:pt idx="40">
                  <c:v>41913</c:v>
                </c:pt>
                <c:pt idx="41">
                  <c:v>41944</c:v>
                </c:pt>
                <c:pt idx="42">
                  <c:v>41974</c:v>
                </c:pt>
              </c:numCache>
            </c:numRef>
          </c:cat>
          <c:val>
            <c:numRef>
              <c:f>'All-in Hedged Cost'!$I$3:$I$54</c:f>
              <c:numCache>
                <c:formatCode>0%</c:formatCode>
                <c:ptCount val="52"/>
                <c:pt idx="0">
                  <c:v>0.18613722333011706</c:v>
                </c:pt>
                <c:pt idx="1">
                  <c:v>0.17596427540177889</c:v>
                </c:pt>
                <c:pt idx="2">
                  <c:v>0.35712338423738826</c:v>
                </c:pt>
                <c:pt idx="3">
                  <c:v>0.39711780340938563</c:v>
                </c:pt>
                <c:pt idx="4">
                  <c:v>0.42098313881433658</c:v>
                </c:pt>
                <c:pt idx="5">
                  <c:v>0.41319436774257828</c:v>
                </c:pt>
                <c:pt idx="6">
                  <c:v>0.43291712804027721</c:v>
                </c:pt>
                <c:pt idx="7">
                  <c:v>0.46938045100694326</c:v>
                </c:pt>
                <c:pt idx="8">
                  <c:v>0.43431627644410742</c:v>
                </c:pt>
                <c:pt idx="9">
                  <c:v>0.66189785930011813</c:v>
                </c:pt>
                <c:pt idx="10">
                  <c:v>0.66932485481745208</c:v>
                </c:pt>
                <c:pt idx="11">
                  <c:v>0.57779432840698175</c:v>
                </c:pt>
                <c:pt idx="12">
                  <c:v>0.56033044955750644</c:v>
                </c:pt>
                <c:pt idx="13">
                  <c:v>0.56046900927426624</c:v>
                </c:pt>
                <c:pt idx="14">
                  <c:v>0.41858144039827033</c:v>
                </c:pt>
                <c:pt idx="15">
                  <c:v>0.36970553377156684</c:v>
                </c:pt>
                <c:pt idx="16">
                  <c:v>0.38774037121180177</c:v>
                </c:pt>
                <c:pt idx="17">
                  <c:v>0.43773836329268273</c:v>
                </c:pt>
                <c:pt idx="18">
                  <c:v>0.46344656039109883</c:v>
                </c:pt>
                <c:pt idx="19">
                  <c:v>0.46241140499337891</c:v>
                </c:pt>
                <c:pt idx="20">
                  <c:v>0.49988915285683005</c:v>
                </c:pt>
                <c:pt idx="21">
                  <c:v>0.48891495587427081</c:v>
                </c:pt>
                <c:pt idx="22">
                  <c:v>0.52501213752410525</c:v>
                </c:pt>
                <c:pt idx="23">
                  <c:v>0.56923938452030542</c:v>
                </c:pt>
                <c:pt idx="24">
                  <c:v>0.48760158428088157</c:v>
                </c:pt>
                <c:pt idx="25">
                  <c:v>0.50316413502716961</c:v>
                </c:pt>
                <c:pt idx="26">
                  <c:v>0.50596518322200412</c:v>
                </c:pt>
                <c:pt idx="27">
                  <c:v>0.50011961281108364</c:v>
                </c:pt>
                <c:pt idx="28">
                  <c:v>0.50277899701715767</c:v>
                </c:pt>
                <c:pt idx="29">
                  <c:v>0.49996547877600023</c:v>
                </c:pt>
                <c:pt idx="30">
                  <c:v>0.49972743406939268</c:v>
                </c:pt>
                <c:pt idx="31">
                  <c:v>0.49989317729793875</c:v>
                </c:pt>
                <c:pt idx="32">
                  <c:v>0.50065124006646822</c:v>
                </c:pt>
                <c:pt idx="33">
                  <c:v>0.48655703074277318</c:v>
                </c:pt>
                <c:pt idx="34">
                  <c:v>0.52708785289518867</c:v>
                </c:pt>
                <c:pt idx="35">
                  <c:v>0.5674628519903393</c:v>
                </c:pt>
                <c:pt idx="36">
                  <c:v>0.48323857677622473</c:v>
                </c:pt>
                <c:pt idx="37">
                  <c:v>0.50150032039697612</c:v>
                </c:pt>
                <c:pt idx="38">
                  <c:v>0.50192511170021525</c:v>
                </c:pt>
                <c:pt idx="39">
                  <c:v>0.50499417307834482</c:v>
                </c:pt>
                <c:pt idx="40">
                  <c:v>0.46330245989485919</c:v>
                </c:pt>
                <c:pt idx="41">
                  <c:v>0.4216551395239182</c:v>
                </c:pt>
                <c:pt idx="42">
                  <c:v>0.37998839024063041</c:v>
                </c:pt>
                <c:pt idx="43">
                  <c:v>0.33832173516742087</c:v>
                </c:pt>
                <c:pt idx="44">
                  <c:v>0.29665500635039066</c:v>
                </c:pt>
                <c:pt idx="45">
                  <c:v>0.26160622075240064</c:v>
                </c:pt>
                <c:pt idx="46">
                  <c:v>0.21783468121980154</c:v>
                </c:pt>
                <c:pt idx="47">
                  <c:v>0.17728705930759064</c:v>
                </c:pt>
                <c:pt idx="48">
                  <c:v>0.1386591081069502</c:v>
                </c:pt>
                <c:pt idx="49">
                  <c:v>9.9999876444704969E-2</c:v>
                </c:pt>
                <c:pt idx="50">
                  <c:v>5.999985142724993E-2</c:v>
                </c:pt>
                <c:pt idx="51">
                  <c:v>1.9999943367326998E-2</c:v>
                </c:pt>
              </c:numCache>
            </c:numRef>
          </c:val>
          <c:smooth val="0"/>
        </c:ser>
        <c:dLbls>
          <c:showLegendKey val="0"/>
          <c:showVal val="0"/>
          <c:showCatName val="0"/>
          <c:showSerName val="0"/>
          <c:showPercent val="0"/>
          <c:showBubbleSize val="0"/>
        </c:dLbls>
        <c:marker val="1"/>
        <c:smooth val="0"/>
        <c:axId val="133337472"/>
        <c:axId val="133327488"/>
      </c:lineChart>
      <c:dateAx>
        <c:axId val="133307392"/>
        <c:scaling>
          <c:orientation val="minMax"/>
        </c:scaling>
        <c:delete val="0"/>
        <c:axPos val="b"/>
        <c:numFmt formatCode="[$-409]mmm\-yy;@" sourceLinked="1"/>
        <c:majorTickMark val="none"/>
        <c:minorTickMark val="none"/>
        <c:tickLblPos val="nextTo"/>
        <c:txPr>
          <a:bodyPr/>
          <a:lstStyle/>
          <a:p>
            <a:pPr>
              <a:defRPr>
                <a:latin typeface="Arial" pitchFamily="34" charset="0"/>
                <a:cs typeface="Arial" pitchFamily="34" charset="0"/>
              </a:defRPr>
            </a:pPr>
            <a:endParaRPr lang="en-US"/>
          </a:p>
        </c:txPr>
        <c:crossAx val="133325568"/>
        <c:crosses val="autoZero"/>
        <c:auto val="1"/>
        <c:lblOffset val="100"/>
        <c:baseTimeUnit val="months"/>
      </c:dateAx>
      <c:valAx>
        <c:axId val="133325568"/>
        <c:scaling>
          <c:orientation val="minMax"/>
          <c:max val="8"/>
        </c:scaling>
        <c:delete val="0"/>
        <c:axPos val="l"/>
        <c:majorGridlines>
          <c:spPr>
            <a:ln w="3175">
              <a:prstDash val="lgDash"/>
            </a:ln>
          </c:spPr>
        </c:majorGridlines>
        <c:title>
          <c:tx>
            <c:rich>
              <a:bodyPr/>
              <a:lstStyle/>
              <a:p>
                <a:pPr>
                  <a:defRPr sz="1400">
                    <a:solidFill>
                      <a:srgbClr val="0070C0"/>
                    </a:solidFill>
                    <a:latin typeface="Arial" pitchFamily="34" charset="0"/>
                    <a:cs typeface="Arial" pitchFamily="34" charset="0"/>
                  </a:defRPr>
                </a:pPr>
                <a:r>
                  <a:rPr lang="en-US" sz="1400">
                    <a:solidFill>
                      <a:srgbClr val="0070C0"/>
                    </a:solidFill>
                    <a:latin typeface="Arial" pitchFamily="34" charset="0"/>
                    <a:cs typeface="Arial" pitchFamily="34" charset="0"/>
                  </a:rPr>
                  <a:t>Gallons (Millions)</a:t>
                </a:r>
              </a:p>
            </c:rich>
          </c:tx>
          <c:layout/>
          <c:overlay val="0"/>
          <c:spPr>
            <a:noFill/>
          </c:spPr>
        </c:title>
        <c:numFmt formatCode="_(* #,##0_);_(* \(#,##0\);_(* &quot;-&quot;_);_(@_)" sourceLinked="0"/>
        <c:majorTickMark val="none"/>
        <c:minorTickMark val="none"/>
        <c:tickLblPos val="nextTo"/>
        <c:txPr>
          <a:bodyPr/>
          <a:lstStyle/>
          <a:p>
            <a:pPr>
              <a:defRPr b="1">
                <a:solidFill>
                  <a:srgbClr val="0070C0"/>
                </a:solidFill>
              </a:defRPr>
            </a:pPr>
            <a:endParaRPr lang="en-US"/>
          </a:p>
        </c:txPr>
        <c:crossAx val="133307392"/>
        <c:crosses val="autoZero"/>
        <c:crossBetween val="between"/>
      </c:valAx>
      <c:valAx>
        <c:axId val="133327488"/>
        <c:scaling>
          <c:orientation val="minMax"/>
          <c:max val="1"/>
        </c:scaling>
        <c:delete val="0"/>
        <c:axPos val="r"/>
        <c:numFmt formatCode="0%" sourceLinked="0"/>
        <c:majorTickMark val="out"/>
        <c:minorTickMark val="none"/>
        <c:tickLblPos val="nextTo"/>
        <c:spPr>
          <a:noFill/>
          <a:ln>
            <a:solidFill>
              <a:srgbClr val="00B050"/>
            </a:solidFill>
          </a:ln>
        </c:spPr>
        <c:txPr>
          <a:bodyPr/>
          <a:lstStyle/>
          <a:p>
            <a:pPr>
              <a:defRPr b="1" baseline="0">
                <a:solidFill>
                  <a:srgbClr val="00B050"/>
                </a:solidFill>
              </a:defRPr>
            </a:pPr>
            <a:endParaRPr lang="en-US"/>
          </a:p>
        </c:txPr>
        <c:crossAx val="133337472"/>
        <c:crosses val="max"/>
        <c:crossBetween val="between"/>
      </c:valAx>
      <c:dateAx>
        <c:axId val="133337472"/>
        <c:scaling>
          <c:orientation val="minMax"/>
        </c:scaling>
        <c:delete val="1"/>
        <c:axPos val="b"/>
        <c:numFmt formatCode="[$-409]mmm\-yy;@" sourceLinked="1"/>
        <c:majorTickMark val="out"/>
        <c:minorTickMark val="none"/>
        <c:tickLblPos val="nextTo"/>
        <c:crossAx val="133327488"/>
        <c:crosses val="autoZero"/>
        <c:auto val="1"/>
        <c:lblOffset val="100"/>
        <c:baseTimeUnit val="months"/>
        <c:majorUnit val="1"/>
        <c:minorUnit val="1"/>
      </c:dateAx>
    </c:plotArea>
    <c:legend>
      <c:legendPos val="b"/>
      <c:layout/>
      <c:overlay val="0"/>
      <c:txPr>
        <a:bodyPr/>
        <a:lstStyle/>
        <a:p>
          <a:pPr>
            <a:defRPr>
              <a:latin typeface="Arial" pitchFamily="34" charset="0"/>
              <a:cs typeface="Arial" pitchFamily="34" charset="0"/>
            </a:defRPr>
          </a:pPr>
          <a:endParaRPr lang="en-US"/>
        </a:p>
      </c:txPr>
    </c:legend>
    <c:plotVisOnly val="1"/>
    <c:dispBlanksAs val="gap"/>
    <c:showDLblsOverMax val="0"/>
  </c:chart>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Effect</a:t>
            </a:r>
            <a:r>
              <a:rPr lang="en-US" baseline="0"/>
              <a:t> of Hedge on Fuel Purchase Price</a:t>
            </a:r>
            <a:endParaRPr lang="en-US"/>
          </a:p>
        </c:rich>
      </c:tx>
      <c:layout/>
      <c:overlay val="0"/>
    </c:title>
    <c:autoTitleDeleted val="0"/>
    <c:plotArea>
      <c:layout>
        <c:manualLayout>
          <c:layoutTarget val="inner"/>
          <c:xMode val="edge"/>
          <c:yMode val="edge"/>
          <c:x val="0.10323016914552346"/>
          <c:y val="0.10439612520031649"/>
          <c:w val="0.86364950908914151"/>
          <c:h val="0.67746157005702434"/>
        </c:manualLayout>
      </c:layout>
      <c:lineChart>
        <c:grouping val="standard"/>
        <c:varyColors val="0"/>
        <c:ser>
          <c:idx val="4"/>
          <c:order val="0"/>
          <c:tx>
            <c:strRef>
              <c:f>'All-in Hedged Cost'!$M$2</c:f>
              <c:strCache>
                <c:ptCount val="1"/>
                <c:pt idx="0">
                  <c:v>Average Unhedged Fuel Cost </c:v>
                </c:pt>
              </c:strCache>
            </c:strRef>
          </c:tx>
          <c:spPr>
            <a:ln w="22225">
              <a:solidFill>
                <a:srgbClr val="0070C0"/>
              </a:solidFill>
              <a:prstDash val="dash"/>
            </a:ln>
          </c:spPr>
          <c:marker>
            <c:symbol val="none"/>
          </c:marker>
          <c:cat>
            <c:numRef>
              <c:f>'All-in Hedged Cost'!$A$3:$A$54</c:f>
              <c:numCache>
                <c:formatCode>[$-409]mmm\-yy;@</c:formatCode>
                <c:ptCount val="52"/>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pt idx="28">
                  <c:v>41487</c:v>
                </c:pt>
                <c:pt idx="29">
                  <c:v>41518</c:v>
                </c:pt>
                <c:pt idx="30">
                  <c:v>41548</c:v>
                </c:pt>
                <c:pt idx="31">
                  <c:v>41579</c:v>
                </c:pt>
                <c:pt idx="32">
                  <c:v>41609</c:v>
                </c:pt>
                <c:pt idx="33">
                  <c:v>41640</c:v>
                </c:pt>
                <c:pt idx="34">
                  <c:v>41671</c:v>
                </c:pt>
                <c:pt idx="35">
                  <c:v>41699</c:v>
                </c:pt>
                <c:pt idx="36">
                  <c:v>41730</c:v>
                </c:pt>
                <c:pt idx="37">
                  <c:v>41760</c:v>
                </c:pt>
                <c:pt idx="38">
                  <c:v>41791</c:v>
                </c:pt>
                <c:pt idx="39">
                  <c:v>41821</c:v>
                </c:pt>
                <c:pt idx="40">
                  <c:v>41852</c:v>
                </c:pt>
                <c:pt idx="41">
                  <c:v>41883</c:v>
                </c:pt>
                <c:pt idx="42">
                  <c:v>41913</c:v>
                </c:pt>
                <c:pt idx="43">
                  <c:v>41944</c:v>
                </c:pt>
                <c:pt idx="44">
                  <c:v>41974</c:v>
                </c:pt>
                <c:pt idx="45">
                  <c:v>42005</c:v>
                </c:pt>
                <c:pt idx="46">
                  <c:v>42036</c:v>
                </c:pt>
                <c:pt idx="47">
                  <c:v>42064</c:v>
                </c:pt>
                <c:pt idx="48">
                  <c:v>42095</c:v>
                </c:pt>
                <c:pt idx="49">
                  <c:v>42125</c:v>
                </c:pt>
                <c:pt idx="50">
                  <c:v>42156</c:v>
                </c:pt>
                <c:pt idx="51">
                  <c:v>42186</c:v>
                </c:pt>
              </c:numCache>
            </c:numRef>
          </c:cat>
          <c:val>
            <c:numRef>
              <c:f>'All-in Hedged Cost'!$M$3:$M$29</c:f>
              <c:numCache>
                <c:formatCode>_(* #,##0.00_);_(* \(#,##0.00\);_(* "-"??_);_(@_)</c:formatCode>
                <c:ptCount val="27"/>
                <c:pt idx="0">
                  <c:v>3.3722277777742464</c:v>
                </c:pt>
                <c:pt idx="1">
                  <c:v>3.390386387441001</c:v>
                </c:pt>
                <c:pt idx="2">
                  <c:v>3.326071830338694</c:v>
                </c:pt>
                <c:pt idx="3">
                  <c:v>3.31967109263825</c:v>
                </c:pt>
                <c:pt idx="4">
                  <c:v>3.2681392054538168</c:v>
                </c:pt>
                <c:pt idx="5">
                  <c:v>3.3487875681069084</c:v>
                </c:pt>
                <c:pt idx="6">
                  <c:v>3.2046334476441958</c:v>
                </c:pt>
                <c:pt idx="7">
                  <c:v>3.3665319461055296</c:v>
                </c:pt>
                <c:pt idx="8">
                  <c:v>3.2251117830682787</c:v>
                </c:pt>
                <c:pt idx="9">
                  <c:v>3.2924779227631746</c:v>
                </c:pt>
                <c:pt idx="10">
                  <c:v>3.4011046121740711</c:v>
                </c:pt>
                <c:pt idx="11">
                  <c:v>3.5333951124760259</c:v>
                </c:pt>
                <c:pt idx="12">
                  <c:v>3.5294664508015927</c:v>
                </c:pt>
                <c:pt idx="13">
                  <c:v>3.3491895829199687</c:v>
                </c:pt>
                <c:pt idx="14">
                  <c:v>3.0886632178810021</c:v>
                </c:pt>
                <c:pt idx="15">
                  <c:v>3.071811133249986</c:v>
                </c:pt>
                <c:pt idx="16">
                  <c:v>3.322333375567406</c:v>
                </c:pt>
                <c:pt idx="17">
                  <c:v>3.4560266040994119</c:v>
                </c:pt>
                <c:pt idx="18">
                  <c:v>3.4552719560361829</c:v>
                </c:pt>
                <c:pt idx="19">
                  <c:v>3.3914202170970844</c:v>
                </c:pt>
                <c:pt idx="20">
                  <c:v>3.3911903188450361</c:v>
                </c:pt>
                <c:pt idx="21">
                  <c:v>3.3351726640109369</c:v>
                </c:pt>
                <c:pt idx="22">
                  <c:v>3.4790930667861732</c:v>
                </c:pt>
                <c:pt idx="23">
                  <c:v>3.3752278192510818</c:v>
                </c:pt>
                <c:pt idx="24">
                  <c:v>3.2599615949347034</c:v>
                </c:pt>
                <c:pt idx="25">
                  <c:v>3.1543110037997746</c:v>
                </c:pt>
                <c:pt idx="26">
                  <c:v>3.1421059775577675</c:v>
                </c:pt>
              </c:numCache>
            </c:numRef>
          </c:val>
          <c:smooth val="0"/>
        </c:ser>
        <c:ser>
          <c:idx val="5"/>
          <c:order val="1"/>
          <c:tx>
            <c:strRef>
              <c:f>'All-in Hedged Cost'!$N$2</c:f>
              <c:strCache>
                <c:ptCount val="1"/>
                <c:pt idx="0">
                  <c:v>Average Hedged Fuel Cost</c:v>
                </c:pt>
              </c:strCache>
            </c:strRef>
          </c:tx>
          <c:spPr>
            <a:ln w="22225">
              <a:solidFill>
                <a:srgbClr val="00B050"/>
              </a:solidFill>
              <a:prstDash val="solid"/>
            </a:ln>
          </c:spPr>
          <c:marker>
            <c:symbol val="none"/>
          </c:marker>
          <c:cat>
            <c:numRef>
              <c:f>'All-in Hedged Cost'!$A$3:$A$54</c:f>
              <c:numCache>
                <c:formatCode>[$-409]mmm\-yy;@</c:formatCode>
                <c:ptCount val="52"/>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pt idx="28">
                  <c:v>41487</c:v>
                </c:pt>
                <c:pt idx="29">
                  <c:v>41518</c:v>
                </c:pt>
                <c:pt idx="30">
                  <c:v>41548</c:v>
                </c:pt>
                <c:pt idx="31">
                  <c:v>41579</c:v>
                </c:pt>
                <c:pt idx="32">
                  <c:v>41609</c:v>
                </c:pt>
                <c:pt idx="33">
                  <c:v>41640</c:v>
                </c:pt>
                <c:pt idx="34">
                  <c:v>41671</c:v>
                </c:pt>
                <c:pt idx="35">
                  <c:v>41699</c:v>
                </c:pt>
                <c:pt idx="36">
                  <c:v>41730</c:v>
                </c:pt>
                <c:pt idx="37">
                  <c:v>41760</c:v>
                </c:pt>
                <c:pt idx="38">
                  <c:v>41791</c:v>
                </c:pt>
                <c:pt idx="39">
                  <c:v>41821</c:v>
                </c:pt>
                <c:pt idx="40">
                  <c:v>41852</c:v>
                </c:pt>
                <c:pt idx="41">
                  <c:v>41883</c:v>
                </c:pt>
                <c:pt idx="42">
                  <c:v>41913</c:v>
                </c:pt>
                <c:pt idx="43">
                  <c:v>41944</c:v>
                </c:pt>
                <c:pt idx="44">
                  <c:v>41974</c:v>
                </c:pt>
                <c:pt idx="45">
                  <c:v>42005</c:v>
                </c:pt>
                <c:pt idx="46">
                  <c:v>42036</c:v>
                </c:pt>
                <c:pt idx="47">
                  <c:v>42064</c:v>
                </c:pt>
                <c:pt idx="48">
                  <c:v>42095</c:v>
                </c:pt>
                <c:pt idx="49">
                  <c:v>42125</c:v>
                </c:pt>
                <c:pt idx="50">
                  <c:v>42156</c:v>
                </c:pt>
                <c:pt idx="51">
                  <c:v>42186</c:v>
                </c:pt>
              </c:numCache>
            </c:numRef>
          </c:cat>
          <c:val>
            <c:numRef>
              <c:f>'All-in Hedged Cost'!$N$3:$N$29</c:f>
              <c:numCache>
                <c:formatCode>_(* #,##0.00_);_(* \(#,##0.00\);_(* "-"??_);_(@_)</c:formatCode>
                <c:ptCount val="27"/>
                <c:pt idx="0">
                  <c:v>3.3549168773234523</c:v>
                </c:pt>
                <c:pt idx="1">
                  <c:v>3.4148628870476259</c:v>
                </c:pt>
                <c:pt idx="2">
                  <c:v>3.3482873654598979</c:v>
                </c:pt>
                <c:pt idx="3">
                  <c:v>3.2929880755752672</c:v>
                </c:pt>
                <c:pt idx="4">
                  <c:v>3.3010214861988429</c:v>
                </c:pt>
                <c:pt idx="5">
                  <c:v>3.3948621730033213</c:v>
                </c:pt>
                <c:pt idx="6">
                  <c:v>3.2446385870284726</c:v>
                </c:pt>
                <c:pt idx="7">
                  <c:v>3.3646113859536011</c:v>
                </c:pt>
                <c:pt idx="8">
                  <c:v>3.2995572012285299</c:v>
                </c:pt>
                <c:pt idx="9">
                  <c:v>3.270913157375257</c:v>
                </c:pt>
                <c:pt idx="10">
                  <c:v>3.2794346054395938</c:v>
                </c:pt>
                <c:pt idx="11">
                  <c:v>3.3672934778264594</c:v>
                </c:pt>
                <c:pt idx="12">
                  <c:v>3.3965478717048798</c:v>
                </c:pt>
                <c:pt idx="13">
                  <c:v>3.3733055841313235</c:v>
                </c:pt>
                <c:pt idx="14">
                  <c:v>3.2122137415880294</c:v>
                </c:pt>
                <c:pt idx="15">
                  <c:v>3.106956561501756</c:v>
                </c:pt>
                <c:pt idx="16">
                  <c:v>3.2497240496636075</c:v>
                </c:pt>
                <c:pt idx="17">
                  <c:v>3.3548439167665656</c:v>
                </c:pt>
                <c:pt idx="18">
                  <c:v>3.3671440105976855</c:v>
                </c:pt>
                <c:pt idx="19">
                  <c:v>3.3772437335546277</c:v>
                </c:pt>
                <c:pt idx="20">
                  <c:v>3.3903898456620505</c:v>
                </c:pt>
                <c:pt idx="21">
                  <c:v>3.2911841839226383</c:v>
                </c:pt>
                <c:pt idx="22">
                  <c:v>3.3493847603901457</c:v>
                </c:pt>
                <c:pt idx="23">
                  <c:v>3.3429292812578697</c:v>
                </c:pt>
                <c:pt idx="24">
                  <c:v>3.2999088368879974</c:v>
                </c:pt>
                <c:pt idx="25">
                  <c:v>3.2106246575990784</c:v>
                </c:pt>
                <c:pt idx="26">
                  <c:v>3.1882697446275179</c:v>
                </c:pt>
              </c:numCache>
            </c:numRef>
          </c:val>
          <c:smooth val="0"/>
        </c:ser>
        <c:ser>
          <c:idx val="2"/>
          <c:order val="2"/>
          <c:tx>
            <c:strRef>
              <c:f>'All-in Hedged Cost'!$D$2</c:f>
              <c:strCache>
                <c:ptCount val="1"/>
                <c:pt idx="0">
                  <c:v>Average Hedge Price</c:v>
                </c:pt>
              </c:strCache>
            </c:strRef>
          </c:tx>
          <c:spPr>
            <a:ln w="22225">
              <a:noFill/>
            </a:ln>
          </c:spPr>
          <c:marker>
            <c:symbol val="circle"/>
            <c:size val="5"/>
            <c:spPr>
              <a:solidFill>
                <a:srgbClr val="00B050"/>
              </a:solidFill>
              <a:ln>
                <a:solidFill>
                  <a:srgbClr val="00B050"/>
                </a:solidFill>
              </a:ln>
            </c:spPr>
          </c:marker>
          <c:cat>
            <c:numRef>
              <c:f>'All-in Hedged Cost'!$A$3:$A$54</c:f>
              <c:numCache>
                <c:formatCode>[$-409]mmm\-yy;@</c:formatCode>
                <c:ptCount val="52"/>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pt idx="28">
                  <c:v>41487</c:v>
                </c:pt>
                <c:pt idx="29">
                  <c:v>41518</c:v>
                </c:pt>
                <c:pt idx="30">
                  <c:v>41548</c:v>
                </c:pt>
                <c:pt idx="31">
                  <c:v>41579</c:v>
                </c:pt>
                <c:pt idx="32">
                  <c:v>41609</c:v>
                </c:pt>
                <c:pt idx="33">
                  <c:v>41640</c:v>
                </c:pt>
                <c:pt idx="34">
                  <c:v>41671</c:v>
                </c:pt>
                <c:pt idx="35">
                  <c:v>41699</c:v>
                </c:pt>
                <c:pt idx="36">
                  <c:v>41730</c:v>
                </c:pt>
                <c:pt idx="37">
                  <c:v>41760</c:v>
                </c:pt>
                <c:pt idx="38">
                  <c:v>41791</c:v>
                </c:pt>
                <c:pt idx="39">
                  <c:v>41821</c:v>
                </c:pt>
                <c:pt idx="40">
                  <c:v>41852</c:v>
                </c:pt>
                <c:pt idx="41">
                  <c:v>41883</c:v>
                </c:pt>
                <c:pt idx="42">
                  <c:v>41913</c:v>
                </c:pt>
                <c:pt idx="43">
                  <c:v>41944</c:v>
                </c:pt>
                <c:pt idx="44">
                  <c:v>41974</c:v>
                </c:pt>
                <c:pt idx="45">
                  <c:v>42005</c:v>
                </c:pt>
                <c:pt idx="46">
                  <c:v>42036</c:v>
                </c:pt>
                <c:pt idx="47">
                  <c:v>42064</c:v>
                </c:pt>
                <c:pt idx="48">
                  <c:v>42095</c:v>
                </c:pt>
                <c:pt idx="49">
                  <c:v>42125</c:v>
                </c:pt>
                <c:pt idx="50">
                  <c:v>42156</c:v>
                </c:pt>
                <c:pt idx="51">
                  <c:v>42186</c:v>
                </c:pt>
              </c:numCache>
            </c:numRef>
          </c:cat>
          <c:val>
            <c:numRef>
              <c:f>'All-in Hedged Cost'!$D$3:$D$54</c:f>
              <c:numCache>
                <c:formatCode>0.00</c:formatCode>
                <c:ptCount val="52"/>
                <c:pt idx="0">
                  <c:v>3.1380992549523925</c:v>
                </c:pt>
                <c:pt idx="1">
                  <c:v>3.1380992549523925</c:v>
                </c:pt>
                <c:pt idx="2">
                  <c:v>3.0751068901162664</c:v>
                </c:pt>
                <c:pt idx="3">
                  <c:v>3.0486083081798383</c:v>
                </c:pt>
                <c:pt idx="4">
                  <c:v>3.0486083081798383</c:v>
                </c:pt>
                <c:pt idx="5">
                  <c:v>3.0486083081798383</c:v>
                </c:pt>
                <c:pt idx="6">
                  <c:v>3.0486083081798383</c:v>
                </c:pt>
                <c:pt idx="7">
                  <c:v>3.0486083081798383</c:v>
                </c:pt>
                <c:pt idx="8">
                  <c:v>3.0486083081798383</c:v>
                </c:pt>
                <c:pt idx="9">
                  <c:v>2.9988197988633472</c:v>
                </c:pt>
                <c:pt idx="10">
                  <c:v>2.9988197988633472</c:v>
                </c:pt>
                <c:pt idx="11">
                  <c:v>2.9866246363917761</c:v>
                </c:pt>
                <c:pt idx="12">
                  <c:v>2.9792853720930581</c:v>
                </c:pt>
                <c:pt idx="13">
                  <c:v>2.9900282510046035</c:v>
                </c:pt>
                <c:pt idx="14">
                  <c:v>2.9620648395816875</c:v>
                </c:pt>
                <c:pt idx="15">
                  <c:v>2.9763633004954855</c:v>
                </c:pt>
                <c:pt idx="16">
                  <c:v>2.9583372559197971</c:v>
                </c:pt>
                <c:pt idx="17">
                  <c:v>2.9561512229731322</c:v>
                </c:pt>
                <c:pt idx="18">
                  <c:v>2.961042270996407</c:v>
                </c:pt>
                <c:pt idx="19">
                  <c:v>2.961042270996407</c:v>
                </c:pt>
                <c:pt idx="20">
                  <c:v>2.9567986986346653</c:v>
                </c:pt>
                <c:pt idx="21">
                  <c:v>2.9596283606386331</c:v>
                </c:pt>
                <c:pt idx="22">
                  <c:v>2.961042270996407</c:v>
                </c:pt>
                <c:pt idx="23">
                  <c:v>2.9539601839023657</c:v>
                </c:pt>
                <c:pt idx="24">
                  <c:v>2.9582259888423232</c:v>
                </c:pt>
                <c:pt idx="25">
                  <c:v>2.9538302361110307</c:v>
                </c:pt>
                <c:pt idx="26">
                  <c:v>2.9527962386164996</c:v>
                </c:pt>
                <c:pt idx="27">
                  <c:v>2.9658430766859927</c:v>
                </c:pt>
                <c:pt idx="28">
                  <c:v>2.9675445893146399</c:v>
                </c:pt>
                <c:pt idx="29">
                  <c:v>2.9416338835015261</c:v>
                </c:pt>
                <c:pt idx="30">
                  <c:v>2.9217477620273486</c:v>
                </c:pt>
                <c:pt idx="31">
                  <c:v>2.8919342022663899</c:v>
                </c:pt>
                <c:pt idx="32">
                  <c:v>2.8971957573322253</c:v>
                </c:pt>
                <c:pt idx="33">
                  <c:v>2.8971884237845011</c:v>
                </c:pt>
                <c:pt idx="34">
                  <c:v>2.917123771950124</c:v>
                </c:pt>
                <c:pt idx="35">
                  <c:v>2.9121733728028185</c:v>
                </c:pt>
                <c:pt idx="36">
                  <c:v>2.8942350188872221</c:v>
                </c:pt>
                <c:pt idx="37">
                  <c:v>2.8857919222080977</c:v>
                </c:pt>
                <c:pt idx="38">
                  <c:v>2.880013616698101</c:v>
                </c:pt>
                <c:pt idx="39">
                  <c:v>2.8727353434776339</c:v>
                </c:pt>
                <c:pt idx="40">
                  <c:v>2.8695194598827167</c:v>
                </c:pt>
                <c:pt idx="41">
                  <c:v>2.8666113548238932</c:v>
                </c:pt>
                <c:pt idx="42">
                  <c:v>2.8610516427276043</c:v>
                </c:pt>
                <c:pt idx="43">
                  <c:v>2.8565115828344534</c:v>
                </c:pt>
                <c:pt idx="44">
                  <c:v>2.8469243949269152</c:v>
                </c:pt>
                <c:pt idx="45">
                  <c:v>2.8417224807413075</c:v>
                </c:pt>
                <c:pt idx="46">
                  <c:v>2.8239307127579685</c:v>
                </c:pt>
                <c:pt idx="47">
                  <c:v>2.8084009190081924</c:v>
                </c:pt>
                <c:pt idx="48">
                  <c:v>2.8227100745378197</c:v>
                </c:pt>
                <c:pt idx="49">
                  <c:v>2.8259999999999996</c:v>
                </c:pt>
                <c:pt idx="50">
                  <c:v>2.8260000000000001</c:v>
                </c:pt>
                <c:pt idx="51">
                  <c:v>2.8260000000000001</c:v>
                </c:pt>
              </c:numCache>
            </c:numRef>
          </c:val>
          <c:smooth val="0"/>
        </c:ser>
        <c:ser>
          <c:idx val="0"/>
          <c:order val="3"/>
          <c:tx>
            <c:v> </c:v>
          </c:tx>
          <c:spPr>
            <a:ln>
              <a:solidFill>
                <a:schemeClr val="tx1"/>
              </a:solidFill>
            </a:ln>
          </c:spPr>
          <c:marker>
            <c:symbol val="none"/>
          </c:marker>
          <c:val>
            <c:numRef>
              <c:f>'All-in Hedged Cost'!$AT$59:$AT$110</c:f>
              <c:numCache>
                <c:formatCode>0.000</c:formatCode>
                <c:ptCount val="52"/>
                <c:pt idx="0">
                  <c:v>2.1139999999999999</c:v>
                </c:pt>
                <c:pt idx="1">
                  <c:v>2.1139999999999999</c:v>
                </c:pt>
                <c:pt idx="2">
                  <c:v>2.1139999999999999</c:v>
                </c:pt>
                <c:pt idx="3">
                  <c:v>2.1139999999999999</c:v>
                </c:pt>
                <c:pt idx="4">
                  <c:v>2.1139999999999999</c:v>
                </c:pt>
                <c:pt idx="5">
                  <c:v>2.1139999999999999</c:v>
                </c:pt>
                <c:pt idx="6">
                  <c:v>2.1139999999999999</c:v>
                </c:pt>
                <c:pt idx="7">
                  <c:v>2.1139999999999999</c:v>
                </c:pt>
                <c:pt idx="8">
                  <c:v>2.1139999999999999</c:v>
                </c:pt>
              </c:numCache>
            </c:numRef>
          </c:val>
          <c:smooth val="0"/>
        </c:ser>
        <c:ser>
          <c:idx val="1"/>
          <c:order val="4"/>
          <c:tx>
            <c:v> </c:v>
          </c:tx>
          <c:spPr>
            <a:ln>
              <a:solidFill>
                <a:schemeClr val="tx1"/>
              </a:solidFill>
            </a:ln>
          </c:spPr>
          <c:marker>
            <c:symbol val="none"/>
          </c:marker>
          <c:val>
            <c:numRef>
              <c:f>'All-in Hedged Cost'!$AU$59:$AU$110</c:f>
              <c:numCache>
                <c:formatCode>General</c:formatCode>
                <c:ptCount val="52"/>
                <c:pt idx="9">
                  <c:v>2.9830000000000001</c:v>
                </c:pt>
                <c:pt idx="10">
                  <c:v>2.9830000000000001</c:v>
                </c:pt>
                <c:pt idx="11">
                  <c:v>2.9830000000000001</c:v>
                </c:pt>
                <c:pt idx="12">
                  <c:v>2.9830000000000001</c:v>
                </c:pt>
                <c:pt idx="13">
                  <c:v>2.9830000000000001</c:v>
                </c:pt>
                <c:pt idx="14">
                  <c:v>2.9830000000000001</c:v>
                </c:pt>
                <c:pt idx="15">
                  <c:v>2.9830000000000001</c:v>
                </c:pt>
                <c:pt idx="16">
                  <c:v>2.9830000000000001</c:v>
                </c:pt>
                <c:pt idx="17">
                  <c:v>2.9830000000000001</c:v>
                </c:pt>
                <c:pt idx="18">
                  <c:v>2.9830000000000001</c:v>
                </c:pt>
                <c:pt idx="19">
                  <c:v>2.9830000000000001</c:v>
                </c:pt>
                <c:pt idx="20">
                  <c:v>2.9830000000000001</c:v>
                </c:pt>
              </c:numCache>
            </c:numRef>
          </c:val>
          <c:smooth val="0"/>
        </c:ser>
        <c:ser>
          <c:idx val="3"/>
          <c:order val="5"/>
          <c:tx>
            <c:v> </c:v>
          </c:tx>
          <c:spPr>
            <a:ln>
              <a:solidFill>
                <a:schemeClr val="tx1"/>
              </a:solidFill>
            </a:ln>
          </c:spPr>
          <c:marker>
            <c:symbol val="none"/>
          </c:marker>
          <c:val>
            <c:numRef>
              <c:f>'All-in Hedged Cost'!$AV$59:$AV$110</c:f>
              <c:numCache>
                <c:formatCode>General</c:formatCode>
                <c:ptCount val="52"/>
                <c:pt idx="21">
                  <c:v>2.93</c:v>
                </c:pt>
                <c:pt idx="22">
                  <c:v>2.93</c:v>
                </c:pt>
                <c:pt idx="23">
                  <c:v>2.93</c:v>
                </c:pt>
                <c:pt idx="24">
                  <c:v>2.93</c:v>
                </c:pt>
                <c:pt idx="25">
                  <c:v>2.93</c:v>
                </c:pt>
                <c:pt idx="26">
                  <c:v>2.93</c:v>
                </c:pt>
                <c:pt idx="27">
                  <c:v>2.93</c:v>
                </c:pt>
                <c:pt idx="28">
                  <c:v>2.93</c:v>
                </c:pt>
                <c:pt idx="29">
                  <c:v>2.93</c:v>
                </c:pt>
                <c:pt idx="30">
                  <c:v>2.93</c:v>
                </c:pt>
                <c:pt idx="31">
                  <c:v>2.93</c:v>
                </c:pt>
                <c:pt idx="32">
                  <c:v>2.93</c:v>
                </c:pt>
              </c:numCache>
            </c:numRef>
          </c:val>
          <c:smooth val="0"/>
        </c:ser>
        <c:ser>
          <c:idx val="6"/>
          <c:order val="6"/>
          <c:tx>
            <c:v> </c:v>
          </c:tx>
          <c:spPr>
            <a:ln>
              <a:solidFill>
                <a:schemeClr val="tx1"/>
              </a:solidFill>
            </a:ln>
          </c:spPr>
          <c:marker>
            <c:symbol val="none"/>
          </c:marker>
          <c:val>
            <c:numRef>
              <c:f>'All-in Hedged Cost'!$AW$59:$AW$110</c:f>
              <c:numCache>
                <c:formatCode>General</c:formatCode>
                <c:ptCount val="52"/>
                <c:pt idx="33">
                  <c:v>2.85</c:v>
                </c:pt>
                <c:pt idx="34">
                  <c:v>2.85</c:v>
                </c:pt>
                <c:pt idx="35">
                  <c:v>2.85</c:v>
                </c:pt>
                <c:pt idx="36">
                  <c:v>2.85</c:v>
                </c:pt>
                <c:pt idx="37">
                  <c:v>2.85</c:v>
                </c:pt>
                <c:pt idx="38">
                  <c:v>2.85</c:v>
                </c:pt>
                <c:pt idx="39">
                  <c:v>2.85</c:v>
                </c:pt>
                <c:pt idx="40">
                  <c:v>2.85</c:v>
                </c:pt>
                <c:pt idx="41">
                  <c:v>2.85</c:v>
                </c:pt>
                <c:pt idx="42">
                  <c:v>2.85</c:v>
                </c:pt>
                <c:pt idx="43">
                  <c:v>2.85</c:v>
                </c:pt>
                <c:pt idx="44">
                  <c:v>2.85</c:v>
                </c:pt>
              </c:numCache>
            </c:numRef>
          </c:val>
          <c:smooth val="0"/>
        </c:ser>
        <c:ser>
          <c:idx val="7"/>
          <c:order val="7"/>
          <c:tx>
            <c:v> </c:v>
          </c:tx>
          <c:spPr>
            <a:ln w="28575">
              <a:solidFill>
                <a:schemeClr val="tx1"/>
              </a:solidFill>
            </a:ln>
          </c:spPr>
          <c:marker>
            <c:symbol val="none"/>
          </c:marker>
          <c:val>
            <c:numRef>
              <c:f>'All-in Hedged Cost'!$AX$59:$AX$110</c:f>
              <c:numCache>
                <c:formatCode>General</c:formatCode>
                <c:ptCount val="52"/>
                <c:pt idx="45">
                  <c:v>2.75</c:v>
                </c:pt>
                <c:pt idx="46">
                  <c:v>2.75</c:v>
                </c:pt>
                <c:pt idx="47">
                  <c:v>2.75</c:v>
                </c:pt>
                <c:pt idx="48">
                  <c:v>2.75</c:v>
                </c:pt>
                <c:pt idx="49">
                  <c:v>2.75</c:v>
                </c:pt>
                <c:pt idx="50">
                  <c:v>2.75</c:v>
                </c:pt>
                <c:pt idx="51">
                  <c:v>2.75</c:v>
                </c:pt>
              </c:numCache>
            </c:numRef>
          </c:val>
          <c:smooth val="0"/>
        </c:ser>
        <c:dLbls>
          <c:showLegendKey val="0"/>
          <c:showVal val="0"/>
          <c:showCatName val="0"/>
          <c:showSerName val="0"/>
          <c:showPercent val="0"/>
          <c:showBubbleSize val="0"/>
        </c:dLbls>
        <c:marker val="1"/>
        <c:smooth val="0"/>
        <c:axId val="44264064"/>
        <c:axId val="44274048"/>
      </c:lineChart>
      <c:dateAx>
        <c:axId val="44264064"/>
        <c:scaling>
          <c:orientation val="minMax"/>
        </c:scaling>
        <c:delete val="0"/>
        <c:axPos val="b"/>
        <c:numFmt formatCode="[$-409]mmm\-yy;@" sourceLinked="1"/>
        <c:majorTickMark val="none"/>
        <c:minorTickMark val="none"/>
        <c:tickLblPos val="nextTo"/>
        <c:txPr>
          <a:bodyPr/>
          <a:lstStyle/>
          <a:p>
            <a:pPr>
              <a:defRPr>
                <a:latin typeface="Arial" pitchFamily="34" charset="0"/>
                <a:cs typeface="Arial" pitchFamily="34" charset="0"/>
              </a:defRPr>
            </a:pPr>
            <a:endParaRPr lang="en-US"/>
          </a:p>
        </c:txPr>
        <c:crossAx val="44274048"/>
        <c:crosses val="autoZero"/>
        <c:auto val="1"/>
        <c:lblOffset val="100"/>
        <c:baseTimeUnit val="months"/>
      </c:dateAx>
      <c:valAx>
        <c:axId val="44274048"/>
        <c:scaling>
          <c:orientation val="minMax"/>
          <c:min val="1.5"/>
        </c:scaling>
        <c:delete val="0"/>
        <c:axPos val="l"/>
        <c:majorGridlines>
          <c:spPr>
            <a:ln w="3175">
              <a:prstDash val="lgDash"/>
            </a:ln>
          </c:spPr>
        </c:majorGridlines>
        <c:title>
          <c:tx>
            <c:rich>
              <a:bodyPr/>
              <a:lstStyle/>
              <a:p>
                <a:pPr>
                  <a:defRPr sz="1400" baseline="0">
                    <a:solidFill>
                      <a:srgbClr val="00B050"/>
                    </a:solidFill>
                    <a:latin typeface="Arial" pitchFamily="34" charset="0"/>
                    <a:cs typeface="Arial" pitchFamily="34" charset="0"/>
                  </a:defRPr>
                </a:pPr>
                <a:r>
                  <a:rPr lang="en-US" sz="1400" baseline="0">
                    <a:solidFill>
                      <a:srgbClr val="00B050"/>
                    </a:solidFill>
                    <a:latin typeface="Arial" pitchFamily="34" charset="0"/>
                    <a:cs typeface="Arial" pitchFamily="34" charset="0"/>
                  </a:rPr>
                  <a:t>Ultra Low Sulfur Diesel Price</a:t>
                </a:r>
              </a:p>
            </c:rich>
          </c:tx>
          <c:layout/>
          <c:overlay val="0"/>
          <c:spPr>
            <a:noFill/>
          </c:spPr>
        </c:title>
        <c:numFmt formatCode="_(&quot;$&quot;* #,##0.00_);_(&quot;$&quot;* \(#,##0.00\);_(&quot;$&quot;* &quot;-&quot;??_);_(@_)" sourceLinked="0"/>
        <c:majorTickMark val="none"/>
        <c:minorTickMark val="none"/>
        <c:tickLblPos val="nextTo"/>
        <c:txPr>
          <a:bodyPr/>
          <a:lstStyle/>
          <a:p>
            <a:pPr>
              <a:defRPr b="1" baseline="0">
                <a:solidFill>
                  <a:srgbClr val="00B050"/>
                </a:solidFill>
              </a:defRPr>
            </a:pPr>
            <a:endParaRPr lang="en-US"/>
          </a:p>
        </c:txPr>
        <c:crossAx val="44264064"/>
        <c:crosses val="autoZero"/>
        <c:crossBetween val="between"/>
      </c:valAx>
    </c:plotArea>
    <c:legend>
      <c:legendPos val="r"/>
      <c:layout>
        <c:manualLayout>
          <c:xMode val="edge"/>
          <c:yMode val="edge"/>
          <c:x val="0.15787352969767668"/>
          <c:y val="0.88569968424399403"/>
          <c:w val="0.79077488577816646"/>
          <c:h val="9.4136209244308891E-2"/>
        </c:manualLayout>
      </c:layout>
      <c:overlay val="1"/>
      <c:txPr>
        <a:bodyPr/>
        <a:lstStyle/>
        <a:p>
          <a:pPr>
            <a:defRPr>
              <a:latin typeface="Arial" pitchFamily="34" charset="0"/>
              <a:cs typeface="Arial" pitchFamily="34" charset="0"/>
            </a:defRPr>
          </a:pPr>
          <a:endParaRPr lang="en-US"/>
        </a:p>
      </c:txPr>
    </c:legend>
    <c:plotVisOnly val="1"/>
    <c:dispBlanksAs val="gap"/>
    <c:showDLblsOverMax val="0"/>
  </c:chart>
  <c:externalData r:id="rId2">
    <c:autoUpdate val="0"/>
  </c:externalData>
  <c:userShapes r:id="rId3"/>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b="0">
                <a:latin typeface="Arial" pitchFamily="34" charset="0"/>
                <a:cs typeface="Arial" pitchFamily="34" charset="0"/>
              </a:defRPr>
            </a:pPr>
            <a:r>
              <a:rPr lang="en-US" sz="1600" b="0" dirty="0">
                <a:latin typeface="Arial" pitchFamily="34" charset="0"/>
                <a:cs typeface="Arial" pitchFamily="34" charset="0"/>
              </a:rPr>
              <a:t>Price Volatility</a:t>
            </a:r>
          </a:p>
        </c:rich>
      </c:tx>
      <c:layout>
        <c:manualLayout>
          <c:xMode val="edge"/>
          <c:yMode val="edge"/>
          <c:x val="0.42277627231088566"/>
          <c:y val="3.4338486067332606E-2"/>
        </c:manualLayout>
      </c:layout>
      <c:overlay val="0"/>
    </c:title>
    <c:autoTitleDeleted val="0"/>
    <c:plotArea>
      <c:layout>
        <c:manualLayout>
          <c:layoutTarget val="inner"/>
          <c:xMode val="edge"/>
          <c:yMode val="edge"/>
          <c:x val="0.11346011655663887"/>
          <c:y val="9.3195024534976606E-2"/>
          <c:w val="0.83009352559060423"/>
          <c:h val="0.70283533036631296"/>
        </c:manualLayout>
      </c:layout>
      <c:lineChart>
        <c:grouping val="standard"/>
        <c:varyColors val="0"/>
        <c:dLbls>
          <c:showLegendKey val="0"/>
          <c:showVal val="0"/>
          <c:showCatName val="0"/>
          <c:showSerName val="0"/>
          <c:showPercent val="0"/>
          <c:showBubbleSize val="0"/>
        </c:dLbls>
        <c:marker val="1"/>
        <c:smooth val="0"/>
        <c:axId val="45170048"/>
        <c:axId val="45216896"/>
      </c:lineChart>
      <c:dateAx>
        <c:axId val="45170048"/>
        <c:scaling>
          <c:orientation val="minMax"/>
        </c:scaling>
        <c:delete val="0"/>
        <c:axPos val="b"/>
        <c:numFmt formatCode="[$-409]mmm\-yy;@" sourceLinked="1"/>
        <c:majorTickMark val="none"/>
        <c:minorTickMark val="none"/>
        <c:tickLblPos val="nextTo"/>
        <c:txPr>
          <a:bodyPr/>
          <a:lstStyle/>
          <a:p>
            <a:pPr>
              <a:defRPr>
                <a:latin typeface="Arial" pitchFamily="34" charset="0"/>
                <a:cs typeface="Arial" pitchFamily="34" charset="0"/>
              </a:defRPr>
            </a:pPr>
            <a:endParaRPr lang="en-US"/>
          </a:p>
        </c:txPr>
        <c:crossAx val="45216896"/>
        <c:crossesAt val="-10"/>
        <c:auto val="0"/>
        <c:lblOffset val="100"/>
        <c:baseTimeUnit val="months"/>
      </c:dateAx>
      <c:valAx>
        <c:axId val="45216896"/>
        <c:scaling>
          <c:orientation val="minMax"/>
          <c:max val="7.0000000000000007E-2"/>
          <c:min val="-9.0000000000000024E-2"/>
        </c:scaling>
        <c:delete val="0"/>
        <c:axPos val="l"/>
        <c:majorGridlines>
          <c:spPr>
            <a:ln w="3175">
              <a:noFill/>
              <a:prstDash val="lgDash"/>
            </a:ln>
          </c:spPr>
        </c:majorGridlines>
        <c:title>
          <c:tx>
            <c:rich>
              <a:bodyPr/>
              <a:lstStyle/>
              <a:p>
                <a:pPr>
                  <a:defRPr sz="1400" b="0">
                    <a:latin typeface="Arial" pitchFamily="34" charset="0"/>
                    <a:cs typeface="Arial" pitchFamily="34" charset="0"/>
                  </a:defRPr>
                </a:pPr>
                <a:r>
                  <a:rPr lang="en-US" sz="1400" b="0" dirty="0">
                    <a:latin typeface="Arial" pitchFamily="34" charset="0"/>
                    <a:cs typeface="Arial" pitchFamily="34" charset="0"/>
                  </a:rPr>
                  <a:t>Percent Price Change</a:t>
                </a:r>
              </a:p>
            </c:rich>
          </c:tx>
          <c:layout>
            <c:manualLayout>
              <c:xMode val="edge"/>
              <c:yMode val="edge"/>
              <c:x val="2.3084367434163804E-2"/>
              <c:y val="0.2204388050093854"/>
            </c:manualLayout>
          </c:layout>
          <c:overlay val="0"/>
        </c:title>
        <c:numFmt formatCode="0.0%" sourceLinked="1"/>
        <c:majorTickMark val="none"/>
        <c:minorTickMark val="none"/>
        <c:tickLblPos val="nextTo"/>
        <c:crossAx val="45170048"/>
        <c:crosses val="autoZero"/>
        <c:crossBetween val="between"/>
        <c:majorUnit val="3.0000000000000006E-2"/>
        <c:minorUnit val="3.0000000000000006E-2"/>
      </c:valAx>
      <c:spPr>
        <a:noFill/>
        <a:ln w="25400">
          <a:noFill/>
        </a:ln>
      </c:spPr>
    </c:plotArea>
    <c:legend>
      <c:legendPos val="r"/>
      <c:layout>
        <c:manualLayout>
          <c:xMode val="edge"/>
          <c:yMode val="edge"/>
          <c:x val="3.2689956603861724E-2"/>
          <c:y val="0.92211250913223475"/>
          <c:w val="0.8946648405629567"/>
          <c:h val="7.6622718671793946E-2"/>
        </c:manualLayout>
      </c:layout>
      <c:overlay val="0"/>
      <c:txPr>
        <a:bodyPr/>
        <a:lstStyle/>
        <a:p>
          <a:pPr>
            <a:defRPr>
              <a:latin typeface="Arial" pitchFamily="34" charset="0"/>
              <a:cs typeface="Arial" pitchFamily="34" charset="0"/>
            </a:defRPr>
          </a:pPr>
          <a:endParaRPr lang="en-US"/>
        </a:p>
      </c:txPr>
    </c:legend>
    <c:plotVisOnly val="1"/>
    <c:dispBlanksAs val="gap"/>
    <c:showDLblsOverMax val="0"/>
  </c:chart>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latin typeface="Arial" pitchFamily="34" charset="0"/>
                <a:cs typeface="Arial" pitchFamily="34" charset="0"/>
              </a:defRPr>
            </a:pPr>
            <a:r>
              <a:rPr lang="en-US">
                <a:latin typeface="Arial" pitchFamily="34" charset="0"/>
                <a:cs typeface="Arial" pitchFamily="34" charset="0"/>
              </a:rPr>
              <a:t>Price Volatility</a:t>
            </a:r>
          </a:p>
        </c:rich>
      </c:tx>
      <c:layout>
        <c:manualLayout>
          <c:xMode val="edge"/>
          <c:yMode val="edge"/>
          <c:x val="0.42099680924535238"/>
          <c:y val="0.10423927683184238"/>
        </c:manualLayout>
      </c:layout>
      <c:overlay val="0"/>
    </c:title>
    <c:autoTitleDeleted val="0"/>
    <c:plotArea>
      <c:layout>
        <c:manualLayout>
          <c:layoutTarget val="inner"/>
          <c:xMode val="edge"/>
          <c:yMode val="edge"/>
          <c:x val="7.8300024025378528E-2"/>
          <c:y val="0.14895443368183539"/>
          <c:w val="0.85393435529071549"/>
          <c:h val="0.65469671334981239"/>
        </c:manualLayout>
      </c:layout>
      <c:lineChart>
        <c:grouping val="standard"/>
        <c:varyColors val="0"/>
        <c:ser>
          <c:idx val="5"/>
          <c:order val="0"/>
          <c:tx>
            <c:strRef>
              <c:f>'All-in Hedged Cost'!$U$2</c:f>
              <c:strCache>
                <c:ptCount val="1"/>
                <c:pt idx="0">
                  <c:v>Unhedged Min</c:v>
                </c:pt>
              </c:strCache>
            </c:strRef>
          </c:tx>
          <c:spPr>
            <a:ln w="19050">
              <a:solidFill>
                <a:srgbClr val="0070C0"/>
              </a:solidFill>
              <a:prstDash val="sysDash"/>
            </a:ln>
          </c:spPr>
          <c:marker>
            <c:symbol val="none"/>
          </c:marker>
          <c:cat>
            <c:numRef>
              <c:f>'All-in Hedged Cost'!$A$3:$A$30</c:f>
              <c:numCache>
                <c:formatCode>[$-409]mmm\-yy;@</c:formatCode>
                <c:ptCount val="28"/>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numCache>
            </c:numRef>
          </c:cat>
          <c:val>
            <c:numRef>
              <c:f>'All-in Hedged Cost'!$U$3:$U$29</c:f>
              <c:numCache>
                <c:formatCode>0.0%</c:formatCode>
                <c:ptCount val="27"/>
                <c:pt idx="1">
                  <c:v>-7.7787882288774007E-2</c:v>
                </c:pt>
                <c:pt idx="2">
                  <c:v>-7.7787882288774007E-2</c:v>
                </c:pt>
                <c:pt idx="3">
                  <c:v>-7.7787882288774007E-2</c:v>
                </c:pt>
                <c:pt idx="4">
                  <c:v>-7.7787882288774007E-2</c:v>
                </c:pt>
                <c:pt idx="5">
                  <c:v>-7.7787882288774007E-2</c:v>
                </c:pt>
                <c:pt idx="6">
                  <c:v>-7.7787882288774007E-2</c:v>
                </c:pt>
                <c:pt idx="7">
                  <c:v>-7.7787882288774007E-2</c:v>
                </c:pt>
                <c:pt idx="8">
                  <c:v>-7.7787882288774007E-2</c:v>
                </c:pt>
                <c:pt idx="9">
                  <c:v>-7.7787882288774007E-2</c:v>
                </c:pt>
                <c:pt idx="10">
                  <c:v>-7.7787882288774007E-2</c:v>
                </c:pt>
                <c:pt idx="11">
                  <c:v>-7.7787882288774007E-2</c:v>
                </c:pt>
                <c:pt idx="12">
                  <c:v>-7.7787882288774007E-2</c:v>
                </c:pt>
                <c:pt idx="13">
                  <c:v>-7.7787882288774007E-2</c:v>
                </c:pt>
                <c:pt idx="14">
                  <c:v>-7.7787882288774007E-2</c:v>
                </c:pt>
                <c:pt idx="15">
                  <c:v>-7.7787882288774007E-2</c:v>
                </c:pt>
                <c:pt idx="16">
                  <c:v>-7.7787882288774007E-2</c:v>
                </c:pt>
                <c:pt idx="17">
                  <c:v>-7.7787882288774007E-2</c:v>
                </c:pt>
                <c:pt idx="18">
                  <c:v>-7.7787882288774007E-2</c:v>
                </c:pt>
                <c:pt idx="19">
                  <c:v>-7.7787882288774007E-2</c:v>
                </c:pt>
                <c:pt idx="20">
                  <c:v>-7.7787882288774007E-2</c:v>
                </c:pt>
                <c:pt idx="21">
                  <c:v>-7.7787882288774007E-2</c:v>
                </c:pt>
                <c:pt idx="22">
                  <c:v>-7.7787882288774007E-2</c:v>
                </c:pt>
                <c:pt idx="23">
                  <c:v>-7.7787882288774007E-2</c:v>
                </c:pt>
                <c:pt idx="24">
                  <c:v>-7.7787882288774007E-2</c:v>
                </c:pt>
                <c:pt idx="25">
                  <c:v>-7.7787882288774007E-2</c:v>
                </c:pt>
                <c:pt idx="26">
                  <c:v>-7.7787882288774007E-2</c:v>
                </c:pt>
              </c:numCache>
            </c:numRef>
          </c:val>
          <c:smooth val="0"/>
        </c:ser>
        <c:ser>
          <c:idx val="0"/>
          <c:order val="1"/>
          <c:tx>
            <c:strRef>
              <c:f>'All-in Hedged Cost'!$P$2</c:f>
              <c:strCache>
                <c:ptCount val="1"/>
                <c:pt idx="0">
                  <c:v>Unhedged Price Volatility</c:v>
                </c:pt>
              </c:strCache>
            </c:strRef>
          </c:tx>
          <c:spPr>
            <a:ln w="25400">
              <a:solidFill>
                <a:srgbClr val="0070C0"/>
              </a:solidFill>
              <a:prstDash val="solid"/>
            </a:ln>
          </c:spPr>
          <c:marker>
            <c:symbol val="none"/>
          </c:marker>
          <c:cat>
            <c:numRef>
              <c:f>'All-in Hedged Cost'!$A$3:$A$30</c:f>
              <c:numCache>
                <c:formatCode>[$-409]mmm\-yy;@</c:formatCode>
                <c:ptCount val="28"/>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numCache>
            </c:numRef>
          </c:cat>
          <c:val>
            <c:numRef>
              <c:f>'All-in Hedged Cost'!$P$3:$P$29</c:f>
              <c:numCache>
                <c:formatCode>0.0%</c:formatCode>
                <c:ptCount val="27"/>
                <c:pt idx="1">
                  <c:v>5.3847518208688929E-3</c:v>
                </c:pt>
                <c:pt idx="2">
                  <c:v>-1.8969683614984762E-2</c:v>
                </c:pt>
                <c:pt idx="3">
                  <c:v>-1.9244135505613053E-3</c:v>
                </c:pt>
                <c:pt idx="4">
                  <c:v>-1.5523190625333664E-2</c:v>
                </c:pt>
                <c:pt idx="5">
                  <c:v>2.4677150385303954E-2</c:v>
                </c:pt>
                <c:pt idx="6">
                  <c:v>-4.3046660181017056E-2</c:v>
                </c:pt>
                <c:pt idx="7">
                  <c:v>5.0520130026212327E-2</c:v>
                </c:pt>
                <c:pt idx="8">
                  <c:v>-4.2007670000235267E-2</c:v>
                </c:pt>
                <c:pt idx="9">
                  <c:v>2.0888001479069881E-2</c:v>
                </c:pt>
                <c:pt idx="10">
                  <c:v>3.2992382017168628E-2</c:v>
                </c:pt>
                <c:pt idx="11">
                  <c:v>3.8896333805325492E-2</c:v>
                </c:pt>
                <c:pt idx="12">
                  <c:v>-1.1118659389552862E-3</c:v>
                </c:pt>
                <c:pt idx="13">
                  <c:v>-5.1077654482501324E-2</c:v>
                </c:pt>
                <c:pt idx="14">
                  <c:v>-7.7787882288774007E-2</c:v>
                </c:pt>
                <c:pt idx="15">
                  <c:v>-5.4561094694479334E-3</c:v>
                </c:pt>
                <c:pt idx="16">
                  <c:v>8.1555223107862979E-2</c:v>
                </c:pt>
                <c:pt idx="17">
                  <c:v>4.0240762566210855E-2</c:v>
                </c:pt>
                <c:pt idx="18">
                  <c:v>-2.1835713369042534E-4</c:v>
                </c:pt>
                <c:pt idx="19">
                  <c:v>-1.8479511816009951E-2</c:v>
                </c:pt>
                <c:pt idx="20">
                  <c:v>-6.7788194128628573E-5</c:v>
                </c:pt>
                <c:pt idx="21">
                  <c:v>-1.6518581845084271E-2</c:v>
                </c:pt>
                <c:pt idx="22">
                  <c:v>4.3152309422611758E-2</c:v>
                </c:pt>
                <c:pt idx="23">
                  <c:v>-2.9854115869063936E-2</c:v>
                </c:pt>
                <c:pt idx="24">
                  <c:v>-3.415065011580596E-2</c:v>
                </c:pt>
                <c:pt idx="25">
                  <c:v>-3.2408538584959914E-2</c:v>
                </c:pt>
                <c:pt idx="26">
                  <c:v>-3.8693160653164842E-3</c:v>
                </c:pt>
              </c:numCache>
            </c:numRef>
          </c:val>
          <c:smooth val="0"/>
        </c:ser>
        <c:ser>
          <c:idx val="1"/>
          <c:order val="2"/>
          <c:tx>
            <c:strRef>
              <c:f>'All-in Hedged Cost'!$Q$2</c:f>
              <c:strCache>
                <c:ptCount val="1"/>
                <c:pt idx="0">
                  <c:v>Hedged Price Volatility</c:v>
                </c:pt>
              </c:strCache>
            </c:strRef>
          </c:tx>
          <c:spPr>
            <a:ln w="25400">
              <a:solidFill>
                <a:srgbClr val="00B050"/>
              </a:solidFill>
              <a:prstDash val="solid"/>
            </a:ln>
          </c:spPr>
          <c:marker>
            <c:symbol val="none"/>
          </c:marker>
          <c:cat>
            <c:numRef>
              <c:f>'All-in Hedged Cost'!$A$3:$A$30</c:f>
              <c:numCache>
                <c:formatCode>[$-409]mmm\-yy;@</c:formatCode>
                <c:ptCount val="28"/>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numCache>
            </c:numRef>
          </c:cat>
          <c:val>
            <c:numRef>
              <c:f>'All-in Hedged Cost'!$Q$3:$Q$29</c:f>
              <c:numCache>
                <c:formatCode>0.0%</c:formatCode>
                <c:ptCount val="27"/>
                <c:pt idx="1">
                  <c:v>1.7868105802966529E-2</c:v>
                </c:pt>
                <c:pt idx="2">
                  <c:v>-1.9495811044198872E-2</c:v>
                </c:pt>
                <c:pt idx="3">
                  <c:v>-1.6515694099342993E-2</c:v>
                </c:pt>
                <c:pt idx="4">
                  <c:v>2.4395504748897009E-3</c:v>
                </c:pt>
                <c:pt idx="5">
                  <c:v>2.8427772190158251E-2</c:v>
                </c:pt>
                <c:pt idx="6">
                  <c:v>-4.4250275363005631E-2</c:v>
                </c:pt>
                <c:pt idx="7">
                  <c:v>3.6975704907400112E-2</c:v>
                </c:pt>
                <c:pt idx="8">
                  <c:v>-1.9334828680856252E-2</c:v>
                </c:pt>
                <c:pt idx="9">
                  <c:v>-8.6811781419057731E-3</c:v>
                </c:pt>
                <c:pt idx="10">
                  <c:v>2.6052199047604118E-3</c:v>
                </c:pt>
                <c:pt idx="11">
                  <c:v>2.6790859693050208E-2</c:v>
                </c:pt>
                <c:pt idx="12">
                  <c:v>8.6878064151698874E-3</c:v>
                </c:pt>
                <c:pt idx="13">
                  <c:v>-6.8429147627146322E-3</c:v>
                </c:pt>
                <c:pt idx="14">
                  <c:v>-4.7754891611688263E-2</c:v>
                </c:pt>
                <c:pt idx="15">
                  <c:v>-3.2767800823315436E-2</c:v>
                </c:pt>
                <c:pt idx="16">
                  <c:v>4.5950912198413359E-2</c:v>
                </c:pt>
                <c:pt idx="17">
                  <c:v>3.2347321032947234E-2</c:v>
                </c:pt>
                <c:pt idx="18">
                  <c:v>3.6663684321191683E-3</c:v>
                </c:pt>
                <c:pt idx="19">
                  <c:v>2.9994924259712365E-3</c:v>
                </c:pt>
                <c:pt idx="20">
                  <c:v>3.8925565178519676E-3</c:v>
                </c:pt>
                <c:pt idx="21">
                  <c:v>-2.9260842043384538E-2</c:v>
                </c:pt>
                <c:pt idx="22">
                  <c:v>1.7683779823631823E-2</c:v>
                </c:pt>
                <c:pt idx="23">
                  <c:v>-1.9273626633220849E-3</c:v>
                </c:pt>
                <c:pt idx="24">
                  <c:v>-1.2869085987270618E-2</c:v>
                </c:pt>
                <c:pt idx="25">
                  <c:v>-2.7056559348202797E-2</c:v>
                </c:pt>
                <c:pt idx="26">
                  <c:v>-6.962792401986247E-3</c:v>
                </c:pt>
              </c:numCache>
            </c:numRef>
          </c:val>
          <c:smooth val="0"/>
        </c:ser>
        <c:ser>
          <c:idx val="4"/>
          <c:order val="3"/>
          <c:tx>
            <c:v>Unhedged Max/Min</c:v>
          </c:tx>
          <c:spPr>
            <a:ln w="19050">
              <a:solidFill>
                <a:srgbClr val="0070C0"/>
              </a:solidFill>
              <a:prstDash val="sysDash"/>
            </a:ln>
          </c:spPr>
          <c:marker>
            <c:symbol val="none"/>
          </c:marker>
          <c:cat>
            <c:numRef>
              <c:f>'All-in Hedged Cost'!$A$3:$A$30</c:f>
              <c:numCache>
                <c:formatCode>[$-409]mmm\-yy;@</c:formatCode>
                <c:ptCount val="28"/>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numCache>
            </c:numRef>
          </c:cat>
          <c:val>
            <c:numRef>
              <c:f>'All-in Hedged Cost'!$T$3:$T$29</c:f>
              <c:numCache>
                <c:formatCode>0.0%</c:formatCode>
                <c:ptCount val="27"/>
                <c:pt idx="1">
                  <c:v>8.1555223107862979E-2</c:v>
                </c:pt>
                <c:pt idx="2">
                  <c:v>8.1555223107862979E-2</c:v>
                </c:pt>
                <c:pt idx="3">
                  <c:v>8.1555223107862979E-2</c:v>
                </c:pt>
                <c:pt idx="4">
                  <c:v>8.1555223107862979E-2</c:v>
                </c:pt>
                <c:pt idx="5">
                  <c:v>8.1555223107862979E-2</c:v>
                </c:pt>
                <c:pt idx="6">
                  <c:v>8.1555223107862979E-2</c:v>
                </c:pt>
                <c:pt idx="7">
                  <c:v>8.1555223107862979E-2</c:v>
                </c:pt>
                <c:pt idx="8">
                  <c:v>8.1555223107862979E-2</c:v>
                </c:pt>
                <c:pt idx="9">
                  <c:v>8.1555223107862979E-2</c:v>
                </c:pt>
                <c:pt idx="10">
                  <c:v>8.1555223107862979E-2</c:v>
                </c:pt>
                <c:pt idx="11">
                  <c:v>8.1555223107862979E-2</c:v>
                </c:pt>
                <c:pt idx="12">
                  <c:v>8.1555223107862979E-2</c:v>
                </c:pt>
                <c:pt idx="13">
                  <c:v>8.1555223107862979E-2</c:v>
                </c:pt>
                <c:pt idx="14">
                  <c:v>8.1555223107862979E-2</c:v>
                </c:pt>
                <c:pt idx="15">
                  <c:v>8.1555223107862979E-2</c:v>
                </c:pt>
                <c:pt idx="16">
                  <c:v>8.1555223107862979E-2</c:v>
                </c:pt>
                <c:pt idx="17">
                  <c:v>8.1555223107862979E-2</c:v>
                </c:pt>
                <c:pt idx="18">
                  <c:v>8.1555223107862979E-2</c:v>
                </c:pt>
                <c:pt idx="19">
                  <c:v>8.1555223107862979E-2</c:v>
                </c:pt>
                <c:pt idx="20">
                  <c:v>8.1555223107862979E-2</c:v>
                </c:pt>
                <c:pt idx="21">
                  <c:v>8.1555223107862979E-2</c:v>
                </c:pt>
                <c:pt idx="22">
                  <c:v>8.1555223107862979E-2</c:v>
                </c:pt>
                <c:pt idx="23">
                  <c:v>8.1555223107862979E-2</c:v>
                </c:pt>
                <c:pt idx="24">
                  <c:v>8.1555223107862979E-2</c:v>
                </c:pt>
                <c:pt idx="25">
                  <c:v>8.1555223107862979E-2</c:v>
                </c:pt>
                <c:pt idx="26">
                  <c:v>8.1555223107862979E-2</c:v>
                </c:pt>
              </c:numCache>
            </c:numRef>
          </c:val>
          <c:smooth val="0"/>
        </c:ser>
        <c:ser>
          <c:idx val="2"/>
          <c:order val="4"/>
          <c:tx>
            <c:v>Hedged Max/Min</c:v>
          </c:tx>
          <c:spPr>
            <a:ln w="19050">
              <a:solidFill>
                <a:srgbClr val="00B050"/>
              </a:solidFill>
              <a:prstDash val="sysDash"/>
            </a:ln>
          </c:spPr>
          <c:marker>
            <c:symbol val="none"/>
          </c:marker>
          <c:cat>
            <c:numRef>
              <c:f>'All-in Hedged Cost'!$A$3:$A$30</c:f>
              <c:numCache>
                <c:formatCode>[$-409]mmm\-yy;@</c:formatCode>
                <c:ptCount val="28"/>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numCache>
            </c:numRef>
          </c:cat>
          <c:val>
            <c:numRef>
              <c:f>'All-in Hedged Cost'!$R$3:$R$29</c:f>
              <c:numCache>
                <c:formatCode>0.0%</c:formatCode>
                <c:ptCount val="27"/>
                <c:pt idx="1">
                  <c:v>4.5950912198413359E-2</c:v>
                </c:pt>
                <c:pt idx="2">
                  <c:v>4.5950912198413359E-2</c:v>
                </c:pt>
                <c:pt idx="3">
                  <c:v>4.5950912198413359E-2</c:v>
                </c:pt>
                <c:pt idx="4">
                  <c:v>4.5950912198413359E-2</c:v>
                </c:pt>
                <c:pt idx="5">
                  <c:v>4.5950912198413359E-2</c:v>
                </c:pt>
                <c:pt idx="6">
                  <c:v>4.5950912198413359E-2</c:v>
                </c:pt>
                <c:pt idx="7">
                  <c:v>4.5950912198413359E-2</c:v>
                </c:pt>
                <c:pt idx="8">
                  <c:v>4.5950912198413359E-2</c:v>
                </c:pt>
                <c:pt idx="9">
                  <c:v>4.5950912198413359E-2</c:v>
                </c:pt>
                <c:pt idx="10">
                  <c:v>4.5950912198413359E-2</c:v>
                </c:pt>
                <c:pt idx="11">
                  <c:v>4.5950912198413359E-2</c:v>
                </c:pt>
                <c:pt idx="12">
                  <c:v>4.5950912198413359E-2</c:v>
                </c:pt>
                <c:pt idx="13">
                  <c:v>4.5950912198413359E-2</c:v>
                </c:pt>
                <c:pt idx="14">
                  <c:v>4.5950912198413359E-2</c:v>
                </c:pt>
                <c:pt idx="15">
                  <c:v>4.5950912198413359E-2</c:v>
                </c:pt>
                <c:pt idx="16">
                  <c:v>4.5950912198413359E-2</c:v>
                </c:pt>
                <c:pt idx="17">
                  <c:v>4.5950912198413359E-2</c:v>
                </c:pt>
                <c:pt idx="18">
                  <c:v>4.5950912198413359E-2</c:v>
                </c:pt>
                <c:pt idx="19">
                  <c:v>4.5950912198413359E-2</c:v>
                </c:pt>
                <c:pt idx="20">
                  <c:v>4.5950912198413359E-2</c:v>
                </c:pt>
                <c:pt idx="21">
                  <c:v>4.5950912198413359E-2</c:v>
                </c:pt>
                <c:pt idx="22">
                  <c:v>4.5950912198413359E-2</c:v>
                </c:pt>
                <c:pt idx="23">
                  <c:v>4.5950912198413359E-2</c:v>
                </c:pt>
                <c:pt idx="24">
                  <c:v>4.5950912198413359E-2</c:v>
                </c:pt>
                <c:pt idx="25">
                  <c:v>4.5950912198413359E-2</c:v>
                </c:pt>
                <c:pt idx="26">
                  <c:v>4.5950912198413359E-2</c:v>
                </c:pt>
              </c:numCache>
            </c:numRef>
          </c:val>
          <c:smooth val="0"/>
        </c:ser>
        <c:ser>
          <c:idx val="3"/>
          <c:order val="5"/>
          <c:tx>
            <c:strRef>
              <c:f>'All-in Hedged Cost'!$S$2</c:f>
              <c:strCache>
                <c:ptCount val="1"/>
                <c:pt idx="0">
                  <c:v>Hedged Min</c:v>
                </c:pt>
              </c:strCache>
            </c:strRef>
          </c:tx>
          <c:spPr>
            <a:ln w="19050">
              <a:solidFill>
                <a:srgbClr val="00B050"/>
              </a:solidFill>
              <a:prstDash val="sysDash"/>
            </a:ln>
          </c:spPr>
          <c:marker>
            <c:symbol val="none"/>
          </c:marker>
          <c:cat>
            <c:numRef>
              <c:f>'All-in Hedged Cost'!$A$3:$A$30</c:f>
              <c:numCache>
                <c:formatCode>[$-409]mmm\-yy;@</c:formatCode>
                <c:ptCount val="28"/>
                <c:pt idx="0">
                  <c:v>40634</c:v>
                </c:pt>
                <c:pt idx="1">
                  <c:v>40664</c:v>
                </c:pt>
                <c:pt idx="2">
                  <c:v>40695</c:v>
                </c:pt>
                <c:pt idx="3">
                  <c:v>40725</c:v>
                </c:pt>
                <c:pt idx="4">
                  <c:v>40756</c:v>
                </c:pt>
                <c:pt idx="5">
                  <c:v>40787</c:v>
                </c:pt>
                <c:pt idx="6">
                  <c:v>40817</c:v>
                </c:pt>
                <c:pt idx="7">
                  <c:v>40848</c:v>
                </c:pt>
                <c:pt idx="8">
                  <c:v>40878</c:v>
                </c:pt>
                <c:pt idx="9">
                  <c:v>40909</c:v>
                </c:pt>
                <c:pt idx="10">
                  <c:v>40940</c:v>
                </c:pt>
                <c:pt idx="11">
                  <c:v>40969</c:v>
                </c:pt>
                <c:pt idx="12">
                  <c:v>41000</c:v>
                </c:pt>
                <c:pt idx="13">
                  <c:v>41030</c:v>
                </c:pt>
                <c:pt idx="14">
                  <c:v>41061</c:v>
                </c:pt>
                <c:pt idx="15">
                  <c:v>41091</c:v>
                </c:pt>
                <c:pt idx="16">
                  <c:v>41122</c:v>
                </c:pt>
                <c:pt idx="17">
                  <c:v>41153</c:v>
                </c:pt>
                <c:pt idx="18">
                  <c:v>41183</c:v>
                </c:pt>
                <c:pt idx="19">
                  <c:v>41214</c:v>
                </c:pt>
                <c:pt idx="20">
                  <c:v>41244</c:v>
                </c:pt>
                <c:pt idx="21">
                  <c:v>41275</c:v>
                </c:pt>
                <c:pt idx="22">
                  <c:v>41306</c:v>
                </c:pt>
                <c:pt idx="23">
                  <c:v>41334</c:v>
                </c:pt>
                <c:pt idx="24">
                  <c:v>41365</c:v>
                </c:pt>
                <c:pt idx="25">
                  <c:v>41395</c:v>
                </c:pt>
                <c:pt idx="26">
                  <c:v>41426</c:v>
                </c:pt>
                <c:pt idx="27">
                  <c:v>41456</c:v>
                </c:pt>
              </c:numCache>
            </c:numRef>
          </c:cat>
          <c:val>
            <c:numRef>
              <c:f>'All-in Hedged Cost'!$S$3:$S$29</c:f>
              <c:numCache>
                <c:formatCode>0.0%</c:formatCode>
                <c:ptCount val="27"/>
                <c:pt idx="1">
                  <c:v>-4.7754891611688263E-2</c:v>
                </c:pt>
                <c:pt idx="2">
                  <c:v>-4.7754891611688263E-2</c:v>
                </c:pt>
                <c:pt idx="3">
                  <c:v>-4.7754891611688263E-2</c:v>
                </c:pt>
                <c:pt idx="4">
                  <c:v>-4.7754891611688263E-2</c:v>
                </c:pt>
                <c:pt idx="5">
                  <c:v>-4.7754891611688263E-2</c:v>
                </c:pt>
                <c:pt idx="6">
                  <c:v>-4.7754891611688263E-2</c:v>
                </c:pt>
                <c:pt idx="7">
                  <c:v>-4.7754891611688263E-2</c:v>
                </c:pt>
                <c:pt idx="8">
                  <c:v>-4.7754891611688263E-2</c:v>
                </c:pt>
                <c:pt idx="9">
                  <c:v>-4.7754891611688263E-2</c:v>
                </c:pt>
                <c:pt idx="10">
                  <c:v>-4.7754891611688263E-2</c:v>
                </c:pt>
                <c:pt idx="11">
                  <c:v>-4.7754891611688263E-2</c:v>
                </c:pt>
                <c:pt idx="12">
                  <c:v>-4.7754891611688263E-2</c:v>
                </c:pt>
                <c:pt idx="13">
                  <c:v>-4.7754891611688263E-2</c:v>
                </c:pt>
                <c:pt idx="14">
                  <c:v>-4.7754891611688263E-2</c:v>
                </c:pt>
                <c:pt idx="15">
                  <c:v>-4.7754891611688263E-2</c:v>
                </c:pt>
                <c:pt idx="16">
                  <c:v>-4.7754891611688263E-2</c:v>
                </c:pt>
                <c:pt idx="17">
                  <c:v>-4.7754891611688263E-2</c:v>
                </c:pt>
                <c:pt idx="18">
                  <c:v>-4.7754891611688263E-2</c:v>
                </c:pt>
                <c:pt idx="19">
                  <c:v>-4.7754891611688263E-2</c:v>
                </c:pt>
                <c:pt idx="20">
                  <c:v>-4.7754891611688263E-2</c:v>
                </c:pt>
                <c:pt idx="21">
                  <c:v>-4.7754891611688263E-2</c:v>
                </c:pt>
                <c:pt idx="22">
                  <c:v>-4.7754891611688263E-2</c:v>
                </c:pt>
                <c:pt idx="23">
                  <c:v>-4.7754891611688263E-2</c:v>
                </c:pt>
                <c:pt idx="24">
                  <c:v>-4.7754891611688263E-2</c:v>
                </c:pt>
                <c:pt idx="25">
                  <c:v>-4.7754891611688263E-2</c:v>
                </c:pt>
                <c:pt idx="26">
                  <c:v>-4.7754891611688263E-2</c:v>
                </c:pt>
              </c:numCache>
            </c:numRef>
          </c:val>
          <c:smooth val="0"/>
        </c:ser>
        <c:dLbls>
          <c:showLegendKey val="0"/>
          <c:showVal val="0"/>
          <c:showCatName val="0"/>
          <c:showSerName val="0"/>
          <c:showPercent val="0"/>
          <c:showBubbleSize val="0"/>
        </c:dLbls>
        <c:marker val="1"/>
        <c:smooth val="0"/>
        <c:axId val="45381888"/>
        <c:axId val="45404160"/>
      </c:lineChart>
      <c:dateAx>
        <c:axId val="45381888"/>
        <c:scaling>
          <c:orientation val="minMax"/>
        </c:scaling>
        <c:delete val="0"/>
        <c:axPos val="b"/>
        <c:numFmt formatCode="[$-409]mmm\-yy;@" sourceLinked="1"/>
        <c:majorTickMark val="none"/>
        <c:minorTickMark val="none"/>
        <c:tickLblPos val="nextTo"/>
        <c:txPr>
          <a:bodyPr/>
          <a:lstStyle/>
          <a:p>
            <a:pPr>
              <a:defRPr>
                <a:latin typeface="Arial" pitchFamily="34" charset="0"/>
                <a:cs typeface="Arial" pitchFamily="34" charset="0"/>
              </a:defRPr>
            </a:pPr>
            <a:endParaRPr lang="en-US"/>
          </a:p>
        </c:txPr>
        <c:crossAx val="45404160"/>
        <c:crossesAt val="-10"/>
        <c:auto val="0"/>
        <c:lblOffset val="100"/>
        <c:baseTimeUnit val="months"/>
      </c:dateAx>
      <c:valAx>
        <c:axId val="45404160"/>
        <c:scaling>
          <c:orientation val="minMax"/>
          <c:min val="-9.0000000000000024E-2"/>
        </c:scaling>
        <c:delete val="0"/>
        <c:axPos val="l"/>
        <c:title>
          <c:tx>
            <c:rich>
              <a:bodyPr/>
              <a:lstStyle/>
              <a:p>
                <a:pPr>
                  <a:defRPr sz="1400">
                    <a:latin typeface="Arial" pitchFamily="34" charset="0"/>
                    <a:cs typeface="Arial" pitchFamily="34" charset="0"/>
                  </a:defRPr>
                </a:pPr>
                <a:r>
                  <a:rPr lang="en-US" sz="1400" b="0" dirty="0">
                    <a:latin typeface="Arial" pitchFamily="34" charset="0"/>
                    <a:cs typeface="Arial" pitchFamily="34" charset="0"/>
                  </a:rPr>
                  <a:t>Percent Price Change</a:t>
                </a:r>
              </a:p>
            </c:rich>
          </c:tx>
          <c:layout>
            <c:manualLayout>
              <c:xMode val="edge"/>
              <c:yMode val="edge"/>
              <c:x val="1.4642914092098396E-3"/>
              <c:y val="0.25094855438987002"/>
            </c:manualLayout>
          </c:layout>
          <c:overlay val="0"/>
        </c:title>
        <c:numFmt formatCode="0.0%" sourceLinked="1"/>
        <c:majorTickMark val="none"/>
        <c:minorTickMark val="none"/>
        <c:tickLblPos val="nextTo"/>
        <c:crossAx val="45381888"/>
        <c:crosses val="autoZero"/>
        <c:crossBetween val="between"/>
        <c:majorUnit val="3.0000000000000006E-2"/>
        <c:minorUnit val="3.0000000000000006E-2"/>
      </c:valAx>
    </c:plotArea>
    <c:legend>
      <c:legendPos val="b"/>
      <c:layout>
        <c:manualLayout>
          <c:xMode val="edge"/>
          <c:yMode val="edge"/>
          <c:x val="0"/>
          <c:y val="0.89639703796664927"/>
          <c:w val="1"/>
          <c:h val="0.10360296203335076"/>
        </c:manualLayout>
      </c:layout>
      <c:overlay val="0"/>
    </c:legend>
    <c:plotVisOnly val="1"/>
    <c:dispBlanksAs val="gap"/>
    <c:showDLblsOverMax val="0"/>
  </c:chart>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0.37326</cdr:x>
      <cdr:y>0.50911</cdr:y>
    </cdr:from>
    <cdr:to>
      <cdr:x>0.51947</cdr:x>
      <cdr:y>0.66018</cdr:y>
    </cdr:to>
    <cdr:sp macro="" textlink="">
      <cdr:nvSpPr>
        <cdr:cNvPr id="2" name="TextBox 8"/>
        <cdr:cNvSpPr txBox="1"/>
      </cdr:nvSpPr>
      <cdr:spPr>
        <a:xfrm xmlns:a="http://schemas.openxmlformats.org/drawingml/2006/main">
          <a:off x="2712705" y="2178142"/>
          <a:ext cx="1062592" cy="64633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algn="l" rtl="0" fontAlgn="base">
            <a:spcBef>
              <a:spcPct val="0"/>
            </a:spcBef>
            <a:spcAft>
              <a:spcPct val="0"/>
            </a:spcAft>
            <a:defRPr sz="1200" b="1" kern="1200">
              <a:solidFill>
                <a:schemeClr val="tx1"/>
              </a:solidFill>
              <a:latin typeface="Arial" charset="0"/>
              <a:ea typeface="+mn-ea"/>
              <a:cs typeface="+mn-cs"/>
            </a:defRPr>
          </a:lvl1pPr>
          <a:lvl2pPr marL="457200" algn="l" rtl="0" fontAlgn="base">
            <a:spcBef>
              <a:spcPct val="0"/>
            </a:spcBef>
            <a:spcAft>
              <a:spcPct val="0"/>
            </a:spcAft>
            <a:defRPr sz="1200" b="1" kern="1200">
              <a:solidFill>
                <a:schemeClr val="tx1"/>
              </a:solidFill>
              <a:latin typeface="Arial" charset="0"/>
              <a:ea typeface="+mn-ea"/>
              <a:cs typeface="+mn-cs"/>
            </a:defRPr>
          </a:lvl2pPr>
          <a:lvl3pPr marL="914400" algn="l" rtl="0" fontAlgn="base">
            <a:spcBef>
              <a:spcPct val="0"/>
            </a:spcBef>
            <a:spcAft>
              <a:spcPct val="0"/>
            </a:spcAft>
            <a:defRPr sz="1200" b="1" kern="1200">
              <a:solidFill>
                <a:schemeClr val="tx1"/>
              </a:solidFill>
              <a:latin typeface="Arial" charset="0"/>
              <a:ea typeface="+mn-ea"/>
              <a:cs typeface="+mn-cs"/>
            </a:defRPr>
          </a:lvl3pPr>
          <a:lvl4pPr marL="1371600" algn="l" rtl="0" fontAlgn="base">
            <a:spcBef>
              <a:spcPct val="0"/>
            </a:spcBef>
            <a:spcAft>
              <a:spcPct val="0"/>
            </a:spcAft>
            <a:defRPr sz="1200" b="1" kern="1200">
              <a:solidFill>
                <a:schemeClr val="tx1"/>
              </a:solidFill>
              <a:latin typeface="Arial" charset="0"/>
              <a:ea typeface="+mn-ea"/>
              <a:cs typeface="+mn-cs"/>
            </a:defRPr>
          </a:lvl4pPr>
          <a:lvl5pPr marL="1828800" algn="l" rtl="0" fontAlgn="base">
            <a:spcBef>
              <a:spcPct val="0"/>
            </a:spcBef>
            <a:spcAft>
              <a:spcPct val="0"/>
            </a:spcAft>
            <a:defRPr sz="1200" b="1" kern="1200">
              <a:solidFill>
                <a:schemeClr val="tx1"/>
              </a:solidFill>
              <a:latin typeface="Arial" charset="0"/>
              <a:ea typeface="+mn-ea"/>
              <a:cs typeface="+mn-cs"/>
            </a:defRPr>
          </a:lvl5pPr>
          <a:lvl6pPr marL="2286000" algn="l" defTabSz="914400" rtl="0" eaLnBrk="1" latinLnBrk="0" hangingPunct="1">
            <a:defRPr sz="1200" b="1" kern="1200">
              <a:solidFill>
                <a:schemeClr val="tx1"/>
              </a:solidFill>
              <a:latin typeface="Arial" charset="0"/>
              <a:ea typeface="+mn-ea"/>
              <a:cs typeface="+mn-cs"/>
            </a:defRPr>
          </a:lvl6pPr>
          <a:lvl7pPr marL="2743200" algn="l" defTabSz="914400" rtl="0" eaLnBrk="1" latinLnBrk="0" hangingPunct="1">
            <a:defRPr sz="1200" b="1" kern="1200">
              <a:solidFill>
                <a:schemeClr val="tx1"/>
              </a:solidFill>
              <a:latin typeface="Arial" charset="0"/>
              <a:ea typeface="+mn-ea"/>
              <a:cs typeface="+mn-cs"/>
            </a:defRPr>
          </a:lvl7pPr>
          <a:lvl8pPr marL="3200400" algn="l" defTabSz="914400" rtl="0" eaLnBrk="1" latinLnBrk="0" hangingPunct="1">
            <a:defRPr sz="1200" b="1" kern="1200">
              <a:solidFill>
                <a:schemeClr val="tx1"/>
              </a:solidFill>
              <a:latin typeface="Arial" charset="0"/>
              <a:ea typeface="+mn-ea"/>
              <a:cs typeface="+mn-cs"/>
            </a:defRPr>
          </a:lvl8pPr>
          <a:lvl9pPr marL="3657600" algn="l" defTabSz="914400" rtl="0" eaLnBrk="1" latinLnBrk="0" hangingPunct="1">
            <a:defRPr sz="1200" b="1" kern="1200">
              <a:solidFill>
                <a:schemeClr val="tx1"/>
              </a:solidFill>
              <a:latin typeface="Arial" charset="0"/>
              <a:ea typeface="+mn-ea"/>
              <a:cs typeface="+mn-cs"/>
            </a:defRPr>
          </a:lvl9pPr>
        </a:lstStyle>
        <a:p xmlns:a="http://schemas.openxmlformats.org/drawingml/2006/main">
          <a:pPr algn="ctr"/>
          <a:r>
            <a:rPr lang="en-US" b="1" dirty="0" smtClean="0">
              <a:solidFill>
                <a:schemeClr val="bg1"/>
              </a:solidFill>
            </a:rPr>
            <a:t>Traditional Fixed     4.15%</a:t>
          </a:r>
          <a:endParaRPr lang="en-US" b="1" dirty="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0.94157</cdr:x>
      <cdr:y>0.32013</cdr:y>
    </cdr:from>
    <cdr:to>
      <cdr:x>0.96552</cdr:x>
      <cdr:y>0.59746</cdr:y>
    </cdr:to>
    <cdr:sp macro="" textlink="">
      <cdr:nvSpPr>
        <cdr:cNvPr id="2" name="TextBox 1"/>
        <cdr:cNvSpPr txBox="1"/>
      </cdr:nvSpPr>
      <cdr:spPr>
        <a:xfrm xmlns:a="http://schemas.openxmlformats.org/drawingml/2006/main">
          <a:off x="9363075" y="1924050"/>
          <a:ext cx="238125" cy="1666875"/>
        </a:xfrm>
        <a:prstGeom xmlns:a="http://schemas.openxmlformats.org/drawingml/2006/main" prst="rect">
          <a:avLst/>
        </a:prstGeom>
      </cdr:spPr>
      <cdr:txBody>
        <a:bodyPr xmlns:a="http://schemas.openxmlformats.org/drawingml/2006/main" vertOverflow="clip" vert="vert" wrap="square" rtlCol="0" anchor="ctr" anchorCtr="1"/>
        <a:lstStyle xmlns:a="http://schemas.openxmlformats.org/drawingml/2006/main"/>
        <a:p xmlns:a="http://schemas.openxmlformats.org/drawingml/2006/main">
          <a:r>
            <a:rPr lang="en-US" sz="1400">
              <a:solidFill>
                <a:srgbClr val="00B050"/>
              </a:solidFill>
              <a:latin typeface="Arial" pitchFamily="34" charset="0"/>
              <a:cs typeface="Arial" pitchFamily="34" charset="0"/>
            </a:rPr>
            <a:t>Hedge Ratio%</a:t>
          </a:r>
        </a:p>
      </cdr:txBody>
    </cdr:sp>
  </cdr:relSizeAnchor>
  <cdr:relSizeAnchor xmlns:cdr="http://schemas.openxmlformats.org/drawingml/2006/chartDrawing">
    <cdr:from>
      <cdr:x>0.53948</cdr:x>
      <cdr:y>0.51167</cdr:y>
    </cdr:from>
    <cdr:to>
      <cdr:x>0.88143</cdr:x>
      <cdr:y>0.63591</cdr:y>
    </cdr:to>
    <cdr:sp macro="" textlink="">
      <cdr:nvSpPr>
        <cdr:cNvPr id="3" name="TextBox 2"/>
        <cdr:cNvSpPr txBox="1"/>
      </cdr:nvSpPr>
      <cdr:spPr>
        <a:xfrm xmlns:a="http://schemas.openxmlformats.org/drawingml/2006/main">
          <a:off x="4439723" y="2315802"/>
          <a:ext cx="2814112" cy="562306"/>
        </a:xfrm>
        <a:prstGeom xmlns:a="http://schemas.openxmlformats.org/drawingml/2006/main" prst="rect">
          <a:avLst/>
        </a:prstGeom>
        <a:solidFill xmlns:a="http://schemas.openxmlformats.org/drawingml/2006/main">
          <a:schemeClr val="bg1"/>
        </a:solidFill>
        <a:ln xmlns:a="http://schemas.openxmlformats.org/drawingml/2006/main">
          <a:solidFill>
            <a:srgbClr val="0070C0"/>
          </a:solidFill>
        </a:ln>
      </cdr:spPr>
      <cdr:txBody>
        <a:bodyPr xmlns:a="http://schemas.openxmlformats.org/drawingml/2006/main" vertOverflow="clip" wrap="square" rtlCol="0"/>
        <a:lstStyle xmlns:a="http://schemas.openxmlformats.org/drawingml/2006/main"/>
        <a:p xmlns:a="http://schemas.openxmlformats.org/drawingml/2006/main">
          <a:pPr algn="ctr"/>
          <a:r>
            <a:rPr lang="en-US" sz="1400" b="1" dirty="0">
              <a:solidFill>
                <a:srgbClr val="0070C0"/>
              </a:solidFill>
            </a:rPr>
            <a:t>Projected Gallons Purchased Based on Prior Year Purchases</a:t>
          </a:r>
        </a:p>
      </cdr:txBody>
    </cdr:sp>
  </cdr:relSizeAnchor>
  <cdr:relSizeAnchor xmlns:cdr="http://schemas.openxmlformats.org/drawingml/2006/chartDrawing">
    <cdr:from>
      <cdr:x>0.40634</cdr:x>
      <cdr:y>0.10793</cdr:y>
    </cdr:from>
    <cdr:to>
      <cdr:x>0.72339</cdr:x>
      <cdr:y>0.22277</cdr:y>
    </cdr:to>
    <cdr:sp macro="" textlink="">
      <cdr:nvSpPr>
        <cdr:cNvPr id="4" name="TextBox 3"/>
        <cdr:cNvSpPr txBox="1"/>
      </cdr:nvSpPr>
      <cdr:spPr>
        <a:xfrm xmlns:a="http://schemas.openxmlformats.org/drawingml/2006/main">
          <a:off x="3344013" y="488482"/>
          <a:ext cx="2609195" cy="519764"/>
        </a:xfrm>
        <a:prstGeom xmlns:a="http://schemas.openxmlformats.org/drawingml/2006/main" prst="rect">
          <a:avLst/>
        </a:prstGeom>
        <a:ln xmlns:a="http://schemas.openxmlformats.org/drawingml/2006/main">
          <a:solidFill>
            <a:srgbClr val="00B050"/>
          </a:solidFill>
        </a:ln>
      </cdr:spPr>
      <cdr:txBody>
        <a:bodyPr xmlns:a="http://schemas.openxmlformats.org/drawingml/2006/main" vertOverflow="clip" wrap="square" rtlCol="0"/>
        <a:lstStyle xmlns:a="http://schemas.openxmlformats.org/drawingml/2006/main"/>
        <a:p xmlns:a="http://schemas.openxmlformats.org/drawingml/2006/main">
          <a:pPr algn="ctr"/>
          <a:r>
            <a:rPr lang="en-US" sz="1400" b="1" dirty="0" smtClean="0"/>
            <a:t>Actual </a:t>
          </a:r>
          <a:r>
            <a:rPr lang="en-US" sz="1400" b="1" baseline="0" dirty="0" smtClean="0"/>
            <a:t>Purchases </a:t>
          </a:r>
          <a:r>
            <a:rPr lang="en-US" sz="1400" b="1" baseline="0" dirty="0"/>
            <a:t>were Less than </a:t>
          </a:r>
          <a:r>
            <a:rPr lang="en-US" sz="1400" b="1" baseline="0" dirty="0" smtClean="0"/>
            <a:t>Projected</a:t>
          </a:r>
          <a:endParaRPr lang="en-US" sz="1400" b="1" dirty="0"/>
        </a:p>
      </cdr:txBody>
    </cdr:sp>
  </cdr:relSizeAnchor>
  <cdr:relSizeAnchor xmlns:cdr="http://schemas.openxmlformats.org/drawingml/2006/chartDrawing">
    <cdr:from>
      <cdr:x>0.45785</cdr:x>
      <cdr:y>0.22979</cdr:y>
    </cdr:from>
    <cdr:to>
      <cdr:x>0.4818</cdr:x>
      <cdr:y>0.3645</cdr:y>
    </cdr:to>
    <cdr:sp macro="" textlink="">
      <cdr:nvSpPr>
        <cdr:cNvPr id="5" name="Down Arrow 4"/>
        <cdr:cNvSpPr/>
      </cdr:nvSpPr>
      <cdr:spPr>
        <a:xfrm xmlns:a="http://schemas.openxmlformats.org/drawingml/2006/main">
          <a:off x="4552950" y="1381125"/>
          <a:ext cx="238100" cy="809625"/>
        </a:xfrm>
        <a:prstGeom xmlns:a="http://schemas.openxmlformats.org/drawingml/2006/main" prst="downArrow">
          <a:avLst/>
        </a:prstGeom>
        <a:solidFill xmlns:a="http://schemas.openxmlformats.org/drawingml/2006/main">
          <a:srgbClr val="00B050"/>
        </a:solidFill>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0.62931</cdr:x>
      <cdr:y>0.23138</cdr:y>
    </cdr:from>
    <cdr:to>
      <cdr:x>0.65421</cdr:x>
      <cdr:y>0.36767</cdr:y>
    </cdr:to>
    <cdr:sp macro="" textlink="">
      <cdr:nvSpPr>
        <cdr:cNvPr id="9" name="Down Arrow 8"/>
        <cdr:cNvSpPr/>
      </cdr:nvSpPr>
      <cdr:spPr>
        <a:xfrm xmlns:a="http://schemas.openxmlformats.org/drawingml/2006/main">
          <a:off x="6257925" y="1390650"/>
          <a:ext cx="247650" cy="819150"/>
        </a:xfrm>
        <a:prstGeom xmlns:a="http://schemas.openxmlformats.org/drawingml/2006/main" prst="downArrow">
          <a:avLst/>
        </a:prstGeom>
        <a:solidFill xmlns:a="http://schemas.openxmlformats.org/drawingml/2006/main">
          <a:srgbClr val="00B050"/>
        </a:solidFill>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drawings/drawing3.xml><?xml version="1.0" encoding="utf-8"?>
<c:userShapes xmlns:c="http://schemas.openxmlformats.org/drawingml/2006/chart">
  <cdr:relSizeAnchor xmlns:cdr="http://schemas.openxmlformats.org/drawingml/2006/chartDrawing">
    <cdr:from>
      <cdr:x>0.1099</cdr:x>
      <cdr:y>0.62808</cdr:y>
    </cdr:from>
    <cdr:to>
      <cdr:x>0.24396</cdr:x>
      <cdr:y>0.69394</cdr:y>
    </cdr:to>
    <cdr:sp macro="" textlink="">
      <cdr:nvSpPr>
        <cdr:cNvPr id="2" name="TextBox 1"/>
        <cdr:cNvSpPr txBox="1"/>
      </cdr:nvSpPr>
      <cdr:spPr>
        <a:xfrm xmlns:a="http://schemas.openxmlformats.org/drawingml/2006/main">
          <a:off x="904433" y="2842668"/>
          <a:ext cx="1103271" cy="298098"/>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pPr algn="ctr"/>
          <a:r>
            <a:rPr lang="en-US" sz="1100" baseline="0" dirty="0"/>
            <a:t>2011 </a:t>
          </a:r>
          <a:r>
            <a:rPr lang="en-US" sz="1100" baseline="0" dirty="0" smtClean="0"/>
            <a:t>Budget </a:t>
          </a:r>
          <a:endParaRPr lang="en-US" sz="1100" baseline="0" dirty="0"/>
        </a:p>
        <a:p xmlns:a="http://schemas.openxmlformats.org/drawingml/2006/main">
          <a:endParaRPr lang="en-US" sz="1100" dirty="0"/>
        </a:p>
      </cdr:txBody>
    </cdr:sp>
  </cdr:relSizeAnchor>
  <cdr:relSizeAnchor xmlns:cdr="http://schemas.openxmlformats.org/drawingml/2006/chartDrawing">
    <cdr:from>
      <cdr:x>0.26208</cdr:x>
      <cdr:y>0.39828</cdr:y>
    </cdr:from>
    <cdr:to>
      <cdr:x>0.43927</cdr:x>
      <cdr:y>0.46336</cdr:y>
    </cdr:to>
    <cdr:sp macro="" textlink="">
      <cdr:nvSpPr>
        <cdr:cNvPr id="3" name="TextBox 1"/>
        <cdr:cNvSpPr txBox="1"/>
      </cdr:nvSpPr>
      <cdr:spPr>
        <a:xfrm xmlns:a="http://schemas.openxmlformats.org/drawingml/2006/main">
          <a:off x="2156814" y="1802602"/>
          <a:ext cx="1458202" cy="29455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100" baseline="0" dirty="0"/>
            <a:t> 2012 </a:t>
          </a:r>
          <a:r>
            <a:rPr lang="en-US" sz="1100" baseline="0" dirty="0" smtClean="0"/>
            <a:t>Budget</a:t>
          </a:r>
          <a:endParaRPr lang="en-US" sz="1100" dirty="0"/>
        </a:p>
      </cdr:txBody>
    </cdr:sp>
  </cdr:relSizeAnchor>
  <cdr:relSizeAnchor xmlns:cdr="http://schemas.openxmlformats.org/drawingml/2006/chartDrawing">
    <cdr:from>
      <cdr:x>0.44757</cdr:x>
      <cdr:y>0.40332</cdr:y>
    </cdr:from>
    <cdr:to>
      <cdr:x>0.63276</cdr:x>
      <cdr:y>0.46556</cdr:y>
    </cdr:to>
    <cdr:sp macro="" textlink="">
      <cdr:nvSpPr>
        <cdr:cNvPr id="4" name="TextBox 1"/>
        <cdr:cNvSpPr txBox="1"/>
      </cdr:nvSpPr>
      <cdr:spPr>
        <a:xfrm xmlns:a="http://schemas.openxmlformats.org/drawingml/2006/main">
          <a:off x="3683322" y="1825411"/>
          <a:ext cx="1524040" cy="28168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100" baseline="0" dirty="0"/>
            <a:t>2013 </a:t>
          </a:r>
          <a:r>
            <a:rPr lang="en-US" sz="1100" baseline="0" dirty="0" smtClean="0"/>
            <a:t>Budget </a:t>
          </a:r>
          <a:endParaRPr lang="en-US" sz="1100" dirty="0"/>
        </a:p>
      </cdr:txBody>
    </cdr:sp>
  </cdr:relSizeAnchor>
  <cdr:relSizeAnchor xmlns:cdr="http://schemas.openxmlformats.org/drawingml/2006/chartDrawing">
    <cdr:from>
      <cdr:x>0.65508</cdr:x>
      <cdr:y>0.42294</cdr:y>
    </cdr:from>
    <cdr:to>
      <cdr:x>0.84345</cdr:x>
      <cdr:y>0.49191</cdr:y>
    </cdr:to>
    <cdr:sp macro="" textlink="">
      <cdr:nvSpPr>
        <cdr:cNvPr id="5" name="TextBox 1"/>
        <cdr:cNvSpPr txBox="1"/>
      </cdr:nvSpPr>
      <cdr:spPr>
        <a:xfrm xmlns:a="http://schemas.openxmlformats.org/drawingml/2006/main">
          <a:off x="5391046" y="1914211"/>
          <a:ext cx="1550210" cy="31215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100" baseline="0" dirty="0" smtClean="0"/>
            <a:t>2014 Forecast</a:t>
          </a:r>
          <a:endParaRPr lang="en-US" sz="1100" baseline="0" dirty="0"/>
        </a:p>
        <a:p xmlns:a="http://schemas.openxmlformats.org/drawingml/2006/main">
          <a:endParaRPr lang="en-US" sz="1100" dirty="0"/>
        </a:p>
      </cdr:txBody>
    </cdr:sp>
  </cdr:relSizeAnchor>
  <cdr:relSizeAnchor xmlns:cdr="http://schemas.openxmlformats.org/drawingml/2006/chartDrawing">
    <cdr:from>
      <cdr:x>0.82609</cdr:x>
      <cdr:y>0.44971</cdr:y>
    </cdr:from>
    <cdr:to>
      <cdr:x>1</cdr:x>
      <cdr:y>0.50289</cdr:y>
    </cdr:to>
    <cdr:sp macro="" textlink="">
      <cdr:nvSpPr>
        <cdr:cNvPr id="7" name="TextBox 1"/>
        <cdr:cNvSpPr txBox="1"/>
      </cdr:nvSpPr>
      <cdr:spPr>
        <a:xfrm xmlns:a="http://schemas.openxmlformats.org/drawingml/2006/main">
          <a:off x="6798390" y="2035371"/>
          <a:ext cx="1431210" cy="240690"/>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100" baseline="0" dirty="0" smtClean="0"/>
            <a:t>2015 Forecast</a:t>
          </a:r>
          <a:endParaRPr lang="en-US" sz="1100" baseline="0" dirty="0"/>
        </a:p>
        <a:p xmlns:a="http://schemas.openxmlformats.org/drawingml/2006/main">
          <a:endParaRPr lang="en-US" sz="1100" dirty="0"/>
        </a:p>
      </cdr:txBody>
    </cdr:sp>
  </cdr:relSizeAnchor>
  <cdr:relSizeAnchor xmlns:cdr="http://schemas.openxmlformats.org/drawingml/2006/chartDrawing">
    <cdr:from>
      <cdr:x>0.16063</cdr:x>
      <cdr:y>0.92672</cdr:y>
    </cdr:from>
    <cdr:to>
      <cdr:x>0.76208</cdr:x>
      <cdr:y>0.97306</cdr:y>
    </cdr:to>
    <cdr:sp macro="" textlink="">
      <cdr:nvSpPr>
        <cdr:cNvPr id="8" name="TextBox 7"/>
        <cdr:cNvSpPr txBox="1"/>
      </cdr:nvSpPr>
      <cdr:spPr>
        <a:xfrm xmlns:a="http://schemas.openxmlformats.org/drawingml/2006/main">
          <a:off x="1321903" y="4194312"/>
          <a:ext cx="4949687" cy="209721"/>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userShapes>
</file>

<file path=ppt/drawings/drawing4.xml><?xml version="1.0" encoding="utf-8"?>
<c:userShapes xmlns:c="http://schemas.openxmlformats.org/drawingml/2006/chart">
  <cdr:relSizeAnchor xmlns:cdr="http://schemas.openxmlformats.org/drawingml/2006/chartDrawing">
    <cdr:from>
      <cdr:x>0.05233</cdr:x>
      <cdr:y>0.32791</cdr:y>
    </cdr:from>
    <cdr:to>
      <cdr:x>0.09314</cdr:x>
      <cdr:y>0.67107</cdr:y>
    </cdr:to>
    <cdr:sp macro="" textlink="">
      <cdr:nvSpPr>
        <cdr:cNvPr id="2" name="TextBox 1"/>
        <cdr:cNvSpPr txBox="1"/>
      </cdr:nvSpPr>
      <cdr:spPr>
        <a:xfrm xmlns:a="http://schemas.openxmlformats.org/drawingml/2006/main">
          <a:off x="453849" y="1474236"/>
          <a:ext cx="353943" cy="1542781"/>
        </a:xfrm>
        <a:prstGeom xmlns:a="http://schemas.openxmlformats.org/drawingml/2006/main" prst="rect">
          <a:avLst/>
        </a:prstGeom>
      </cdr:spPr>
      <cdr:txBody>
        <a:bodyPr xmlns:a="http://schemas.openxmlformats.org/drawingml/2006/main" vert="vert270"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100" b="1" dirty="0" smtClean="0">
              <a:solidFill>
                <a:srgbClr val="00B050"/>
              </a:solidFill>
            </a:rPr>
            <a:t>Std. Dev.7.12%</a:t>
          </a:r>
          <a:endParaRPr lang="en-US" sz="1100" b="1" dirty="0">
            <a:solidFill>
              <a:srgbClr val="00B050"/>
            </a:solidFill>
          </a:endParaRPr>
        </a:p>
      </cdr:txBody>
    </cdr:sp>
  </cdr:relSizeAnchor>
  <cdr:relSizeAnchor xmlns:cdr="http://schemas.openxmlformats.org/drawingml/2006/chartDrawing">
    <cdr:from>
      <cdr:x>0.95825</cdr:x>
      <cdr:y>0.32524</cdr:y>
    </cdr:from>
    <cdr:to>
      <cdr:x>0.99906</cdr:x>
      <cdr:y>0.64728</cdr:y>
    </cdr:to>
    <cdr:sp macro="" textlink="">
      <cdr:nvSpPr>
        <cdr:cNvPr id="3" name="TextBox 1"/>
        <cdr:cNvSpPr txBox="1"/>
      </cdr:nvSpPr>
      <cdr:spPr>
        <a:xfrm xmlns:a="http://schemas.openxmlformats.org/drawingml/2006/main">
          <a:off x="8311034" y="1462196"/>
          <a:ext cx="353943" cy="1447828"/>
        </a:xfrm>
        <a:prstGeom xmlns:a="http://schemas.openxmlformats.org/drawingml/2006/main" prst="rect">
          <a:avLst/>
        </a:prstGeom>
      </cdr:spPr>
      <cdr:txBody>
        <a:bodyPr xmlns:a="http://schemas.openxmlformats.org/drawingml/2006/main" vert="vert270"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100" b="1" dirty="0" smtClean="0">
              <a:solidFill>
                <a:srgbClr val="0070C0"/>
              </a:solidFill>
            </a:rPr>
            <a:t>Std. Dev.11.58%</a:t>
          </a:r>
          <a:endParaRPr lang="en-US" sz="1100" b="1" dirty="0">
            <a:solidFill>
              <a:srgbClr val="0070C0"/>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0.01222</cdr:x>
      <cdr:y>0.91298</cdr:y>
    </cdr:from>
    <cdr:to>
      <cdr:x>0.15321</cdr:x>
      <cdr:y>0.98472</cdr:y>
    </cdr:to>
    <cdr:sp macro="" textlink="">
      <cdr:nvSpPr>
        <cdr:cNvPr id="5" name="TextBox 1"/>
        <cdr:cNvSpPr txBox="1"/>
      </cdr:nvSpPr>
      <cdr:spPr>
        <a:xfrm xmlns:a="http://schemas.openxmlformats.org/drawingml/2006/main">
          <a:off x="105952" y="4551156"/>
          <a:ext cx="1222859" cy="357621"/>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baseline="0"/>
            <a:t> </a:t>
          </a:r>
          <a:endParaRPr lang="en-US" sz="900" b="0"/>
        </a:p>
      </cdr:txBody>
    </cdr:sp>
  </cdr:relSizeAnchor>
  <cdr:relSizeAnchor xmlns:cdr="http://schemas.openxmlformats.org/drawingml/2006/chartDrawing">
    <cdr:from>
      <cdr:x>0.87491</cdr:x>
      <cdr:y>0.91298</cdr:y>
    </cdr:from>
    <cdr:to>
      <cdr:x>1</cdr:x>
      <cdr:y>0.98472</cdr:y>
    </cdr:to>
    <cdr:sp macro="" textlink="">
      <cdr:nvSpPr>
        <cdr:cNvPr id="6" name="TextBox 1"/>
        <cdr:cNvSpPr txBox="1"/>
      </cdr:nvSpPr>
      <cdr:spPr>
        <a:xfrm xmlns:a="http://schemas.openxmlformats.org/drawingml/2006/main">
          <a:off x="7588210" y="4551156"/>
          <a:ext cx="1084927" cy="357621"/>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sz="11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938" y="0"/>
            <a:ext cx="3037840" cy="461804"/>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55DF21E-0235-4EDA-BBE7-6500FD103EFB}" type="datetimeFigureOut">
              <a:rPr lang="en-US"/>
              <a:pPr>
                <a:defRPr/>
              </a:pPr>
              <a:t>9/11/2013</a:t>
            </a:fld>
            <a:endParaRPr lang="en-US"/>
          </a:p>
        </p:txBody>
      </p:sp>
      <p:sp>
        <p:nvSpPr>
          <p:cNvPr id="4" name="Footer Placeholder 3"/>
          <p:cNvSpPr>
            <a:spLocks noGrp="1"/>
          </p:cNvSpPr>
          <p:nvPr>
            <p:ph type="ftr" sz="quarter" idx="2"/>
          </p:nvPr>
        </p:nvSpPr>
        <p:spPr>
          <a:xfrm>
            <a:off x="0" y="8772669"/>
            <a:ext cx="3037840" cy="461804"/>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938" y="8772669"/>
            <a:ext cx="3037840" cy="461804"/>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DD58F9E-0ACC-4962-9821-79D6EC6CFEF5}" type="slidenum">
              <a:rPr lang="en-US"/>
              <a:pPr>
                <a:defRPr/>
              </a:pPr>
              <a:t>‹#›</a:t>
            </a:fld>
            <a:endParaRPr lang="en-US"/>
          </a:p>
        </p:txBody>
      </p:sp>
    </p:spTree>
    <p:extLst>
      <p:ext uri="{BB962C8B-B14F-4D97-AF65-F5344CB8AC3E}">
        <p14:creationId xmlns:p14="http://schemas.microsoft.com/office/powerpoint/2010/main" val="329962361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938" y="0"/>
            <a:ext cx="3037840" cy="461804"/>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742EA36-A851-4830-9F96-D8E62F400783}" type="datetimeFigureOut">
              <a:rPr lang="en-US"/>
              <a:pPr>
                <a:defRPr/>
              </a:pPr>
              <a:t>9/11/2013</a:t>
            </a:fld>
            <a:endParaRPr lang="en-US"/>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772669"/>
            <a:ext cx="3037840" cy="461804"/>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938" y="8772669"/>
            <a:ext cx="3037840" cy="461804"/>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049EFCE-892F-45EC-B81A-D1C0F0558E1C}" type="slidenum">
              <a:rPr lang="en-US"/>
              <a:pPr>
                <a:defRPr/>
              </a:pPr>
              <a:t>‹#›</a:t>
            </a:fld>
            <a:endParaRPr lang="en-US"/>
          </a:p>
        </p:txBody>
      </p:sp>
    </p:spTree>
    <p:extLst>
      <p:ext uri="{BB962C8B-B14F-4D97-AF65-F5344CB8AC3E}">
        <p14:creationId xmlns:p14="http://schemas.microsoft.com/office/powerpoint/2010/main" val="103506573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dt" sz="quarter" idx="1"/>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3E08C790-C4DD-4FD9-AC83-4A66810DF0FA}" type="datetime8">
              <a:rPr lang="en-US" b="0" smtClean="0"/>
              <a:pPr eaLnBrk="1" hangingPunct="1">
                <a:defRPr/>
              </a:pPr>
              <a:t>9/11/2013 2:18 PM</a:t>
            </a:fld>
            <a:endParaRPr lang="en-US" b="0" smtClean="0"/>
          </a:p>
        </p:txBody>
      </p:sp>
      <p:sp>
        <p:nvSpPr>
          <p:cNvPr id="14339" name="Rectangle 6"/>
          <p:cNvSpPr>
            <a:spLocks noGrp="1" noChangeArrowheads="1"/>
          </p:cNvSpPr>
          <p:nvPr>
            <p:ph type="ftr" sz="quarter" idx="4"/>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r>
              <a:rPr lang="en-US" b="0" smtClean="0"/>
              <a:t>MUNIROOT\V_NY\MuniData\shared\infrastructure\ny\mta\General\Finance Committee\MTA Derivatives Update -  10.22.07_v2.ppt</a:t>
            </a:r>
          </a:p>
        </p:txBody>
      </p:sp>
      <p:sp>
        <p:nvSpPr>
          <p:cNvPr id="14340" name="Rectangle 7"/>
          <p:cNvSpPr>
            <a:spLocks noGrp="1" noChangeArrowheads="1"/>
          </p:cNvSpPr>
          <p:nvPr>
            <p:ph type="sldNum" sz="quarter" idx="5"/>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CAD486C7-339C-498A-8099-4F0AC4223F1F}" type="slidenum">
              <a:rPr lang="en-US" b="0" smtClean="0"/>
              <a:pPr eaLnBrk="1" hangingPunct="1">
                <a:defRPr/>
              </a:pPr>
              <a:t>3</a:t>
            </a:fld>
            <a:endParaRPr lang="en-US" b="0" smtClean="0"/>
          </a:p>
        </p:txBody>
      </p:sp>
      <p:sp>
        <p:nvSpPr>
          <p:cNvPr id="19461" name="Rectangle 2"/>
          <p:cNvSpPr>
            <a:spLocks noGrp="1" noRot="1" noChangeAspect="1" noChangeArrowheads="1" noTextEdit="1"/>
          </p:cNvSpPr>
          <p:nvPr>
            <p:ph type="sldImg"/>
          </p:nvPr>
        </p:nvSpPr>
        <p:spPr bwMode="auto">
          <a:xfrm>
            <a:off x="1196975" y="695325"/>
            <a:ext cx="4619625" cy="3463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2" name="Rectangle 3"/>
          <p:cNvSpPr>
            <a:spLocks noGrp="1" noChangeArrowheads="1"/>
          </p:cNvSpPr>
          <p:nvPr>
            <p:ph type="body" idx="1"/>
          </p:nvPr>
        </p:nvSpPr>
        <p:spPr bwMode="auto">
          <a:xfrm>
            <a:off x="701040" y="4387136"/>
            <a:ext cx="5608320" cy="4153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mtClean="0"/>
              <a:t>$20.6 billion total debt outstanding.</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Date Placeholder 3"/>
          <p:cNvSpPr>
            <a:spLocks noGrp="1"/>
          </p:cNvSpPr>
          <p:nvPr>
            <p:ph type="dt" sz="quarter" idx="1"/>
          </p:nvPr>
        </p:nvSpPr>
        <p:spPr/>
        <p:txBody>
          <a:bodyPr/>
          <a:lstStyle/>
          <a:p>
            <a:pPr>
              <a:defRPr/>
            </a:pPr>
            <a:fld id="{51CC5872-BCAD-4420-B290-5C2F2DDD362C}" type="datetime8">
              <a:rPr lang="en-US" smtClean="0"/>
              <a:pPr>
                <a:defRPr/>
              </a:pPr>
              <a:t>9/11/2013 2:18 PM</a:t>
            </a:fld>
            <a:endParaRPr lang="en-US"/>
          </a:p>
        </p:txBody>
      </p:sp>
      <p:sp>
        <p:nvSpPr>
          <p:cNvPr id="5" name="Footer Placeholder 4"/>
          <p:cNvSpPr>
            <a:spLocks noGrp="1"/>
          </p:cNvSpPr>
          <p:nvPr>
            <p:ph type="ftr" sz="quarter" idx="4"/>
          </p:nvPr>
        </p:nvSpPr>
        <p:spPr/>
        <p:txBody>
          <a:bodyPr/>
          <a:lstStyle/>
          <a:p>
            <a:pPr>
              <a:defRPr/>
            </a:pPr>
            <a:r>
              <a:rPr lang="en-US" smtClean="0"/>
              <a:t>MUNIROOT\V_NY\MuniData\shared\infrastructure\ny\mta\General\Finance Committee\MTA Derivatives Update -  10.22.07_v2.ppt</a:t>
            </a:r>
            <a:endParaRPr lang="en-US"/>
          </a:p>
        </p:txBody>
      </p:sp>
      <p:sp>
        <p:nvSpPr>
          <p:cNvPr id="6" name="Slide Number Placeholder 5"/>
          <p:cNvSpPr>
            <a:spLocks noGrp="1"/>
          </p:cNvSpPr>
          <p:nvPr>
            <p:ph type="sldNum" sz="quarter" idx="5"/>
          </p:nvPr>
        </p:nvSpPr>
        <p:spPr/>
        <p:txBody>
          <a:bodyPr/>
          <a:lstStyle/>
          <a:p>
            <a:pPr>
              <a:defRPr/>
            </a:pPr>
            <a:fld id="{CEF5AD71-76DE-42EA-A8EB-92DC11FCE5B3}" type="slidenum">
              <a:rPr lang="en-US" smtClean="0"/>
              <a:pPr>
                <a:defRPr/>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Date Placeholder 3"/>
          <p:cNvSpPr>
            <a:spLocks noGrp="1"/>
          </p:cNvSpPr>
          <p:nvPr>
            <p:ph type="dt" sz="quarter" idx="1"/>
          </p:nvPr>
        </p:nvSpPr>
        <p:spPr/>
        <p:txBody>
          <a:bodyPr/>
          <a:lstStyle/>
          <a:p>
            <a:pPr>
              <a:defRPr/>
            </a:pPr>
            <a:fld id="{51CC5872-BCAD-4420-B290-5C2F2DDD362C}" type="datetime8">
              <a:rPr lang="en-US" smtClean="0"/>
              <a:pPr>
                <a:defRPr/>
              </a:pPr>
              <a:t>9/11/2013 2:18 PM</a:t>
            </a:fld>
            <a:endParaRPr lang="en-US"/>
          </a:p>
        </p:txBody>
      </p:sp>
      <p:sp>
        <p:nvSpPr>
          <p:cNvPr id="5" name="Footer Placeholder 4"/>
          <p:cNvSpPr>
            <a:spLocks noGrp="1"/>
          </p:cNvSpPr>
          <p:nvPr>
            <p:ph type="ftr" sz="quarter" idx="4"/>
          </p:nvPr>
        </p:nvSpPr>
        <p:spPr/>
        <p:txBody>
          <a:bodyPr/>
          <a:lstStyle/>
          <a:p>
            <a:pPr>
              <a:defRPr/>
            </a:pPr>
            <a:r>
              <a:rPr lang="en-US" smtClean="0"/>
              <a:t>MUNIROOT\V_NY\MuniData\shared\infrastructure\ny\mta\General\Finance Committee\MTA Derivatives Update -  10.22.07_v2.ppt</a:t>
            </a:r>
            <a:endParaRPr lang="en-US"/>
          </a:p>
        </p:txBody>
      </p:sp>
      <p:sp>
        <p:nvSpPr>
          <p:cNvPr id="6" name="Slide Number Placeholder 5"/>
          <p:cNvSpPr>
            <a:spLocks noGrp="1"/>
          </p:cNvSpPr>
          <p:nvPr>
            <p:ph type="sldNum" sz="quarter" idx="5"/>
          </p:nvPr>
        </p:nvSpPr>
        <p:spPr/>
        <p:txBody>
          <a:bodyPr/>
          <a:lstStyle/>
          <a:p>
            <a:pPr>
              <a:defRPr/>
            </a:pPr>
            <a:fld id="{CEF5AD71-76DE-42EA-A8EB-92DC11FCE5B3}" type="slidenum">
              <a:rPr lang="en-US" smtClean="0"/>
              <a:pPr>
                <a:defRPr/>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19460" name="Date Placeholder 3"/>
          <p:cNvSpPr>
            <a:spLocks noGrp="1"/>
          </p:cNvSpPr>
          <p:nvPr>
            <p:ph type="dt" sz="quarter" idx="1"/>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77AA25FA-67B6-4135-8FC8-B4F2485D35F9}" type="datetime8">
              <a:rPr lang="en-US" b="0" smtClean="0"/>
              <a:pPr eaLnBrk="1" hangingPunct="1">
                <a:defRPr/>
              </a:pPr>
              <a:t>9/11/2013 2:18 PM</a:t>
            </a:fld>
            <a:endParaRPr lang="en-US" b="0" smtClean="0"/>
          </a:p>
        </p:txBody>
      </p:sp>
      <p:sp>
        <p:nvSpPr>
          <p:cNvPr id="19461" name="Footer Placeholder 4"/>
          <p:cNvSpPr>
            <a:spLocks noGrp="1"/>
          </p:cNvSpPr>
          <p:nvPr>
            <p:ph type="ftr" sz="quarter" idx="4"/>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r>
              <a:rPr lang="en-US" b="0" smtClean="0"/>
              <a:t>MUNIROOT\V_NY\MuniData\shared\infrastructure\ny\mta\General\Finance Committee\MTA Derivatives Update -  10.22.07_v2.ppt</a:t>
            </a:r>
          </a:p>
        </p:txBody>
      </p:sp>
      <p:sp>
        <p:nvSpPr>
          <p:cNvPr id="19462" name="Slide Number Placeholder 5"/>
          <p:cNvSpPr>
            <a:spLocks noGrp="1"/>
          </p:cNvSpPr>
          <p:nvPr>
            <p:ph type="sldNum" sz="quarter" idx="5"/>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A6E04ED4-8B8A-41A0-B07D-CB3E3895CD12}" type="slidenum">
              <a:rPr lang="en-US" b="0" smtClean="0"/>
              <a:pPr eaLnBrk="1" hangingPunct="1">
                <a:defRPr/>
              </a:pPr>
              <a:t>7</a:t>
            </a:fld>
            <a:endParaRPr lang="en-US" b="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16388" name="Date Placeholder 3"/>
          <p:cNvSpPr>
            <a:spLocks noGrp="1"/>
          </p:cNvSpPr>
          <p:nvPr>
            <p:ph type="dt" sz="quarter" idx="1"/>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D07C788A-F10D-4E6A-8B4A-E51987FAC935}" type="datetime8">
              <a:rPr lang="en-US" b="0" smtClean="0"/>
              <a:pPr eaLnBrk="1" hangingPunct="1">
                <a:defRPr/>
              </a:pPr>
              <a:t>9/11/2013 2:18 PM</a:t>
            </a:fld>
            <a:endParaRPr lang="en-US" b="0" smtClean="0"/>
          </a:p>
        </p:txBody>
      </p:sp>
      <p:sp>
        <p:nvSpPr>
          <p:cNvPr id="16389" name="Footer Placeholder 4"/>
          <p:cNvSpPr>
            <a:spLocks noGrp="1"/>
          </p:cNvSpPr>
          <p:nvPr>
            <p:ph type="ftr" sz="quarter" idx="4"/>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r>
              <a:rPr lang="en-US" b="0" smtClean="0"/>
              <a:t>MUNIROOT\V_NY\MuniData\shared\infrastructure\ny\mta\General\Finance Committee\MTA Derivatives Update -  10.22.07_v2.ppt</a:t>
            </a:r>
          </a:p>
        </p:txBody>
      </p:sp>
      <p:sp>
        <p:nvSpPr>
          <p:cNvPr id="16390" name="Slide Number Placeholder 5"/>
          <p:cNvSpPr>
            <a:spLocks noGrp="1"/>
          </p:cNvSpPr>
          <p:nvPr>
            <p:ph type="sldNum" sz="quarter" idx="5"/>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44611273-97CC-4E42-855B-D9F075FE7BD9}" type="slidenum">
              <a:rPr lang="en-US" b="0" smtClean="0"/>
              <a:pPr eaLnBrk="1" hangingPunct="1">
                <a:defRPr/>
              </a:pPr>
              <a:t>9</a:t>
            </a:fld>
            <a:endParaRPr lang="en-US" b="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20484" name="Date Placeholder 3"/>
          <p:cNvSpPr>
            <a:spLocks noGrp="1"/>
          </p:cNvSpPr>
          <p:nvPr>
            <p:ph type="dt" sz="quarter" idx="1"/>
          </p:nvPr>
        </p:nvSpPr>
        <p:spPr/>
        <p:txBody>
          <a:bodyPr/>
          <a:lstStyle>
            <a:lvl1pPr defTabSz="911420" eaLnBrk="0" hangingPunct="0">
              <a:defRPr sz="1200" b="1">
                <a:solidFill>
                  <a:schemeClr val="tx1"/>
                </a:solidFill>
                <a:latin typeface="Arial" charset="0"/>
              </a:defRPr>
            </a:lvl1pPr>
            <a:lvl2pPr marL="731636" indent="-281399" defTabSz="911420" eaLnBrk="0" hangingPunct="0">
              <a:defRPr sz="1200" b="1">
                <a:solidFill>
                  <a:schemeClr val="tx1"/>
                </a:solidFill>
                <a:latin typeface="Arial" charset="0"/>
              </a:defRPr>
            </a:lvl2pPr>
            <a:lvl3pPr marL="1125595" indent="-225119" defTabSz="911420" eaLnBrk="0" hangingPunct="0">
              <a:defRPr sz="1200" b="1">
                <a:solidFill>
                  <a:schemeClr val="tx1"/>
                </a:solidFill>
                <a:latin typeface="Arial" charset="0"/>
              </a:defRPr>
            </a:lvl3pPr>
            <a:lvl4pPr marL="1575833" indent="-225119" defTabSz="911420" eaLnBrk="0" hangingPunct="0">
              <a:defRPr sz="1200" b="1">
                <a:solidFill>
                  <a:schemeClr val="tx1"/>
                </a:solidFill>
                <a:latin typeface="Arial" charset="0"/>
              </a:defRPr>
            </a:lvl4pPr>
            <a:lvl5pPr marL="2026070" indent="-225119" defTabSz="911420" eaLnBrk="0" hangingPunct="0">
              <a:defRPr sz="1200" b="1">
                <a:solidFill>
                  <a:schemeClr val="tx1"/>
                </a:solidFill>
                <a:latin typeface="Arial" charset="0"/>
              </a:defRPr>
            </a:lvl5pPr>
            <a:lvl6pPr marL="2476309" indent="-225119" defTabSz="911420" eaLnBrk="0" fontAlgn="base" hangingPunct="0">
              <a:spcBef>
                <a:spcPct val="0"/>
              </a:spcBef>
              <a:spcAft>
                <a:spcPct val="0"/>
              </a:spcAft>
              <a:defRPr sz="1200" b="1">
                <a:solidFill>
                  <a:schemeClr val="tx1"/>
                </a:solidFill>
                <a:latin typeface="Arial" charset="0"/>
              </a:defRPr>
            </a:lvl6pPr>
            <a:lvl7pPr marL="2926547" indent="-225119" defTabSz="911420" eaLnBrk="0" fontAlgn="base" hangingPunct="0">
              <a:spcBef>
                <a:spcPct val="0"/>
              </a:spcBef>
              <a:spcAft>
                <a:spcPct val="0"/>
              </a:spcAft>
              <a:defRPr sz="1200" b="1">
                <a:solidFill>
                  <a:schemeClr val="tx1"/>
                </a:solidFill>
                <a:latin typeface="Arial" charset="0"/>
              </a:defRPr>
            </a:lvl7pPr>
            <a:lvl8pPr marL="3376785" indent="-225119" defTabSz="911420" eaLnBrk="0" fontAlgn="base" hangingPunct="0">
              <a:spcBef>
                <a:spcPct val="0"/>
              </a:spcBef>
              <a:spcAft>
                <a:spcPct val="0"/>
              </a:spcAft>
              <a:defRPr sz="1200" b="1">
                <a:solidFill>
                  <a:schemeClr val="tx1"/>
                </a:solidFill>
                <a:latin typeface="Arial" charset="0"/>
              </a:defRPr>
            </a:lvl8pPr>
            <a:lvl9pPr marL="3827022" indent="-225119" defTabSz="911420" eaLnBrk="0" fontAlgn="base" hangingPunct="0">
              <a:spcBef>
                <a:spcPct val="0"/>
              </a:spcBef>
              <a:spcAft>
                <a:spcPct val="0"/>
              </a:spcAft>
              <a:defRPr sz="1200" b="1">
                <a:solidFill>
                  <a:schemeClr val="tx1"/>
                </a:solidFill>
                <a:latin typeface="Arial" charset="0"/>
              </a:defRPr>
            </a:lvl9pPr>
          </a:lstStyle>
          <a:p>
            <a:pPr eaLnBrk="1" hangingPunct="1">
              <a:defRPr/>
            </a:pPr>
            <a:fld id="{D8BB87A3-1D3C-40D7-8711-9BDBDFE64DC3}" type="datetime8">
              <a:rPr lang="en-US" b="0" smtClean="0">
                <a:solidFill>
                  <a:prstClr val="black"/>
                </a:solidFill>
              </a:rPr>
              <a:pPr eaLnBrk="1" hangingPunct="1">
                <a:defRPr/>
              </a:pPr>
              <a:t>9/11/2013 2:18 PM</a:t>
            </a:fld>
            <a:endParaRPr lang="en-US" b="0" dirty="0" smtClean="0">
              <a:solidFill>
                <a:prstClr val="black"/>
              </a:solidFill>
            </a:endParaRPr>
          </a:p>
        </p:txBody>
      </p:sp>
      <p:sp>
        <p:nvSpPr>
          <p:cNvPr id="20485" name="Footer Placeholder 4"/>
          <p:cNvSpPr>
            <a:spLocks noGrp="1"/>
          </p:cNvSpPr>
          <p:nvPr>
            <p:ph type="ftr" sz="quarter" idx="4"/>
          </p:nvPr>
        </p:nvSpPr>
        <p:spPr/>
        <p:txBody>
          <a:bodyPr/>
          <a:lstStyle>
            <a:lvl1pPr defTabSz="911420" eaLnBrk="0" hangingPunct="0">
              <a:defRPr sz="1200" b="1">
                <a:solidFill>
                  <a:schemeClr val="tx1"/>
                </a:solidFill>
                <a:latin typeface="Arial" charset="0"/>
              </a:defRPr>
            </a:lvl1pPr>
            <a:lvl2pPr marL="731636" indent="-281399" defTabSz="911420" eaLnBrk="0" hangingPunct="0">
              <a:defRPr sz="1200" b="1">
                <a:solidFill>
                  <a:schemeClr val="tx1"/>
                </a:solidFill>
                <a:latin typeface="Arial" charset="0"/>
              </a:defRPr>
            </a:lvl2pPr>
            <a:lvl3pPr marL="1125595" indent="-225119" defTabSz="911420" eaLnBrk="0" hangingPunct="0">
              <a:defRPr sz="1200" b="1">
                <a:solidFill>
                  <a:schemeClr val="tx1"/>
                </a:solidFill>
                <a:latin typeface="Arial" charset="0"/>
              </a:defRPr>
            </a:lvl3pPr>
            <a:lvl4pPr marL="1575833" indent="-225119" defTabSz="911420" eaLnBrk="0" hangingPunct="0">
              <a:defRPr sz="1200" b="1">
                <a:solidFill>
                  <a:schemeClr val="tx1"/>
                </a:solidFill>
                <a:latin typeface="Arial" charset="0"/>
              </a:defRPr>
            </a:lvl4pPr>
            <a:lvl5pPr marL="2026070" indent="-225119" defTabSz="911420" eaLnBrk="0" hangingPunct="0">
              <a:defRPr sz="1200" b="1">
                <a:solidFill>
                  <a:schemeClr val="tx1"/>
                </a:solidFill>
                <a:latin typeface="Arial" charset="0"/>
              </a:defRPr>
            </a:lvl5pPr>
            <a:lvl6pPr marL="2476309" indent="-225119" defTabSz="911420" eaLnBrk="0" fontAlgn="base" hangingPunct="0">
              <a:spcBef>
                <a:spcPct val="0"/>
              </a:spcBef>
              <a:spcAft>
                <a:spcPct val="0"/>
              </a:spcAft>
              <a:defRPr sz="1200" b="1">
                <a:solidFill>
                  <a:schemeClr val="tx1"/>
                </a:solidFill>
                <a:latin typeface="Arial" charset="0"/>
              </a:defRPr>
            </a:lvl6pPr>
            <a:lvl7pPr marL="2926547" indent="-225119" defTabSz="911420" eaLnBrk="0" fontAlgn="base" hangingPunct="0">
              <a:spcBef>
                <a:spcPct val="0"/>
              </a:spcBef>
              <a:spcAft>
                <a:spcPct val="0"/>
              </a:spcAft>
              <a:defRPr sz="1200" b="1">
                <a:solidFill>
                  <a:schemeClr val="tx1"/>
                </a:solidFill>
                <a:latin typeface="Arial" charset="0"/>
              </a:defRPr>
            </a:lvl7pPr>
            <a:lvl8pPr marL="3376785" indent="-225119" defTabSz="911420" eaLnBrk="0" fontAlgn="base" hangingPunct="0">
              <a:spcBef>
                <a:spcPct val="0"/>
              </a:spcBef>
              <a:spcAft>
                <a:spcPct val="0"/>
              </a:spcAft>
              <a:defRPr sz="1200" b="1">
                <a:solidFill>
                  <a:schemeClr val="tx1"/>
                </a:solidFill>
                <a:latin typeface="Arial" charset="0"/>
              </a:defRPr>
            </a:lvl8pPr>
            <a:lvl9pPr marL="3827022" indent="-225119" defTabSz="911420" eaLnBrk="0" fontAlgn="base" hangingPunct="0">
              <a:spcBef>
                <a:spcPct val="0"/>
              </a:spcBef>
              <a:spcAft>
                <a:spcPct val="0"/>
              </a:spcAft>
              <a:defRPr sz="1200" b="1">
                <a:solidFill>
                  <a:schemeClr val="tx1"/>
                </a:solidFill>
                <a:latin typeface="Arial" charset="0"/>
              </a:defRPr>
            </a:lvl9pPr>
          </a:lstStyle>
          <a:p>
            <a:pPr eaLnBrk="1" hangingPunct="1">
              <a:defRPr/>
            </a:pPr>
            <a:r>
              <a:rPr lang="en-US" b="0" dirty="0" smtClean="0">
                <a:solidFill>
                  <a:prstClr val="black"/>
                </a:solidFill>
              </a:rPr>
              <a:t>MUNIROOT\V_NY\MuniData\shared\infrastructure\ny\</a:t>
            </a:r>
            <a:r>
              <a:rPr lang="en-US" b="0" dirty="0" err="1" smtClean="0">
                <a:solidFill>
                  <a:prstClr val="black"/>
                </a:solidFill>
              </a:rPr>
              <a:t>mta</a:t>
            </a:r>
            <a:r>
              <a:rPr lang="en-US" b="0" dirty="0" smtClean="0">
                <a:solidFill>
                  <a:prstClr val="black"/>
                </a:solidFill>
              </a:rPr>
              <a:t>\General\Finance Committee\MTA Derivatives Update -  10.22.07_v2.ppt</a:t>
            </a:r>
          </a:p>
        </p:txBody>
      </p:sp>
      <p:sp>
        <p:nvSpPr>
          <p:cNvPr id="20486" name="Slide Number Placeholder 5"/>
          <p:cNvSpPr>
            <a:spLocks noGrp="1"/>
          </p:cNvSpPr>
          <p:nvPr>
            <p:ph type="sldNum" sz="quarter" idx="5"/>
          </p:nvPr>
        </p:nvSpPr>
        <p:spPr/>
        <p:txBody>
          <a:bodyPr/>
          <a:lstStyle>
            <a:lvl1pPr defTabSz="911420" eaLnBrk="0" hangingPunct="0">
              <a:defRPr sz="1200" b="1">
                <a:solidFill>
                  <a:schemeClr val="tx1"/>
                </a:solidFill>
                <a:latin typeface="Arial" charset="0"/>
              </a:defRPr>
            </a:lvl1pPr>
            <a:lvl2pPr marL="731636" indent="-281399" defTabSz="911420" eaLnBrk="0" hangingPunct="0">
              <a:defRPr sz="1200" b="1">
                <a:solidFill>
                  <a:schemeClr val="tx1"/>
                </a:solidFill>
                <a:latin typeface="Arial" charset="0"/>
              </a:defRPr>
            </a:lvl2pPr>
            <a:lvl3pPr marL="1125595" indent="-225119" defTabSz="911420" eaLnBrk="0" hangingPunct="0">
              <a:defRPr sz="1200" b="1">
                <a:solidFill>
                  <a:schemeClr val="tx1"/>
                </a:solidFill>
                <a:latin typeface="Arial" charset="0"/>
              </a:defRPr>
            </a:lvl3pPr>
            <a:lvl4pPr marL="1575833" indent="-225119" defTabSz="911420" eaLnBrk="0" hangingPunct="0">
              <a:defRPr sz="1200" b="1">
                <a:solidFill>
                  <a:schemeClr val="tx1"/>
                </a:solidFill>
                <a:latin typeface="Arial" charset="0"/>
              </a:defRPr>
            </a:lvl4pPr>
            <a:lvl5pPr marL="2026070" indent="-225119" defTabSz="911420" eaLnBrk="0" hangingPunct="0">
              <a:defRPr sz="1200" b="1">
                <a:solidFill>
                  <a:schemeClr val="tx1"/>
                </a:solidFill>
                <a:latin typeface="Arial" charset="0"/>
              </a:defRPr>
            </a:lvl5pPr>
            <a:lvl6pPr marL="2476309" indent="-225119" defTabSz="911420" eaLnBrk="0" fontAlgn="base" hangingPunct="0">
              <a:spcBef>
                <a:spcPct val="0"/>
              </a:spcBef>
              <a:spcAft>
                <a:spcPct val="0"/>
              </a:spcAft>
              <a:defRPr sz="1200" b="1">
                <a:solidFill>
                  <a:schemeClr val="tx1"/>
                </a:solidFill>
                <a:latin typeface="Arial" charset="0"/>
              </a:defRPr>
            </a:lvl6pPr>
            <a:lvl7pPr marL="2926547" indent="-225119" defTabSz="911420" eaLnBrk="0" fontAlgn="base" hangingPunct="0">
              <a:spcBef>
                <a:spcPct val="0"/>
              </a:spcBef>
              <a:spcAft>
                <a:spcPct val="0"/>
              </a:spcAft>
              <a:defRPr sz="1200" b="1">
                <a:solidFill>
                  <a:schemeClr val="tx1"/>
                </a:solidFill>
                <a:latin typeface="Arial" charset="0"/>
              </a:defRPr>
            </a:lvl7pPr>
            <a:lvl8pPr marL="3376785" indent="-225119" defTabSz="911420" eaLnBrk="0" fontAlgn="base" hangingPunct="0">
              <a:spcBef>
                <a:spcPct val="0"/>
              </a:spcBef>
              <a:spcAft>
                <a:spcPct val="0"/>
              </a:spcAft>
              <a:defRPr sz="1200" b="1">
                <a:solidFill>
                  <a:schemeClr val="tx1"/>
                </a:solidFill>
                <a:latin typeface="Arial" charset="0"/>
              </a:defRPr>
            </a:lvl8pPr>
            <a:lvl9pPr marL="3827022" indent="-225119" defTabSz="911420" eaLnBrk="0" fontAlgn="base" hangingPunct="0">
              <a:spcBef>
                <a:spcPct val="0"/>
              </a:spcBef>
              <a:spcAft>
                <a:spcPct val="0"/>
              </a:spcAft>
              <a:defRPr sz="1200" b="1">
                <a:solidFill>
                  <a:schemeClr val="tx1"/>
                </a:solidFill>
                <a:latin typeface="Arial" charset="0"/>
              </a:defRPr>
            </a:lvl9pPr>
          </a:lstStyle>
          <a:p>
            <a:pPr eaLnBrk="1" hangingPunct="1">
              <a:defRPr/>
            </a:pPr>
            <a:fld id="{60AFCB59-3D05-4A57-B6E5-6E2426928304}" type="slidenum">
              <a:rPr lang="en-US" b="0" smtClean="0">
                <a:solidFill>
                  <a:prstClr val="black"/>
                </a:solidFill>
              </a:rPr>
              <a:pPr eaLnBrk="1" hangingPunct="1">
                <a:defRPr/>
              </a:pPr>
              <a:t>12</a:t>
            </a:fld>
            <a:endParaRPr lang="en-US" b="0" smtClean="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20484" name="Date Placeholder 3"/>
          <p:cNvSpPr>
            <a:spLocks noGrp="1"/>
          </p:cNvSpPr>
          <p:nvPr>
            <p:ph type="dt" sz="quarter" idx="1"/>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D8BB87A3-1D3C-40D7-8711-9BDBDFE64DC3}" type="datetime8">
              <a:rPr lang="en-US" b="0" smtClean="0"/>
              <a:pPr eaLnBrk="1" hangingPunct="1">
                <a:defRPr/>
              </a:pPr>
              <a:t>9/11/2013 2:18 PM</a:t>
            </a:fld>
            <a:endParaRPr lang="en-US" b="0" smtClean="0"/>
          </a:p>
        </p:txBody>
      </p:sp>
      <p:sp>
        <p:nvSpPr>
          <p:cNvPr id="20485" name="Footer Placeholder 4"/>
          <p:cNvSpPr>
            <a:spLocks noGrp="1"/>
          </p:cNvSpPr>
          <p:nvPr>
            <p:ph type="ftr" sz="quarter" idx="4"/>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r>
              <a:rPr lang="en-US" b="0" smtClean="0"/>
              <a:t>MUNIROOT\V_NY\MuniData\shared\infrastructure\ny\mta\General\Finance Committee\MTA Derivatives Update -  10.22.07_v2.ppt</a:t>
            </a:r>
          </a:p>
        </p:txBody>
      </p:sp>
      <p:sp>
        <p:nvSpPr>
          <p:cNvPr id="20486" name="Slide Number Placeholder 5"/>
          <p:cNvSpPr>
            <a:spLocks noGrp="1"/>
          </p:cNvSpPr>
          <p:nvPr>
            <p:ph type="sldNum" sz="quarter" idx="5"/>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C0F3FAAE-A968-40B6-945D-D75B5F2EED30}" type="slidenum">
              <a:rPr lang="en-US" b="0" smtClean="0"/>
              <a:pPr eaLnBrk="1" hangingPunct="1">
                <a:defRPr/>
              </a:pPr>
              <a:t>13</a:t>
            </a:fld>
            <a:endParaRPr lang="en-US" b="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13316" name="Date Placeholder 3"/>
          <p:cNvSpPr>
            <a:spLocks noGrp="1"/>
          </p:cNvSpPr>
          <p:nvPr>
            <p:ph type="dt" sz="quarter" idx="1"/>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13502411-7887-484E-B9BB-DA7DA43748A1}" type="datetime8">
              <a:rPr lang="en-US" b="0" smtClean="0"/>
              <a:pPr eaLnBrk="1" hangingPunct="1">
                <a:defRPr/>
              </a:pPr>
              <a:t>9/11/2013 2:18 PM</a:t>
            </a:fld>
            <a:endParaRPr lang="en-US" b="0" smtClean="0"/>
          </a:p>
        </p:txBody>
      </p:sp>
      <p:sp>
        <p:nvSpPr>
          <p:cNvPr id="13317" name="Footer Placeholder 4"/>
          <p:cNvSpPr>
            <a:spLocks noGrp="1"/>
          </p:cNvSpPr>
          <p:nvPr>
            <p:ph type="ftr" sz="quarter" idx="4"/>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r>
              <a:rPr lang="en-US" b="0" smtClean="0"/>
              <a:t>MUNIROOT\V_NY\MuniData\shared\infrastructure\ny\mta\General\Finance Committee\MTA Derivatives Update -  10.22.07_v2.ppt</a:t>
            </a:r>
          </a:p>
        </p:txBody>
      </p:sp>
      <p:sp>
        <p:nvSpPr>
          <p:cNvPr id="13318" name="Slide Number Placeholder 5"/>
          <p:cNvSpPr>
            <a:spLocks noGrp="1"/>
          </p:cNvSpPr>
          <p:nvPr>
            <p:ph type="sldNum" sz="quarter" idx="5"/>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B77FB856-B9EB-4C02-A90C-36426416B564}" type="slidenum">
              <a:rPr lang="en-US" b="0" smtClean="0"/>
              <a:pPr eaLnBrk="1" hangingPunct="1">
                <a:defRPr/>
              </a:pPr>
              <a:t>14</a:t>
            </a:fld>
            <a:endParaRPr lang="en-US" b="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20484" name="Date Placeholder 3"/>
          <p:cNvSpPr>
            <a:spLocks noGrp="1"/>
          </p:cNvSpPr>
          <p:nvPr>
            <p:ph type="dt" sz="quarter" idx="1"/>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D8BB87A3-1D3C-40D7-8711-9BDBDFE64DC3}" type="datetime8">
              <a:rPr lang="en-US" b="0" smtClean="0"/>
              <a:pPr eaLnBrk="1" hangingPunct="1">
                <a:defRPr/>
              </a:pPr>
              <a:t>9/11/2013 2:18 PM</a:t>
            </a:fld>
            <a:endParaRPr lang="en-US" b="0" smtClean="0"/>
          </a:p>
        </p:txBody>
      </p:sp>
      <p:sp>
        <p:nvSpPr>
          <p:cNvPr id="20485" name="Footer Placeholder 4"/>
          <p:cNvSpPr>
            <a:spLocks noGrp="1"/>
          </p:cNvSpPr>
          <p:nvPr>
            <p:ph type="ftr" sz="quarter" idx="4"/>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r>
              <a:rPr lang="en-US" b="0" smtClean="0"/>
              <a:t>MUNIROOT\V_NY\MuniData\shared\infrastructure\ny\mta\General\Finance Committee\MTA Derivatives Update -  10.22.07_v2.ppt</a:t>
            </a:r>
          </a:p>
        </p:txBody>
      </p:sp>
      <p:sp>
        <p:nvSpPr>
          <p:cNvPr id="20486" name="Slide Number Placeholder 5"/>
          <p:cNvSpPr>
            <a:spLocks noGrp="1"/>
          </p:cNvSpPr>
          <p:nvPr>
            <p:ph type="sldNum" sz="quarter" idx="5"/>
          </p:nvPr>
        </p:nvSpPr>
        <p:spPr/>
        <p:txBody>
          <a:bodyPr/>
          <a:lstStyle>
            <a:lvl1pPr defTabSz="911538" eaLnBrk="0" hangingPunct="0">
              <a:defRPr sz="1200" b="1">
                <a:solidFill>
                  <a:schemeClr val="tx1"/>
                </a:solidFill>
                <a:latin typeface="Arial" charset="0"/>
              </a:defRPr>
            </a:lvl1pPr>
            <a:lvl2pPr marL="731731" indent="-281435" defTabSz="911538" eaLnBrk="0" hangingPunct="0">
              <a:defRPr sz="1200" b="1">
                <a:solidFill>
                  <a:schemeClr val="tx1"/>
                </a:solidFill>
                <a:latin typeface="Arial" charset="0"/>
              </a:defRPr>
            </a:lvl2pPr>
            <a:lvl3pPr marL="1125741" indent="-225148" defTabSz="911538" eaLnBrk="0" hangingPunct="0">
              <a:defRPr sz="1200" b="1">
                <a:solidFill>
                  <a:schemeClr val="tx1"/>
                </a:solidFill>
                <a:latin typeface="Arial" charset="0"/>
              </a:defRPr>
            </a:lvl3pPr>
            <a:lvl4pPr marL="1576037" indent="-225148" defTabSz="911538" eaLnBrk="0" hangingPunct="0">
              <a:defRPr sz="1200" b="1">
                <a:solidFill>
                  <a:schemeClr val="tx1"/>
                </a:solidFill>
                <a:latin typeface="Arial" charset="0"/>
              </a:defRPr>
            </a:lvl4pPr>
            <a:lvl5pPr marL="2026333" indent="-225148" defTabSz="911538" eaLnBrk="0" hangingPunct="0">
              <a:defRPr sz="1200" b="1">
                <a:solidFill>
                  <a:schemeClr val="tx1"/>
                </a:solidFill>
                <a:latin typeface="Arial" charset="0"/>
              </a:defRPr>
            </a:lvl5pPr>
            <a:lvl6pPr marL="2476630" indent="-225148" defTabSz="911538" eaLnBrk="0" fontAlgn="base" hangingPunct="0">
              <a:spcBef>
                <a:spcPct val="0"/>
              </a:spcBef>
              <a:spcAft>
                <a:spcPct val="0"/>
              </a:spcAft>
              <a:defRPr sz="1200" b="1">
                <a:solidFill>
                  <a:schemeClr val="tx1"/>
                </a:solidFill>
                <a:latin typeface="Arial" charset="0"/>
              </a:defRPr>
            </a:lvl6pPr>
            <a:lvl7pPr marL="2926926" indent="-225148" defTabSz="911538" eaLnBrk="0" fontAlgn="base" hangingPunct="0">
              <a:spcBef>
                <a:spcPct val="0"/>
              </a:spcBef>
              <a:spcAft>
                <a:spcPct val="0"/>
              </a:spcAft>
              <a:defRPr sz="1200" b="1">
                <a:solidFill>
                  <a:schemeClr val="tx1"/>
                </a:solidFill>
                <a:latin typeface="Arial" charset="0"/>
              </a:defRPr>
            </a:lvl7pPr>
            <a:lvl8pPr marL="3377222" indent="-225148" defTabSz="911538" eaLnBrk="0" fontAlgn="base" hangingPunct="0">
              <a:spcBef>
                <a:spcPct val="0"/>
              </a:spcBef>
              <a:spcAft>
                <a:spcPct val="0"/>
              </a:spcAft>
              <a:defRPr sz="1200" b="1">
                <a:solidFill>
                  <a:schemeClr val="tx1"/>
                </a:solidFill>
                <a:latin typeface="Arial" charset="0"/>
              </a:defRPr>
            </a:lvl8pPr>
            <a:lvl9pPr marL="3827518" indent="-225148" defTabSz="911538" eaLnBrk="0" fontAlgn="base" hangingPunct="0">
              <a:spcBef>
                <a:spcPct val="0"/>
              </a:spcBef>
              <a:spcAft>
                <a:spcPct val="0"/>
              </a:spcAft>
              <a:defRPr sz="1200" b="1">
                <a:solidFill>
                  <a:schemeClr val="tx1"/>
                </a:solidFill>
                <a:latin typeface="Arial" charset="0"/>
              </a:defRPr>
            </a:lvl9pPr>
          </a:lstStyle>
          <a:p>
            <a:pPr eaLnBrk="1" hangingPunct="1">
              <a:defRPr/>
            </a:pPr>
            <a:fld id="{E8CC16B3-302E-4F6E-84FF-54D8A8421960}" type="slidenum">
              <a:rPr lang="en-US" b="0" smtClean="0"/>
              <a:pPr eaLnBrk="1" hangingPunct="1">
                <a:defRPr/>
              </a:pPr>
              <a:t>15</a:t>
            </a:fld>
            <a:endParaRPr lang="en-US" b="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8E1563B-156A-0F4A-98C9-9DC73F8E818E}" type="datetime1">
              <a:rPr lang="en-US" smtClean="0"/>
              <a:t>9/11/2013</a:t>
            </a:fld>
            <a:endParaRPr lang="en-US"/>
          </a:p>
        </p:txBody>
      </p:sp>
      <p:sp>
        <p:nvSpPr>
          <p:cNvPr id="5" name="Footer Placeholder 4"/>
          <p:cNvSpPr>
            <a:spLocks noGrp="1"/>
          </p:cNvSpPr>
          <p:nvPr>
            <p:ph type="ftr" sz="quarter" idx="11"/>
          </p:nvPr>
        </p:nvSpPr>
        <p:spPr/>
        <p:txBody>
          <a:bodyPr/>
          <a:lstStyle/>
          <a:p>
            <a:r>
              <a:rPr lang="en-US" smtClean="0"/>
              <a:t>Fill in Agency Name on Master</a:t>
            </a:r>
            <a:endParaRPr lang="en-US"/>
          </a:p>
        </p:txBody>
      </p:sp>
      <p:sp>
        <p:nvSpPr>
          <p:cNvPr id="6" name="Slide Number Placeholder 5"/>
          <p:cNvSpPr>
            <a:spLocks noGrp="1"/>
          </p:cNvSpPr>
          <p:nvPr>
            <p:ph type="sldNum" sz="quarter" idx="12"/>
          </p:nvPr>
        </p:nvSpPr>
        <p:spPr/>
        <p:txBody>
          <a:bodyPr/>
          <a:lstStyle/>
          <a:p>
            <a:pPr>
              <a:defRPr/>
            </a:pPr>
            <a:fld id="{A9567819-F9B3-419F-B350-B87E2251F84E}" type="slidenum">
              <a:rPr lang="en-US" smtClean="0"/>
              <a:pPr>
                <a:defRPr/>
              </a:pPr>
              <a:t>‹#›</a:t>
            </a:fld>
            <a:endParaRPr lang="en-US" dirty="0"/>
          </a:p>
        </p:txBody>
      </p:sp>
    </p:spTree>
    <p:extLst>
      <p:ext uri="{BB962C8B-B14F-4D97-AF65-F5344CB8AC3E}">
        <p14:creationId xmlns:p14="http://schemas.microsoft.com/office/powerpoint/2010/main" val="398561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5F6F3FDB-3660-4630-87AD-B213D1BD26A0}" type="datetime1">
              <a:rPr lang="en-US" smtClean="0"/>
              <a:pPr>
                <a:defRPr/>
              </a:pPr>
              <a:t>9/11/2013</a:t>
            </a:fld>
            <a:endParaRPr lang="en-US" dirty="0"/>
          </a:p>
        </p:txBody>
      </p:sp>
      <p:sp>
        <p:nvSpPr>
          <p:cNvPr id="5" name="Footer Placeholder 4"/>
          <p:cNvSpPr>
            <a:spLocks noGrp="1"/>
          </p:cNvSpPr>
          <p:nvPr>
            <p:ph type="ftr" sz="quarter" idx="11"/>
          </p:nvPr>
        </p:nvSpPr>
        <p:spPr/>
        <p:txBody>
          <a:bodyPr/>
          <a:lstStyle/>
          <a:p>
            <a:pPr>
              <a:defRPr/>
            </a:pPr>
            <a:r>
              <a:rPr lang="en-US" smtClean="0"/>
              <a:t>Fill in Agency Name on Master</a:t>
            </a:r>
            <a:endParaRPr lang="en-US" dirty="0"/>
          </a:p>
        </p:txBody>
      </p:sp>
      <p:sp>
        <p:nvSpPr>
          <p:cNvPr id="6" name="Slide Number Placeholder 5"/>
          <p:cNvSpPr>
            <a:spLocks noGrp="1"/>
          </p:cNvSpPr>
          <p:nvPr>
            <p:ph type="sldNum" sz="quarter" idx="12"/>
          </p:nvPr>
        </p:nvSpPr>
        <p:spPr/>
        <p:txBody>
          <a:bodyPr/>
          <a:lstStyle/>
          <a:p>
            <a:pPr>
              <a:defRPr/>
            </a:pPr>
            <a:fld id="{01DC4E86-BB42-4046-A987-89BB0C83AA93}" type="slidenum">
              <a:rPr lang="en-US" smtClean="0"/>
              <a:pPr>
                <a:defRPr/>
              </a:pPr>
              <a:t>‹#›</a:t>
            </a:fld>
            <a:endParaRPr lang="en-US" dirty="0"/>
          </a:p>
        </p:txBody>
      </p:sp>
    </p:spTree>
    <p:extLst>
      <p:ext uri="{BB962C8B-B14F-4D97-AF65-F5344CB8AC3E}">
        <p14:creationId xmlns:p14="http://schemas.microsoft.com/office/powerpoint/2010/main" val="3237458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3DF1977-E8FB-4B37-BCBD-EBD0EE5F6115}" type="datetime1">
              <a:rPr lang="en-US" smtClean="0"/>
              <a:pPr>
                <a:defRPr/>
              </a:pPr>
              <a:t>9/11/2013</a:t>
            </a:fld>
            <a:endParaRPr lang="en-US" dirty="0"/>
          </a:p>
        </p:txBody>
      </p:sp>
      <p:sp>
        <p:nvSpPr>
          <p:cNvPr id="5" name="Footer Placeholder 4"/>
          <p:cNvSpPr>
            <a:spLocks noGrp="1"/>
          </p:cNvSpPr>
          <p:nvPr>
            <p:ph type="ftr" sz="quarter" idx="11"/>
          </p:nvPr>
        </p:nvSpPr>
        <p:spPr/>
        <p:txBody>
          <a:bodyPr/>
          <a:lstStyle/>
          <a:p>
            <a:pPr>
              <a:defRPr/>
            </a:pPr>
            <a:r>
              <a:rPr lang="en-US" smtClean="0"/>
              <a:t>Fill in Agency Name on Master</a:t>
            </a:r>
            <a:endParaRPr lang="en-US" dirty="0"/>
          </a:p>
        </p:txBody>
      </p:sp>
      <p:sp>
        <p:nvSpPr>
          <p:cNvPr id="6" name="Slide Number Placeholder 5"/>
          <p:cNvSpPr>
            <a:spLocks noGrp="1"/>
          </p:cNvSpPr>
          <p:nvPr>
            <p:ph type="sldNum" sz="quarter" idx="12"/>
          </p:nvPr>
        </p:nvSpPr>
        <p:spPr/>
        <p:txBody>
          <a:bodyPr/>
          <a:lstStyle/>
          <a:p>
            <a:pPr>
              <a:defRPr/>
            </a:pPr>
            <a:fld id="{FB0B7106-C488-45CC-BB8F-9414D7BA51ED}" type="slidenum">
              <a:rPr lang="en-US" smtClean="0"/>
              <a:pPr>
                <a:defRPr/>
              </a:pPr>
              <a:t>‹#›</a:t>
            </a:fld>
            <a:endParaRPr lang="en-US" dirty="0"/>
          </a:p>
        </p:txBody>
      </p:sp>
    </p:spTree>
    <p:extLst>
      <p:ext uri="{BB962C8B-B14F-4D97-AF65-F5344CB8AC3E}">
        <p14:creationId xmlns:p14="http://schemas.microsoft.com/office/powerpoint/2010/main" val="3520990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C76215-78CF-5E4D-B6B0-293648711582}" type="datetime1">
              <a:rPr lang="en-US" smtClean="0"/>
              <a:t>9/11/2013</a:t>
            </a:fld>
            <a:endParaRPr lang="en-US"/>
          </a:p>
        </p:txBody>
      </p:sp>
      <p:sp>
        <p:nvSpPr>
          <p:cNvPr id="5" name="Footer Placeholder 4"/>
          <p:cNvSpPr>
            <a:spLocks noGrp="1"/>
          </p:cNvSpPr>
          <p:nvPr>
            <p:ph type="ftr" sz="quarter" idx="11"/>
          </p:nvPr>
        </p:nvSpPr>
        <p:spPr/>
        <p:txBody>
          <a:bodyPr/>
          <a:lstStyle/>
          <a:p>
            <a:r>
              <a:rPr lang="en-US" smtClean="0"/>
              <a:t>Fill in Agency Name on Master</a:t>
            </a:r>
            <a:endParaRPr lang="en-US"/>
          </a:p>
        </p:txBody>
      </p:sp>
      <p:sp>
        <p:nvSpPr>
          <p:cNvPr id="6" name="Slide Number Placeholder 5"/>
          <p:cNvSpPr>
            <a:spLocks noGrp="1"/>
          </p:cNvSpPr>
          <p:nvPr>
            <p:ph type="sldNum" sz="quarter" idx="12"/>
          </p:nvPr>
        </p:nvSpPr>
        <p:spPr/>
        <p:txBody>
          <a:bodyPr/>
          <a:lstStyle/>
          <a:p>
            <a:pPr>
              <a:defRPr/>
            </a:pPr>
            <a:fld id="{4E855505-B38C-43EA-B46C-A945D4A8671D}" type="slidenum">
              <a:rPr lang="en-US" smtClean="0"/>
              <a:pPr>
                <a:defRPr/>
              </a:pPr>
              <a:t>‹#›</a:t>
            </a:fld>
            <a:endParaRPr lang="en-US" dirty="0"/>
          </a:p>
        </p:txBody>
      </p:sp>
    </p:spTree>
    <p:extLst>
      <p:ext uri="{BB962C8B-B14F-4D97-AF65-F5344CB8AC3E}">
        <p14:creationId xmlns:p14="http://schemas.microsoft.com/office/powerpoint/2010/main" val="196319460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normAutofit/>
          </a:bodyPr>
          <a:lstStyle>
            <a:lvl1pPr algn="l">
              <a:defRPr sz="36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43C0E2-07EA-7C49-B5AC-2ECDD488C646}" type="datetime1">
              <a:rPr lang="en-US" smtClean="0"/>
              <a:t>9/11/2013</a:t>
            </a:fld>
            <a:endParaRPr lang="en-US"/>
          </a:p>
        </p:txBody>
      </p:sp>
      <p:sp>
        <p:nvSpPr>
          <p:cNvPr id="5" name="Footer Placeholder 4"/>
          <p:cNvSpPr>
            <a:spLocks noGrp="1"/>
          </p:cNvSpPr>
          <p:nvPr>
            <p:ph type="ftr" sz="quarter" idx="11"/>
          </p:nvPr>
        </p:nvSpPr>
        <p:spPr/>
        <p:txBody>
          <a:bodyPr/>
          <a:lstStyle/>
          <a:p>
            <a:r>
              <a:rPr lang="en-US" smtClean="0"/>
              <a:t>Fill in Agency Name on Master</a:t>
            </a:r>
            <a:endParaRPr lang="en-US"/>
          </a:p>
        </p:txBody>
      </p:sp>
      <p:sp>
        <p:nvSpPr>
          <p:cNvPr id="6" name="Slide Number Placeholder 5"/>
          <p:cNvSpPr>
            <a:spLocks noGrp="1"/>
          </p:cNvSpPr>
          <p:nvPr>
            <p:ph type="sldNum" sz="quarter" idx="12"/>
          </p:nvPr>
        </p:nvSpPr>
        <p:spPr/>
        <p:txBody>
          <a:bodyPr/>
          <a:lstStyle/>
          <a:p>
            <a:pPr>
              <a:defRPr/>
            </a:pPr>
            <a:fld id="{BE0139E6-261B-42E5-A307-545DF8F34BAD}" type="slidenum">
              <a:rPr lang="en-US" smtClean="0"/>
              <a:pPr>
                <a:defRPr/>
              </a:pPr>
              <a:t>‹#›</a:t>
            </a:fld>
            <a:endParaRPr lang="en-US" dirty="0"/>
          </a:p>
        </p:txBody>
      </p:sp>
    </p:spTree>
    <p:extLst>
      <p:ext uri="{BB962C8B-B14F-4D97-AF65-F5344CB8AC3E}">
        <p14:creationId xmlns:p14="http://schemas.microsoft.com/office/powerpoint/2010/main" val="3033107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D9C7C1D-E054-AC40-A51F-5510E436E0CE}" type="datetime1">
              <a:rPr lang="en-US" smtClean="0"/>
              <a:t>9/11/2013</a:t>
            </a:fld>
            <a:endParaRPr lang="en-US"/>
          </a:p>
        </p:txBody>
      </p:sp>
      <p:sp>
        <p:nvSpPr>
          <p:cNvPr id="6" name="Footer Placeholder 5"/>
          <p:cNvSpPr>
            <a:spLocks noGrp="1"/>
          </p:cNvSpPr>
          <p:nvPr>
            <p:ph type="ftr" sz="quarter" idx="11"/>
          </p:nvPr>
        </p:nvSpPr>
        <p:spPr/>
        <p:txBody>
          <a:bodyPr/>
          <a:lstStyle/>
          <a:p>
            <a:r>
              <a:rPr lang="en-US" smtClean="0"/>
              <a:t>Fill in Agency Name on Master</a:t>
            </a:r>
            <a:endParaRPr lang="en-US"/>
          </a:p>
        </p:txBody>
      </p:sp>
      <p:sp>
        <p:nvSpPr>
          <p:cNvPr id="7" name="Slide Number Placeholder 6"/>
          <p:cNvSpPr>
            <a:spLocks noGrp="1"/>
          </p:cNvSpPr>
          <p:nvPr>
            <p:ph type="sldNum" sz="quarter" idx="12"/>
          </p:nvPr>
        </p:nvSpPr>
        <p:spPr/>
        <p:txBody>
          <a:bodyPr/>
          <a:lstStyle/>
          <a:p>
            <a:pPr>
              <a:defRPr/>
            </a:pPr>
            <a:fld id="{08F59CF2-7A92-4EBF-86F7-C46B16873AAA}" type="slidenum">
              <a:rPr lang="en-US" smtClean="0"/>
              <a:pPr>
                <a:defRPr/>
              </a:pPr>
              <a:t>‹#›</a:t>
            </a:fld>
            <a:endParaRPr lang="en-US" dirty="0"/>
          </a:p>
        </p:txBody>
      </p:sp>
    </p:spTree>
    <p:extLst>
      <p:ext uri="{BB962C8B-B14F-4D97-AF65-F5344CB8AC3E}">
        <p14:creationId xmlns:p14="http://schemas.microsoft.com/office/powerpoint/2010/main" val="913868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6280DE-16B8-A74D-BA80-D2507B83DEF1}" type="datetime1">
              <a:rPr lang="en-US" smtClean="0"/>
              <a:t>9/11/2013</a:t>
            </a:fld>
            <a:endParaRPr lang="en-US"/>
          </a:p>
        </p:txBody>
      </p:sp>
      <p:sp>
        <p:nvSpPr>
          <p:cNvPr id="8" name="Footer Placeholder 7"/>
          <p:cNvSpPr>
            <a:spLocks noGrp="1"/>
          </p:cNvSpPr>
          <p:nvPr>
            <p:ph type="ftr" sz="quarter" idx="11"/>
          </p:nvPr>
        </p:nvSpPr>
        <p:spPr/>
        <p:txBody>
          <a:bodyPr/>
          <a:lstStyle/>
          <a:p>
            <a:r>
              <a:rPr lang="en-US" smtClean="0"/>
              <a:t>Fill in Agency Name on Master</a:t>
            </a:r>
            <a:endParaRPr lang="en-US"/>
          </a:p>
        </p:txBody>
      </p:sp>
      <p:sp>
        <p:nvSpPr>
          <p:cNvPr id="9" name="Slide Number Placeholder 8"/>
          <p:cNvSpPr>
            <a:spLocks noGrp="1"/>
          </p:cNvSpPr>
          <p:nvPr>
            <p:ph type="sldNum" sz="quarter" idx="12"/>
          </p:nvPr>
        </p:nvSpPr>
        <p:spPr/>
        <p:txBody>
          <a:bodyPr/>
          <a:lstStyle/>
          <a:p>
            <a:pPr>
              <a:defRPr/>
            </a:pPr>
            <a:fld id="{AD924F60-E605-486F-BDD3-5C5584F6A76C}" type="slidenum">
              <a:rPr lang="en-US" smtClean="0"/>
              <a:pPr>
                <a:defRPr/>
              </a:pPr>
              <a:t>‹#›</a:t>
            </a:fld>
            <a:endParaRPr lang="en-US" dirty="0"/>
          </a:p>
        </p:txBody>
      </p:sp>
    </p:spTree>
    <p:extLst>
      <p:ext uri="{BB962C8B-B14F-4D97-AF65-F5344CB8AC3E}">
        <p14:creationId xmlns:p14="http://schemas.microsoft.com/office/powerpoint/2010/main" val="723878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C41698E-2CE6-A040-B2E6-74166AE16791}" type="datetime1">
              <a:rPr lang="en-US" smtClean="0"/>
              <a:t>9/11/2013</a:t>
            </a:fld>
            <a:endParaRPr lang="en-US"/>
          </a:p>
        </p:txBody>
      </p:sp>
      <p:sp>
        <p:nvSpPr>
          <p:cNvPr id="4" name="Footer Placeholder 3"/>
          <p:cNvSpPr>
            <a:spLocks noGrp="1"/>
          </p:cNvSpPr>
          <p:nvPr>
            <p:ph type="ftr" sz="quarter" idx="11"/>
          </p:nvPr>
        </p:nvSpPr>
        <p:spPr/>
        <p:txBody>
          <a:bodyPr/>
          <a:lstStyle/>
          <a:p>
            <a:r>
              <a:rPr lang="en-US" smtClean="0"/>
              <a:t>Fill in Agency Name on Master</a:t>
            </a:r>
            <a:endParaRPr lang="en-US"/>
          </a:p>
        </p:txBody>
      </p:sp>
      <p:sp>
        <p:nvSpPr>
          <p:cNvPr id="5" name="Slide Number Placeholder 4"/>
          <p:cNvSpPr>
            <a:spLocks noGrp="1"/>
          </p:cNvSpPr>
          <p:nvPr>
            <p:ph type="sldNum" sz="quarter" idx="12"/>
          </p:nvPr>
        </p:nvSpPr>
        <p:spPr/>
        <p:txBody>
          <a:bodyPr/>
          <a:lstStyle/>
          <a:p>
            <a:pPr>
              <a:defRPr/>
            </a:pPr>
            <a:fld id="{860CCDE3-A05F-4B99-A6C2-0450BAF1EA40}" type="slidenum">
              <a:rPr lang="en-US" smtClean="0"/>
              <a:pPr>
                <a:defRPr/>
              </a:pPr>
              <a:t>‹#›</a:t>
            </a:fld>
            <a:endParaRPr lang="en-US" dirty="0"/>
          </a:p>
        </p:txBody>
      </p:sp>
    </p:spTree>
    <p:extLst>
      <p:ext uri="{BB962C8B-B14F-4D97-AF65-F5344CB8AC3E}">
        <p14:creationId xmlns:p14="http://schemas.microsoft.com/office/powerpoint/2010/main" val="3946193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583DE55-E896-4935-8D77-183DBFD15D1A}" type="datetime1">
              <a:rPr lang="en-US" smtClean="0"/>
              <a:pPr>
                <a:defRPr/>
              </a:pPr>
              <a:t>9/11/2013</a:t>
            </a:fld>
            <a:endParaRPr lang="en-US" dirty="0"/>
          </a:p>
        </p:txBody>
      </p:sp>
      <p:sp>
        <p:nvSpPr>
          <p:cNvPr id="3" name="Footer Placeholder 2"/>
          <p:cNvSpPr>
            <a:spLocks noGrp="1"/>
          </p:cNvSpPr>
          <p:nvPr>
            <p:ph type="ftr" sz="quarter" idx="11"/>
          </p:nvPr>
        </p:nvSpPr>
        <p:spPr/>
        <p:txBody>
          <a:bodyPr/>
          <a:lstStyle/>
          <a:p>
            <a:pPr>
              <a:defRPr/>
            </a:pPr>
            <a:r>
              <a:rPr lang="en-US" smtClean="0"/>
              <a:t>Fill in Agency Name on Master</a:t>
            </a:r>
            <a:endParaRPr lang="en-US" dirty="0"/>
          </a:p>
        </p:txBody>
      </p:sp>
      <p:sp>
        <p:nvSpPr>
          <p:cNvPr id="4" name="Slide Number Placeholder 3"/>
          <p:cNvSpPr>
            <a:spLocks noGrp="1"/>
          </p:cNvSpPr>
          <p:nvPr>
            <p:ph type="sldNum" sz="quarter" idx="12"/>
          </p:nvPr>
        </p:nvSpPr>
        <p:spPr/>
        <p:txBody>
          <a:bodyPr/>
          <a:lstStyle/>
          <a:p>
            <a:pPr>
              <a:defRPr/>
            </a:pPr>
            <a:fld id="{23D2A99D-573C-4EE6-A9F9-B065F5569E46}" type="slidenum">
              <a:rPr lang="en-US" smtClean="0"/>
              <a:pPr>
                <a:defRPr/>
              </a:pPr>
              <a:t>‹#›</a:t>
            </a:fld>
            <a:endParaRPr lang="en-US" dirty="0"/>
          </a:p>
        </p:txBody>
      </p:sp>
    </p:spTree>
    <p:extLst>
      <p:ext uri="{BB962C8B-B14F-4D97-AF65-F5344CB8AC3E}">
        <p14:creationId xmlns:p14="http://schemas.microsoft.com/office/powerpoint/2010/main" val="3092684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9ABFD416-3158-48A1-B99C-D87C6FDDC1A6}" type="datetime1">
              <a:rPr lang="en-US" smtClean="0"/>
              <a:pPr>
                <a:defRPr/>
              </a:pPr>
              <a:t>9/11/2013</a:t>
            </a:fld>
            <a:endParaRPr lang="en-US" dirty="0"/>
          </a:p>
        </p:txBody>
      </p:sp>
      <p:sp>
        <p:nvSpPr>
          <p:cNvPr id="6" name="Footer Placeholder 5"/>
          <p:cNvSpPr>
            <a:spLocks noGrp="1"/>
          </p:cNvSpPr>
          <p:nvPr>
            <p:ph type="ftr" sz="quarter" idx="11"/>
          </p:nvPr>
        </p:nvSpPr>
        <p:spPr/>
        <p:txBody>
          <a:bodyPr/>
          <a:lstStyle/>
          <a:p>
            <a:pPr>
              <a:defRPr/>
            </a:pPr>
            <a:r>
              <a:rPr lang="en-US" smtClean="0"/>
              <a:t>Fill in Agency Name on Master</a:t>
            </a:r>
            <a:endParaRPr lang="en-US" dirty="0"/>
          </a:p>
        </p:txBody>
      </p:sp>
      <p:sp>
        <p:nvSpPr>
          <p:cNvPr id="7" name="Slide Number Placeholder 6"/>
          <p:cNvSpPr>
            <a:spLocks noGrp="1"/>
          </p:cNvSpPr>
          <p:nvPr>
            <p:ph type="sldNum" sz="quarter" idx="12"/>
          </p:nvPr>
        </p:nvSpPr>
        <p:spPr/>
        <p:txBody>
          <a:bodyPr/>
          <a:lstStyle/>
          <a:p>
            <a:pPr>
              <a:defRPr/>
            </a:pPr>
            <a:fld id="{5321F180-7AA3-48DE-94C4-DF254820580E}" type="slidenum">
              <a:rPr lang="en-US" smtClean="0"/>
              <a:pPr>
                <a:defRPr/>
              </a:pPr>
              <a:t>‹#›</a:t>
            </a:fld>
            <a:endParaRPr lang="en-US" dirty="0"/>
          </a:p>
        </p:txBody>
      </p:sp>
    </p:spTree>
    <p:extLst>
      <p:ext uri="{BB962C8B-B14F-4D97-AF65-F5344CB8AC3E}">
        <p14:creationId xmlns:p14="http://schemas.microsoft.com/office/powerpoint/2010/main" val="622846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34C26025-EECB-4510-A599-408B47F3CFAF}" type="datetime1">
              <a:rPr lang="en-US" smtClean="0"/>
              <a:pPr>
                <a:defRPr/>
              </a:pPr>
              <a:t>9/11/2013</a:t>
            </a:fld>
            <a:endParaRPr lang="en-US" dirty="0"/>
          </a:p>
        </p:txBody>
      </p:sp>
      <p:sp>
        <p:nvSpPr>
          <p:cNvPr id="6" name="Footer Placeholder 5"/>
          <p:cNvSpPr>
            <a:spLocks noGrp="1"/>
          </p:cNvSpPr>
          <p:nvPr>
            <p:ph type="ftr" sz="quarter" idx="11"/>
          </p:nvPr>
        </p:nvSpPr>
        <p:spPr/>
        <p:txBody>
          <a:bodyPr/>
          <a:lstStyle/>
          <a:p>
            <a:pPr>
              <a:defRPr/>
            </a:pPr>
            <a:r>
              <a:rPr lang="en-US" smtClean="0"/>
              <a:t>Fill in Agency Name on Master</a:t>
            </a:r>
            <a:endParaRPr lang="en-US" dirty="0"/>
          </a:p>
        </p:txBody>
      </p:sp>
      <p:sp>
        <p:nvSpPr>
          <p:cNvPr id="7" name="Slide Number Placeholder 6"/>
          <p:cNvSpPr>
            <a:spLocks noGrp="1"/>
          </p:cNvSpPr>
          <p:nvPr>
            <p:ph type="sldNum" sz="quarter" idx="12"/>
          </p:nvPr>
        </p:nvSpPr>
        <p:spPr/>
        <p:txBody>
          <a:bodyPr/>
          <a:lstStyle/>
          <a:p>
            <a:pPr>
              <a:defRPr/>
            </a:pPr>
            <a:fld id="{1C21A72F-A36C-469B-9ABF-5750848155F5}" type="slidenum">
              <a:rPr lang="en-US" smtClean="0"/>
              <a:pPr>
                <a:defRPr/>
              </a:pPr>
              <a:t>‹#›</a:t>
            </a:fld>
            <a:endParaRPr lang="en-US" dirty="0"/>
          </a:p>
        </p:txBody>
      </p:sp>
    </p:spTree>
    <p:extLst>
      <p:ext uri="{BB962C8B-B14F-4D97-AF65-F5344CB8AC3E}">
        <p14:creationId xmlns:p14="http://schemas.microsoft.com/office/powerpoint/2010/main" val="149959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92086" y="6356350"/>
            <a:ext cx="1298713" cy="365125"/>
          </a:xfrm>
          <a:prstGeom prst="rect">
            <a:avLst/>
          </a:prstGeom>
        </p:spPr>
        <p:txBody>
          <a:bodyPr vert="horz" lIns="91440" tIns="45720" rIns="91440" bIns="45720" rtlCol="0" anchor="ctr"/>
          <a:lstStyle>
            <a:lvl1pPr algn="l">
              <a:defRPr sz="1000">
                <a:solidFill>
                  <a:schemeClr val="tx1">
                    <a:tint val="75000"/>
                  </a:schemeClr>
                </a:solidFill>
                <a:latin typeface="Arial"/>
                <a:cs typeface="Arial"/>
              </a:defRPr>
            </a:lvl1pPr>
          </a:lstStyle>
          <a:p>
            <a:fld id="{36512FCF-1F23-CD43-8EFD-530473127970}" type="datetime1">
              <a:rPr lang="en-US" smtClean="0"/>
              <a:t>9/11/2013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chemeClr val="tx1">
                    <a:tint val="75000"/>
                  </a:schemeClr>
                </a:solidFill>
                <a:latin typeface="Arial"/>
                <a:cs typeface="Arial"/>
              </a:defRPr>
            </a:lvl1pPr>
          </a:lstStyle>
          <a:p>
            <a:r>
              <a:rPr lang="en-US" smtClean="0"/>
              <a:t>Fill in Agency Name on Master</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a:cs typeface="Arial"/>
              </a:defRPr>
            </a:lvl1pPr>
          </a:lstStyle>
          <a:p>
            <a:pPr>
              <a:defRPr/>
            </a:pPr>
            <a:fld id="{026AFC16-ED13-490B-8262-FB0E182FD7EC}" type="slidenum">
              <a:rPr lang="en-US" smtClean="0"/>
              <a:pPr>
                <a:defRPr/>
              </a:pPr>
              <a:t>‹#›</a:t>
            </a:fld>
            <a:endParaRPr lang="en-US" dirty="0"/>
          </a:p>
        </p:txBody>
      </p:sp>
      <p:pic>
        <p:nvPicPr>
          <p:cNvPr id="8" name="Picture 7" descr="Slide2shift-blumeat.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5513832"/>
            <a:ext cx="1344168" cy="1344168"/>
          </a:xfrm>
          <a:prstGeom prst="rect">
            <a:avLst/>
          </a:prstGeom>
        </p:spPr>
      </p:pic>
    </p:spTree>
    <p:extLst>
      <p:ext uri="{BB962C8B-B14F-4D97-AF65-F5344CB8AC3E}">
        <p14:creationId xmlns:p14="http://schemas.microsoft.com/office/powerpoint/2010/main" val="9283345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457200" rtl="0" eaLnBrk="1" latinLnBrk="0" hangingPunct="1">
        <a:spcBef>
          <a:spcPct val="0"/>
        </a:spcBef>
        <a:buNone/>
        <a:defRPr sz="3600" b="1" i="0" kern="1200">
          <a:solidFill>
            <a:schemeClr val="tx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ubtitle 2"/>
          <p:cNvSpPr>
            <a:spLocks noGrp="1"/>
          </p:cNvSpPr>
          <p:nvPr>
            <p:ph type="subTitle" idx="1"/>
          </p:nvPr>
        </p:nvSpPr>
        <p:spPr/>
        <p:txBody>
          <a:bodyPr/>
          <a:lstStyle/>
          <a:p>
            <a:pPr eaLnBrk="1" hangingPunct="1"/>
            <a:r>
              <a:rPr lang="en-US" dirty="0" smtClean="0">
                <a:solidFill>
                  <a:schemeClr val="tx1"/>
                </a:solidFill>
                <a:latin typeface="Arial" charset="0"/>
                <a:cs typeface="Arial" charset="0"/>
              </a:rPr>
              <a:t>Derivatives Portfolio Report</a:t>
            </a:r>
          </a:p>
        </p:txBody>
      </p:sp>
      <p:sp>
        <p:nvSpPr>
          <p:cNvPr id="2052" name="Rectangle 2"/>
          <p:cNvSpPr txBox="1">
            <a:spLocks noChangeArrowheads="1"/>
          </p:cNvSpPr>
          <p:nvPr/>
        </p:nvSpPr>
        <p:spPr bwMode="auto">
          <a:xfrm>
            <a:off x="736600" y="195897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3600" b="1" dirty="0">
                <a:latin typeface="Arial" charset="0"/>
              </a:rPr>
              <a:t>Metropolitan Transportation Authority</a:t>
            </a:r>
          </a:p>
        </p:txBody>
      </p:sp>
      <p:sp>
        <p:nvSpPr>
          <p:cNvPr id="2053" name="Text Box 4"/>
          <p:cNvSpPr txBox="1">
            <a:spLocks noChangeArrowheads="1"/>
          </p:cNvSpPr>
          <p:nvPr/>
        </p:nvSpPr>
        <p:spPr bwMode="auto">
          <a:xfrm>
            <a:off x="2324100" y="6015038"/>
            <a:ext cx="3084513" cy="646112"/>
          </a:xfrm>
          <a:prstGeom prst="rect">
            <a:avLst/>
          </a:prstGeom>
          <a:noFill/>
          <a:ln>
            <a:noFill/>
          </a:ln>
          <a:effectLst/>
          <a:extLst>
            <a:ext uri="{909E8E84-426E-40DD-AFC4-6F175D3DCCD1}">
              <a14:hiddenFill xmlns:a14="http://schemas.microsoft.com/office/drawing/2010/main">
                <a:solidFill>
                  <a:srgbClr val="FFFFC2"/>
                </a:solidFill>
              </a14:hiddenFill>
            </a:ext>
            <a:ext uri="{91240B29-F687-4F45-9708-019B960494DF}">
              <a14:hiddenLine xmlns:a14="http://schemas.microsoft.com/office/drawing/2010/main" w="12700">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r>
              <a:rPr lang="en-US" sz="1400" b="1" dirty="0">
                <a:latin typeface="Arial" charset="0"/>
              </a:rPr>
              <a:t>Patrick McCoy, Director of Finance</a:t>
            </a:r>
          </a:p>
          <a:p>
            <a:pPr>
              <a:spcBef>
                <a:spcPct val="100000"/>
              </a:spcBef>
            </a:pPr>
            <a:r>
              <a:rPr lang="en-US" sz="1400" b="1" dirty="0" smtClean="0">
                <a:latin typeface="Arial" charset="0"/>
              </a:rPr>
              <a:t>September 16, 2013</a:t>
            </a:r>
            <a:endParaRPr lang="en-US" sz="1400" b="1" dirty="0">
              <a:latin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noAutofit/>
          </a:bodyPr>
          <a:lstStyle/>
          <a:p>
            <a:pPr eaLnBrk="1" hangingPunct="1"/>
            <a:r>
              <a:rPr lang="en-US" sz="2800" dirty="0" smtClean="0">
                <a:latin typeface="Arial" charset="0"/>
                <a:cs typeface="Arial" charset="0"/>
              </a:rPr>
              <a:t>MTA Hedges a Portion of its Fuel Costs to Provide Budgetary Certainty</a:t>
            </a:r>
          </a:p>
        </p:txBody>
      </p:sp>
      <p:sp>
        <p:nvSpPr>
          <p:cNvPr id="10244" name="Rectangle 3"/>
          <p:cNvSpPr>
            <a:spLocks noGrp="1" noChangeArrowheads="1"/>
          </p:cNvSpPr>
          <p:nvPr>
            <p:ph idx="1"/>
          </p:nvPr>
        </p:nvSpPr>
        <p:spPr>
          <a:xfrm>
            <a:off x="600869" y="1767232"/>
            <a:ext cx="8201025" cy="4305577"/>
          </a:xfrm>
        </p:spPr>
        <p:txBody>
          <a:bodyPr>
            <a:normAutofit lnSpcReduction="10000"/>
          </a:bodyPr>
          <a:lstStyle/>
          <a:p>
            <a:pPr eaLnBrk="1" hangingPunct="1"/>
            <a:r>
              <a:rPr lang="en-US" sz="1300" dirty="0" smtClean="0">
                <a:latin typeface="Arial" charset="0"/>
                <a:cs typeface="Arial" charset="0"/>
              </a:rPr>
              <a:t>MTA is currently hedging its annual ultra-low sulfur diesel (“ULSD”) expenditures pursuant to existing Board Authorization.</a:t>
            </a:r>
          </a:p>
          <a:p>
            <a:pPr eaLnBrk="1" hangingPunct="1"/>
            <a:endParaRPr lang="en-US" sz="1300" dirty="0" smtClean="0">
              <a:latin typeface="Arial" charset="0"/>
              <a:cs typeface="Arial" charset="0"/>
            </a:endParaRPr>
          </a:p>
          <a:p>
            <a:pPr eaLnBrk="1" hangingPunct="1"/>
            <a:r>
              <a:rPr lang="en-US" sz="1300" dirty="0" smtClean="0">
                <a:latin typeface="Arial" charset="0"/>
                <a:cs typeface="Arial" charset="0"/>
              </a:rPr>
              <a:t>The goal of the program is to reduce fuel price volatility associated with 50% of projected fuel purchases on a rolling 12 month basis with declining hedge percentages for months 13 – 24.</a:t>
            </a:r>
          </a:p>
          <a:p>
            <a:pPr eaLnBrk="1" hangingPunct="1"/>
            <a:endParaRPr lang="en-US" sz="1300" dirty="0" smtClean="0">
              <a:latin typeface="Arial" charset="0"/>
              <a:cs typeface="Arial" charset="0"/>
            </a:endParaRPr>
          </a:p>
          <a:p>
            <a:pPr eaLnBrk="1" hangingPunct="1"/>
            <a:r>
              <a:rPr lang="en-US" sz="1300" dirty="0" smtClean="0">
                <a:latin typeface="Arial" charset="0"/>
                <a:cs typeface="Arial" charset="0"/>
              </a:rPr>
              <a:t>Executing monthly hedges allows MTA to average it’s hedged price of fuel so each monthly hedge is locked in over 12 transactions. This avoids any one month’s average hedge price being overly exposed to any monthly spike in fuel prices.   </a:t>
            </a:r>
          </a:p>
          <a:p>
            <a:endParaRPr lang="en-US" sz="1300" dirty="0" smtClean="0">
              <a:latin typeface="Arial" charset="0"/>
              <a:cs typeface="Arial" charset="0"/>
            </a:endParaRPr>
          </a:p>
          <a:p>
            <a:r>
              <a:rPr lang="en-US" sz="1300" dirty="0" smtClean="0">
                <a:latin typeface="Arial" charset="0"/>
                <a:cs typeface="Arial" charset="0"/>
              </a:rPr>
              <a:t>The </a:t>
            </a:r>
            <a:r>
              <a:rPr lang="en-US" sz="1300" dirty="0">
                <a:latin typeface="Arial" charset="0"/>
                <a:cs typeface="Arial" charset="0"/>
              </a:rPr>
              <a:t>hedge strategy was implemented after the Board approved the extension of the program in September, 2012 to 24 months. The current structure was fully implemented by early 2013.</a:t>
            </a:r>
          </a:p>
          <a:p>
            <a:pPr eaLnBrk="1" hangingPunct="1"/>
            <a:endParaRPr lang="en-US" sz="1300" dirty="0" smtClean="0">
              <a:latin typeface="Arial" charset="0"/>
              <a:cs typeface="Arial" charset="0"/>
            </a:endParaRPr>
          </a:p>
          <a:p>
            <a:pPr eaLnBrk="1" hangingPunct="1"/>
            <a:r>
              <a:rPr lang="en-US" sz="1300" dirty="0" smtClean="0">
                <a:latin typeface="Arial" charset="0"/>
                <a:cs typeface="Arial" charset="0"/>
              </a:rPr>
              <a:t>Hedges are procured through a competitive bidding process.</a:t>
            </a:r>
          </a:p>
          <a:p>
            <a:pPr eaLnBrk="1" hangingPunct="1"/>
            <a:endParaRPr lang="en-US" sz="1300" dirty="0" smtClean="0">
              <a:latin typeface="Arial" charset="0"/>
              <a:cs typeface="Arial" charset="0"/>
            </a:endParaRPr>
          </a:p>
          <a:p>
            <a:pPr lvl="1"/>
            <a:r>
              <a:rPr lang="en-US" sz="1300" dirty="0" smtClean="0">
                <a:latin typeface="Arial" charset="0"/>
                <a:cs typeface="Arial" charset="0"/>
              </a:rPr>
              <a:t>Deutsche Bank, Goldman Sachs &amp; Co. (via J. </a:t>
            </a:r>
            <a:r>
              <a:rPr lang="en-US" sz="1300" dirty="0" err="1" smtClean="0">
                <a:latin typeface="Arial" charset="0"/>
                <a:cs typeface="Arial" charset="0"/>
              </a:rPr>
              <a:t>Aron</a:t>
            </a:r>
            <a:r>
              <a:rPr lang="en-US" sz="1300" dirty="0" smtClean="0">
                <a:latin typeface="Arial" charset="0"/>
                <a:cs typeface="Arial" charset="0"/>
              </a:rPr>
              <a:t> &amp; Company) and JP Morgan remain as approved Counterparties.</a:t>
            </a:r>
          </a:p>
          <a:p>
            <a:pPr eaLnBrk="1" hangingPunct="1"/>
            <a:endParaRPr lang="en-US" sz="1300" dirty="0" smtClean="0">
              <a:latin typeface="Arial" charset="0"/>
              <a:cs typeface="Arial" charset="0"/>
            </a:endParaRPr>
          </a:p>
          <a:p>
            <a:pPr lvl="1"/>
            <a:r>
              <a:rPr lang="en-US" sz="1300" dirty="0" smtClean="0">
                <a:latin typeface="Arial" charset="0"/>
                <a:cs typeface="Arial" charset="0"/>
              </a:rPr>
              <a:t>MTA is negotiating with 3 additional potential counterparties and will seek Board approval if and when it has decided to expand the group of potential bidders.</a:t>
            </a:r>
          </a:p>
          <a:p>
            <a:pPr lvl="3" eaLnBrk="1" hangingPunct="1">
              <a:buFont typeface="Times New Roman" pitchFamily="18" charset="0"/>
              <a:buNone/>
            </a:pPr>
            <a:endParaRPr lang="en-US" sz="1600" dirty="0" smtClean="0">
              <a:latin typeface="Arial" charset="0"/>
              <a:cs typeface="Arial" charset="0"/>
            </a:endParaRPr>
          </a:p>
        </p:txBody>
      </p:sp>
      <p:sp>
        <p:nvSpPr>
          <p:cNvPr id="10242" name="Slide Number Placeholder 3"/>
          <p:cNvSpPr>
            <a:spLocks noGrp="1"/>
          </p:cNvSpPr>
          <p:nvPr>
            <p:ph type="sldNum" sz="quarter" idx="12"/>
          </p:nvPr>
        </p:nvSpPr>
        <p:spPr bwMode="auto">
          <a:xfrm>
            <a:off x="7748337" y="6564429"/>
            <a:ext cx="1395663" cy="27134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fontAlgn="base" hangingPunct="1">
              <a:spcBef>
                <a:spcPct val="0"/>
              </a:spcBef>
              <a:spcAft>
                <a:spcPct val="0"/>
              </a:spcAft>
            </a:pPr>
            <a:fld id="{6A61E529-B944-4DDC-9C7E-9A33D97135E3}" type="slidenum">
              <a:rPr lang="en-US" smtClean="0">
                <a:latin typeface="Arial" charset="0"/>
              </a:rPr>
              <a:pPr algn="ctr" eaLnBrk="1" fontAlgn="base" hangingPunct="1">
                <a:spcBef>
                  <a:spcPct val="0"/>
                </a:spcBef>
                <a:spcAft>
                  <a:spcPct val="0"/>
                </a:spcAft>
              </a:pPr>
              <a:t>9</a:t>
            </a:fld>
            <a:endParaRPr lang="en-US" smtClean="0">
              <a:latin typeface="Arial" charset="0"/>
            </a:endParaRPr>
          </a:p>
        </p:txBody>
      </p:sp>
      <p:sp>
        <p:nvSpPr>
          <p:cNvPr id="10245" name="Text Box 4"/>
          <p:cNvSpPr txBox="1">
            <a:spLocks noChangeArrowheads="1"/>
          </p:cNvSpPr>
          <p:nvPr/>
        </p:nvSpPr>
        <p:spPr bwMode="auto">
          <a:xfrm>
            <a:off x="52388" y="1660525"/>
            <a:ext cx="1096962" cy="1524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buFont typeface="Wingdings" pitchFamily="2" charset="2"/>
              <a:buNone/>
            </a:pPr>
            <a:endParaRPr lang="en-US" sz="900" b="1" i="1">
              <a:solidFill>
                <a:schemeClr val="accent1"/>
              </a:solidFill>
              <a:latin typeface="Arial"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dirty="0">
                <a:solidFill>
                  <a:prstClr val="black"/>
                </a:solidFill>
                <a:latin typeface="Arial" charset="0"/>
                <a:cs typeface="Arial" charset="0"/>
              </a:rPr>
              <a:t>MTA  </a:t>
            </a:r>
            <a:r>
              <a:rPr lang="en-US" sz="1800" dirty="0" smtClean="0">
                <a:solidFill>
                  <a:prstClr val="black"/>
                </a:solidFill>
                <a:latin typeface="Arial" charset="0"/>
                <a:cs typeface="Arial" charset="0"/>
              </a:rPr>
              <a:t>Maintains </a:t>
            </a:r>
            <a:r>
              <a:rPr lang="en-US" sz="1800" dirty="0">
                <a:solidFill>
                  <a:prstClr val="black"/>
                </a:solidFill>
                <a:latin typeface="Arial" charset="0"/>
                <a:cs typeface="Arial" charset="0"/>
              </a:rPr>
              <a:t>a 50% Hedge of the </a:t>
            </a:r>
            <a:r>
              <a:rPr lang="en-US" sz="1800" dirty="0" smtClean="0">
                <a:solidFill>
                  <a:prstClr val="black"/>
                </a:solidFill>
                <a:latin typeface="Arial" charset="0"/>
                <a:cs typeface="Arial" charset="0"/>
              </a:rPr>
              <a:t>Next </a:t>
            </a:r>
            <a:r>
              <a:rPr lang="en-US" sz="1800" dirty="0">
                <a:solidFill>
                  <a:prstClr val="black"/>
                </a:solidFill>
                <a:latin typeface="Arial" charset="0"/>
                <a:cs typeface="Arial" charset="0"/>
              </a:rPr>
              <a:t>12 </a:t>
            </a:r>
            <a:r>
              <a:rPr lang="en-US" sz="1800" dirty="0" smtClean="0">
                <a:solidFill>
                  <a:prstClr val="black"/>
                </a:solidFill>
                <a:latin typeface="Arial" charset="0"/>
                <a:cs typeface="Arial" charset="0"/>
              </a:rPr>
              <a:t>Months Projected Fuel Purchases </a:t>
            </a:r>
            <a:r>
              <a:rPr lang="en-US" sz="1800" dirty="0">
                <a:solidFill>
                  <a:prstClr val="black"/>
                </a:solidFill>
                <a:latin typeface="Arial" charset="0"/>
                <a:cs typeface="Arial" charset="0"/>
              </a:rPr>
              <a:t>to </a:t>
            </a:r>
            <a:r>
              <a:rPr lang="en-US" sz="1800" dirty="0" smtClean="0">
                <a:solidFill>
                  <a:prstClr val="black"/>
                </a:solidFill>
                <a:latin typeface="Arial" charset="0"/>
                <a:cs typeface="Arial" charset="0"/>
              </a:rPr>
              <a:t>Reduce Budgetary Volatility  With Declining Hedge Amounts in the 13</a:t>
            </a:r>
            <a:r>
              <a:rPr lang="en-US" sz="1800" baseline="30000" dirty="0" smtClean="0">
                <a:solidFill>
                  <a:prstClr val="black"/>
                </a:solidFill>
                <a:latin typeface="Arial" charset="0"/>
                <a:cs typeface="Arial" charset="0"/>
              </a:rPr>
              <a:t>th</a:t>
            </a:r>
            <a:r>
              <a:rPr lang="en-US" sz="1800" dirty="0" smtClean="0">
                <a:solidFill>
                  <a:prstClr val="black"/>
                </a:solidFill>
                <a:latin typeface="Arial" charset="0"/>
                <a:cs typeface="Arial" charset="0"/>
              </a:rPr>
              <a:t> – 24</a:t>
            </a:r>
            <a:r>
              <a:rPr lang="en-US" sz="1800" baseline="30000" dirty="0" smtClean="0">
                <a:solidFill>
                  <a:prstClr val="black"/>
                </a:solidFill>
                <a:latin typeface="Arial" charset="0"/>
                <a:cs typeface="Arial" charset="0"/>
              </a:rPr>
              <a:t>th</a:t>
            </a:r>
            <a:r>
              <a:rPr lang="en-US" sz="1800" dirty="0" smtClean="0">
                <a:solidFill>
                  <a:prstClr val="black"/>
                </a:solidFill>
                <a:latin typeface="Arial" charset="0"/>
                <a:cs typeface="Arial" charset="0"/>
              </a:rPr>
              <a:t> Months </a:t>
            </a:r>
            <a:endParaRPr lang="en-US" dirty="0"/>
          </a:p>
        </p:txBody>
      </p:sp>
      <p:sp>
        <p:nvSpPr>
          <p:cNvPr id="5" name="Slide Number Placeholder 4"/>
          <p:cNvSpPr>
            <a:spLocks noGrp="1"/>
          </p:cNvSpPr>
          <p:nvPr>
            <p:ph type="sldNum" sz="quarter" idx="12"/>
          </p:nvPr>
        </p:nvSpPr>
        <p:spPr/>
        <p:txBody>
          <a:bodyPr/>
          <a:lstStyle/>
          <a:p>
            <a:pPr>
              <a:defRPr/>
            </a:pPr>
            <a:fld id="{4E855505-B38C-43EA-B46C-A945D4A8671D}" type="slidenum">
              <a:rPr lang="en-US" smtClean="0"/>
              <a:pPr>
                <a:defRPr/>
              </a:pPr>
              <a:t>10</a:t>
            </a:fld>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1008507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114205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prstClr val="black"/>
                </a:solidFill>
                <a:latin typeface="Arial" charset="0"/>
                <a:cs typeface="Arial" charset="0"/>
              </a:rPr>
              <a:t>The Hedge is Designed to Reduce the Volatility of Fuel Prices</a:t>
            </a:r>
            <a:endParaRPr lang="en-US" sz="2800" dirty="0"/>
          </a:p>
        </p:txBody>
      </p:sp>
      <p:sp>
        <p:nvSpPr>
          <p:cNvPr id="5" name="Slide Number Placeholder 4"/>
          <p:cNvSpPr>
            <a:spLocks noGrp="1"/>
          </p:cNvSpPr>
          <p:nvPr>
            <p:ph type="sldNum" sz="quarter" idx="12"/>
          </p:nvPr>
        </p:nvSpPr>
        <p:spPr/>
        <p:txBody>
          <a:bodyPr/>
          <a:lstStyle/>
          <a:p>
            <a:pPr>
              <a:defRPr/>
            </a:pPr>
            <a:fld id="{4E855505-B38C-43EA-B46C-A945D4A8671D}" type="slidenum">
              <a:rPr lang="en-US" smtClean="0"/>
              <a:pPr>
                <a:defRPr/>
              </a:pPr>
              <a:t>11</a:t>
            </a:fld>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4923385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18534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a:xfrm>
            <a:off x="144463" y="201613"/>
            <a:ext cx="8894762" cy="661987"/>
          </a:xfrm>
        </p:spPr>
        <p:txBody>
          <a:bodyPr>
            <a:noAutofit/>
          </a:bodyPr>
          <a:lstStyle/>
          <a:p>
            <a:pPr eaLnBrk="1" hangingPunct="1"/>
            <a:r>
              <a:rPr lang="en-US" sz="2800" dirty="0" smtClean="0">
                <a:latin typeface="Arial" charset="0"/>
                <a:cs typeface="Arial" charset="0"/>
              </a:rPr>
              <a:t>			</a:t>
            </a:r>
            <a:br>
              <a:rPr lang="en-US" sz="2800" dirty="0" smtClean="0">
                <a:latin typeface="Arial" charset="0"/>
                <a:cs typeface="Arial" charset="0"/>
              </a:rPr>
            </a:br>
            <a:r>
              <a:rPr lang="en-US" sz="2800" dirty="0" smtClean="0">
                <a:latin typeface="Arial" charset="0"/>
                <a:cs typeface="Arial" charset="0"/>
              </a:rPr>
              <a:t>MTA’s Fuel Hedge Program is Successful in Reducing Price </a:t>
            </a:r>
            <a:r>
              <a:rPr lang="en-US" sz="2800" dirty="0" smtClean="0">
                <a:latin typeface="Arial" charset="0"/>
                <a:cs typeface="Arial" charset="0"/>
              </a:rPr>
              <a:t>Risk</a:t>
            </a:r>
            <a:endParaRPr lang="en-US" sz="2800" dirty="0" smtClean="0">
              <a:solidFill>
                <a:srgbClr val="FF0000"/>
              </a:solidFill>
              <a:latin typeface="Arial" charset="0"/>
              <a:cs typeface="Arial" charset="0"/>
            </a:endParaRPr>
          </a:p>
        </p:txBody>
      </p:sp>
      <p:sp>
        <p:nvSpPr>
          <p:cNvPr id="2" name="Slide Number Placeholder 1"/>
          <p:cNvSpPr>
            <a:spLocks noGrp="1"/>
          </p:cNvSpPr>
          <p:nvPr>
            <p:ph type="sldNum" sz="quarter" idx="12"/>
          </p:nvPr>
        </p:nvSpPr>
        <p:spPr/>
        <p:txBody>
          <a:bodyPr/>
          <a:lstStyle/>
          <a:p>
            <a:pPr>
              <a:defRPr/>
            </a:pPr>
            <a:fld id="{4E855505-B38C-43EA-B46C-A945D4A8671D}" type="slidenum">
              <a:rPr lang="en-US" smtClean="0"/>
              <a:pPr>
                <a:defRPr/>
              </a:pPr>
              <a:t>12</a:t>
            </a:fld>
            <a:endParaRPr lang="en-US" dirty="0"/>
          </a:p>
        </p:txBody>
      </p:sp>
      <p:sp>
        <p:nvSpPr>
          <p:cNvPr id="13315" name="Rectangle 33"/>
          <p:cNvSpPr>
            <a:spLocks noChangeArrowheads="1"/>
          </p:cNvSpPr>
          <p:nvPr/>
        </p:nvSpPr>
        <p:spPr bwMode="auto">
          <a:xfrm>
            <a:off x="1343025" y="6210300"/>
            <a:ext cx="6943725" cy="138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buClr>
                <a:srgbClr val="00355F"/>
              </a:buClr>
              <a:buFont typeface="Wingdings" pitchFamily="2" charset="2"/>
              <a:buNone/>
            </a:pPr>
            <a:r>
              <a:rPr lang="en-US" sz="900" dirty="0">
                <a:solidFill>
                  <a:srgbClr val="000000"/>
                </a:solidFill>
                <a:latin typeface="Arial" pitchFamily="34" charset="0"/>
                <a:cs typeface="Arial" pitchFamily="34" charset="0"/>
              </a:rPr>
              <a:t>Notes:	Data as of September </a:t>
            </a:r>
            <a:r>
              <a:rPr lang="en-US" sz="900" dirty="0" smtClean="0">
                <a:solidFill>
                  <a:srgbClr val="000000"/>
                </a:solidFill>
                <a:latin typeface="Arial" pitchFamily="34" charset="0"/>
                <a:cs typeface="Arial" pitchFamily="34" charset="0"/>
              </a:rPr>
              <a:t>1, 2013. </a:t>
            </a:r>
            <a:r>
              <a:rPr lang="en-US" sz="900" dirty="0">
                <a:solidFill>
                  <a:srgbClr val="000000"/>
                </a:solidFill>
                <a:latin typeface="Arial" pitchFamily="34" charset="0"/>
                <a:cs typeface="Arial" pitchFamily="34" charset="0"/>
              </a:rPr>
              <a:t>Totals may not add due to rounding. </a:t>
            </a:r>
          </a:p>
        </p:txBody>
      </p:sp>
      <p:sp>
        <p:nvSpPr>
          <p:cNvPr id="13317" name="Right Brace 2"/>
          <p:cNvSpPr>
            <a:spLocks/>
          </p:cNvSpPr>
          <p:nvPr/>
        </p:nvSpPr>
        <p:spPr bwMode="auto">
          <a:xfrm>
            <a:off x="8301540" y="2281359"/>
            <a:ext cx="473075" cy="2520950"/>
          </a:xfrm>
          <a:custGeom>
            <a:avLst/>
            <a:gdLst>
              <a:gd name="T0" fmla="*/ 0 w 394132"/>
              <a:gd name="T1" fmla="*/ 2381 h 2521743"/>
              <a:gd name="T2" fmla="*/ 234620 w 394132"/>
              <a:gd name="T3" fmla="*/ 91641 h 2521743"/>
              <a:gd name="T4" fmla="*/ 243855 w 394132"/>
              <a:gd name="T5" fmla="*/ 1339697 h 2521743"/>
              <a:gd name="T6" fmla="*/ 471984 w 394132"/>
              <a:gd name="T7" fmla="*/ 1371446 h 2521743"/>
              <a:gd name="T8" fmla="*/ 243855 w 394132"/>
              <a:gd name="T9" fmla="*/ 1403195 h 2521743"/>
              <a:gd name="T10" fmla="*/ 243855 w 394132"/>
              <a:gd name="T11" fmla="*/ 2401888 h 2521743"/>
              <a:gd name="T12" fmla="*/ 22870 w 394132"/>
              <a:gd name="T13" fmla="*/ 2518208 h 25217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4132" h="2521743" stroke="0">
                <a:moveTo>
                  <a:pt x="8737" y="0"/>
                </a:moveTo>
                <a:cubicBezTo>
                  <a:pt x="113947" y="0"/>
                  <a:pt x="195918" y="74106"/>
                  <a:pt x="195918" y="91640"/>
                </a:cubicBezTo>
                <a:cubicBezTo>
                  <a:pt x="198489" y="507659"/>
                  <a:pt x="201061" y="923678"/>
                  <a:pt x="203632" y="1339697"/>
                </a:cubicBezTo>
                <a:cubicBezTo>
                  <a:pt x="203632" y="1357231"/>
                  <a:pt x="288922" y="1371446"/>
                  <a:pt x="394132" y="1371446"/>
                </a:cubicBezTo>
                <a:cubicBezTo>
                  <a:pt x="288922" y="1371446"/>
                  <a:pt x="203632" y="1385661"/>
                  <a:pt x="203632" y="1403195"/>
                </a:cubicBezTo>
                <a:lnTo>
                  <a:pt x="203632" y="2401888"/>
                </a:lnTo>
                <a:cubicBezTo>
                  <a:pt x="203632" y="2419422"/>
                  <a:pt x="129487" y="2521743"/>
                  <a:pt x="24277" y="2521743"/>
                </a:cubicBezTo>
                <a:cubicBezTo>
                  <a:pt x="29040" y="1707356"/>
                  <a:pt x="3974" y="814387"/>
                  <a:pt x="8737" y="0"/>
                </a:cubicBezTo>
                <a:close/>
              </a:path>
              <a:path w="394132" h="2521743" fill="none">
                <a:moveTo>
                  <a:pt x="0" y="2381"/>
                </a:moveTo>
                <a:cubicBezTo>
                  <a:pt x="105210" y="2381"/>
                  <a:pt x="195920" y="74107"/>
                  <a:pt x="195920" y="91641"/>
                </a:cubicBezTo>
                <a:cubicBezTo>
                  <a:pt x="198491" y="507660"/>
                  <a:pt x="201061" y="923678"/>
                  <a:pt x="203632" y="1339697"/>
                </a:cubicBezTo>
                <a:cubicBezTo>
                  <a:pt x="203632" y="1357231"/>
                  <a:pt x="288922" y="1371446"/>
                  <a:pt x="394132" y="1371446"/>
                </a:cubicBezTo>
                <a:cubicBezTo>
                  <a:pt x="288922" y="1371446"/>
                  <a:pt x="203632" y="1385661"/>
                  <a:pt x="203632" y="1403195"/>
                </a:cubicBezTo>
                <a:lnTo>
                  <a:pt x="203632" y="2401888"/>
                </a:lnTo>
                <a:cubicBezTo>
                  <a:pt x="203632" y="2419422"/>
                  <a:pt x="124308" y="2518208"/>
                  <a:pt x="19098" y="2518208"/>
                </a:cubicBezTo>
              </a:path>
            </a:pathLst>
          </a:custGeom>
          <a:noFill/>
          <a:ln w="22225" cap="flat" cmpd="sng" algn="ctr">
            <a:solidFill>
              <a:srgbClr val="0070C0"/>
            </a:solidFill>
            <a:prstDash val="solid"/>
            <a:round/>
            <a:headEnd type="none" w="med" len="med"/>
            <a:tailEnd type="stealth" w="med" len="lg"/>
          </a:ln>
          <a:extLst>
            <a:ext uri="{909E8E84-426E-40DD-AFC4-6F175D3DCCD1}">
              <a14:hiddenFill xmlns:a14="http://schemas.microsoft.com/office/drawing/2010/main">
                <a:solidFill>
                  <a:srgbClr val="FFFFFF"/>
                </a:solidFill>
              </a14:hiddenFill>
            </a:ext>
          </a:extLst>
        </p:spPr>
        <p:txBody>
          <a:bodyPr lIns="0" tIns="0" rIns="0" bIns="0">
            <a:spAutoFit/>
          </a:bodyPr>
          <a:lstStyle/>
          <a:p>
            <a:endParaRPr lang="en-US"/>
          </a:p>
        </p:txBody>
      </p:sp>
      <p:sp>
        <p:nvSpPr>
          <p:cNvPr id="13318" name="Left Brace 3"/>
          <p:cNvSpPr>
            <a:spLocks/>
          </p:cNvSpPr>
          <p:nvPr/>
        </p:nvSpPr>
        <p:spPr bwMode="auto">
          <a:xfrm>
            <a:off x="1083469" y="2831687"/>
            <a:ext cx="259556" cy="1475993"/>
          </a:xfrm>
          <a:custGeom>
            <a:avLst/>
            <a:gdLst>
              <a:gd name="T0" fmla="*/ 361617 w 790342"/>
              <a:gd name="T1" fmla="*/ 1639859 h 1644392"/>
              <a:gd name="T2" fmla="*/ 183189 w 790342"/>
              <a:gd name="T3" fmla="*/ 1614461 h 1644392"/>
              <a:gd name="T4" fmla="*/ 183252 w 790342"/>
              <a:gd name="T5" fmla="*/ 1277909 h 1644392"/>
              <a:gd name="T6" fmla="*/ 185571 w 790342"/>
              <a:gd name="T7" fmla="*/ 879443 h 1644392"/>
              <a:gd name="T8" fmla="*/ 0 w 790342"/>
              <a:gd name="T9" fmla="*/ 815946 h 1644392"/>
              <a:gd name="T10" fmla="*/ 185571 w 790342"/>
              <a:gd name="T11" fmla="*/ 752449 h 1644392"/>
              <a:gd name="T12" fmla="*/ 185571 w 790342"/>
              <a:gd name="T13" fmla="*/ 79343 h 1644392"/>
              <a:gd name="T14" fmla="*/ 371143 w 790342"/>
              <a:gd name="T15" fmla="*/ 8702 h 1644392"/>
              <a:gd name="T16" fmla="*/ 371661 w 790342"/>
              <a:gd name="T17" fmla="*/ 1558 h 16443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90342" h="1644392" stroke="0">
                <a:moveTo>
                  <a:pt x="747332" y="1639859"/>
                </a:moveTo>
                <a:cubicBezTo>
                  <a:pt x="356019" y="1663672"/>
                  <a:pt x="381000" y="1587617"/>
                  <a:pt x="381000" y="1552549"/>
                </a:cubicBezTo>
                <a:lnTo>
                  <a:pt x="381000" y="879443"/>
                </a:lnTo>
                <a:cubicBezTo>
                  <a:pt x="381000" y="844375"/>
                  <a:pt x="210420" y="815946"/>
                  <a:pt x="0" y="815946"/>
                </a:cubicBezTo>
                <a:cubicBezTo>
                  <a:pt x="210420" y="815946"/>
                  <a:pt x="381000" y="787517"/>
                  <a:pt x="381000" y="752449"/>
                </a:cubicBezTo>
                <a:lnTo>
                  <a:pt x="381000" y="79343"/>
                </a:lnTo>
                <a:cubicBezTo>
                  <a:pt x="381000" y="44275"/>
                  <a:pt x="551580" y="8703"/>
                  <a:pt x="762000" y="8703"/>
                </a:cubicBezTo>
                <a:lnTo>
                  <a:pt x="747332" y="1639859"/>
                </a:lnTo>
                <a:close/>
              </a:path>
              <a:path w="790342" h="1644392" fill="none">
                <a:moveTo>
                  <a:pt x="742443" y="1639859"/>
                </a:moveTo>
                <a:cubicBezTo>
                  <a:pt x="532023" y="1639859"/>
                  <a:pt x="376109" y="1649529"/>
                  <a:pt x="376109" y="1614461"/>
                </a:cubicBezTo>
                <a:cubicBezTo>
                  <a:pt x="377697" y="1522914"/>
                  <a:pt x="374650" y="1369456"/>
                  <a:pt x="376238" y="1277909"/>
                </a:cubicBezTo>
                <a:cubicBezTo>
                  <a:pt x="374650" y="1145087"/>
                  <a:pt x="382588" y="1012265"/>
                  <a:pt x="381000" y="879443"/>
                </a:cubicBezTo>
                <a:cubicBezTo>
                  <a:pt x="381000" y="844375"/>
                  <a:pt x="210420" y="815946"/>
                  <a:pt x="0" y="815946"/>
                </a:cubicBezTo>
                <a:cubicBezTo>
                  <a:pt x="210420" y="815946"/>
                  <a:pt x="381000" y="787517"/>
                  <a:pt x="381000" y="752449"/>
                </a:cubicBezTo>
                <a:lnTo>
                  <a:pt x="381000" y="79343"/>
                </a:lnTo>
                <a:cubicBezTo>
                  <a:pt x="381000" y="44275"/>
                  <a:pt x="551580" y="8702"/>
                  <a:pt x="762000" y="8702"/>
                </a:cubicBezTo>
                <a:cubicBezTo>
                  <a:pt x="824508" y="-690"/>
                  <a:pt x="764305" y="-1419"/>
                  <a:pt x="763065" y="1558"/>
                </a:cubicBezTo>
              </a:path>
            </a:pathLst>
          </a:custGeom>
          <a:noFill/>
          <a:ln w="22225" cap="flat" cmpd="sng" algn="ctr">
            <a:solidFill>
              <a:srgbClr val="00B050"/>
            </a:solidFill>
            <a:prstDash val="sysDash"/>
            <a:round/>
            <a:headEnd type="none" w="med" len="med"/>
            <a:tailEnd type="stealth" w="med" len="lg"/>
          </a:ln>
          <a:extLst>
            <a:ext uri="{909E8E84-426E-40DD-AFC4-6F175D3DCCD1}">
              <a14:hiddenFill xmlns:a14="http://schemas.microsoft.com/office/drawing/2010/main">
                <a:solidFill>
                  <a:srgbClr val="FFFFFF"/>
                </a:solidFill>
              </a14:hiddenFill>
            </a:ext>
          </a:extLst>
        </p:spPr>
        <p:txBody>
          <a:bodyPr wrap="square" lIns="0" tIns="0" rIns="0" bIns="0">
            <a:spAutoFit/>
          </a:bodyPr>
          <a:lstStyle/>
          <a:p>
            <a:endParaRPr lang="en-US"/>
          </a:p>
        </p:txBody>
      </p:sp>
      <p:graphicFrame>
        <p:nvGraphicFramePr>
          <p:cNvPr id="5" name="Chart 4"/>
          <p:cNvGraphicFramePr>
            <a:graphicFrameLocks/>
          </p:cNvGraphicFramePr>
          <p:nvPr>
            <p:extLst>
              <p:ext uri="{D42A27DB-BD31-4B8C-83A1-F6EECF244321}">
                <p14:modId xmlns:p14="http://schemas.microsoft.com/office/powerpoint/2010/main" val="1004732453"/>
              </p:ext>
            </p:extLst>
          </p:nvPr>
        </p:nvGraphicFramePr>
        <p:xfrm>
          <a:off x="366088" y="1367280"/>
          <a:ext cx="8673137" cy="44958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a:graphicFrameLocks/>
          </p:cNvGraphicFramePr>
          <p:nvPr>
            <p:extLst>
              <p:ext uri="{D42A27DB-BD31-4B8C-83A1-F6EECF244321}">
                <p14:modId xmlns:p14="http://schemas.microsoft.com/office/powerpoint/2010/main" val="2595830692"/>
              </p:ext>
            </p:extLst>
          </p:nvPr>
        </p:nvGraphicFramePr>
        <p:xfrm>
          <a:off x="144463" y="954304"/>
          <a:ext cx="8894761" cy="498495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type="title"/>
          </p:nvPr>
        </p:nvSpPr>
        <p:spPr>
          <a:xfrm>
            <a:off x="879475" y="355600"/>
            <a:ext cx="7654925" cy="593725"/>
          </a:xfrm>
        </p:spPr>
        <p:txBody>
          <a:bodyPr>
            <a:noAutofit/>
          </a:bodyPr>
          <a:lstStyle/>
          <a:p>
            <a:pPr eaLnBrk="1" hangingPunct="1"/>
            <a:r>
              <a:rPr lang="en-US" sz="2800" dirty="0" smtClean="0">
                <a:latin typeface="Arial" charset="0"/>
                <a:cs typeface="Arial" charset="0"/>
              </a:rPr>
              <a:t>			</a:t>
            </a:r>
            <a:br>
              <a:rPr lang="en-US" sz="2800" dirty="0" smtClean="0">
                <a:latin typeface="Arial" charset="0"/>
                <a:cs typeface="Arial" charset="0"/>
              </a:rPr>
            </a:br>
            <a:r>
              <a:rPr lang="en-US" sz="2800" dirty="0" smtClean="0">
                <a:latin typeface="Arial" charset="0"/>
                <a:cs typeface="Arial" charset="0"/>
              </a:rPr>
              <a:t>Fuel Hedges Outstanding By CounterParty</a:t>
            </a:r>
            <a:endParaRPr lang="en-US" sz="2800" dirty="0" smtClean="0">
              <a:solidFill>
                <a:srgbClr val="FF0000"/>
              </a:solidFill>
              <a:latin typeface="Arial" charset="0"/>
              <a:cs typeface="Arial" charset="0"/>
            </a:endParaRPr>
          </a:p>
        </p:txBody>
      </p:sp>
      <p:sp>
        <p:nvSpPr>
          <p:cNvPr id="14338" name="Slide Number Placeholder 3"/>
          <p:cNvSpPr>
            <a:spLocks noGrp="1"/>
          </p:cNvSpPr>
          <p:nvPr>
            <p:ph type="sldNum" sz="quarter" idx="12"/>
          </p:nvPr>
        </p:nvSpPr>
        <p:spPr bwMode="auto">
          <a:xfrm>
            <a:off x="8046720" y="6612556"/>
            <a:ext cx="1097280" cy="2232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fontAlgn="base" hangingPunct="1">
              <a:spcBef>
                <a:spcPct val="0"/>
              </a:spcBef>
              <a:spcAft>
                <a:spcPct val="0"/>
              </a:spcAft>
            </a:pPr>
            <a:fld id="{D3975573-CF84-4C8F-A891-54785F137F24}" type="slidenum">
              <a:rPr lang="en-US" smtClean="0">
                <a:latin typeface="Arial" charset="0"/>
              </a:rPr>
              <a:pPr algn="ctr" eaLnBrk="1" fontAlgn="base" hangingPunct="1">
                <a:spcBef>
                  <a:spcPct val="0"/>
                </a:spcBef>
                <a:spcAft>
                  <a:spcPct val="0"/>
                </a:spcAft>
              </a:pPr>
              <a:t>13</a:t>
            </a:fld>
            <a:endParaRPr lang="en-US" dirty="0" smtClean="0">
              <a:latin typeface="Arial" charset="0"/>
            </a:endParaRPr>
          </a:p>
        </p:txBody>
      </p:sp>
      <p:sp>
        <p:nvSpPr>
          <p:cNvPr id="14339" name="Text Box 2"/>
          <p:cNvSpPr txBox="1">
            <a:spLocks noChangeArrowheads="1"/>
          </p:cNvSpPr>
          <p:nvPr/>
        </p:nvSpPr>
        <p:spPr bwMode="auto">
          <a:xfrm>
            <a:off x="3743325" y="1714500"/>
            <a:ext cx="2154238" cy="55403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720" rIns="137160">
            <a:spAutoFit/>
          </a:bodyPr>
          <a:lstStyle>
            <a:lvl1pPr eaLnBrk="0" hangingPunct="0">
              <a:tabLst>
                <a:tab pos="1371600" algn="l"/>
                <a:tab pos="2857500" algn="dec"/>
                <a:tab pos="3773488" algn="dec"/>
                <a:tab pos="4514850" algn="l"/>
                <a:tab pos="8148638" algn="dec"/>
              </a:tabLst>
              <a:defRPr>
                <a:solidFill>
                  <a:schemeClr val="tx1"/>
                </a:solidFill>
                <a:latin typeface="Calibri" pitchFamily="34" charset="0"/>
                <a:cs typeface="Arial" charset="0"/>
              </a:defRPr>
            </a:lvl1pPr>
            <a:lvl2pPr marL="742950" indent="-285750" eaLnBrk="0" hangingPunct="0">
              <a:tabLst>
                <a:tab pos="1371600" algn="l"/>
                <a:tab pos="2857500" algn="dec"/>
                <a:tab pos="3773488" algn="dec"/>
                <a:tab pos="4514850" algn="l"/>
                <a:tab pos="8148638" algn="dec"/>
              </a:tabLst>
              <a:defRPr>
                <a:solidFill>
                  <a:schemeClr val="tx1"/>
                </a:solidFill>
                <a:latin typeface="Calibri" pitchFamily="34" charset="0"/>
                <a:cs typeface="Arial" charset="0"/>
              </a:defRPr>
            </a:lvl2pPr>
            <a:lvl3pPr marL="1143000" indent="-228600" eaLnBrk="0" hangingPunct="0">
              <a:tabLst>
                <a:tab pos="1371600" algn="l"/>
                <a:tab pos="2857500" algn="dec"/>
                <a:tab pos="3773488" algn="dec"/>
                <a:tab pos="4514850" algn="l"/>
                <a:tab pos="8148638" algn="dec"/>
              </a:tabLst>
              <a:defRPr>
                <a:solidFill>
                  <a:schemeClr val="tx1"/>
                </a:solidFill>
                <a:latin typeface="Calibri" pitchFamily="34" charset="0"/>
                <a:cs typeface="Arial" charset="0"/>
              </a:defRPr>
            </a:lvl3pPr>
            <a:lvl4pPr marL="1600200" indent="-228600" eaLnBrk="0" hangingPunct="0">
              <a:tabLst>
                <a:tab pos="1371600" algn="l"/>
                <a:tab pos="2857500" algn="dec"/>
                <a:tab pos="3773488" algn="dec"/>
                <a:tab pos="4514850" algn="l"/>
                <a:tab pos="8148638" algn="dec"/>
              </a:tabLst>
              <a:defRPr>
                <a:solidFill>
                  <a:schemeClr val="tx1"/>
                </a:solidFill>
                <a:latin typeface="Calibri" pitchFamily="34" charset="0"/>
                <a:cs typeface="Arial" charset="0"/>
              </a:defRPr>
            </a:lvl4pPr>
            <a:lvl5pPr marL="2057400" indent="-228600" eaLnBrk="0" hangingPunct="0">
              <a:tabLst>
                <a:tab pos="1371600" algn="l"/>
                <a:tab pos="2857500" algn="dec"/>
                <a:tab pos="3773488" algn="dec"/>
                <a:tab pos="4514850" algn="l"/>
                <a:tab pos="8148638" algn="dec"/>
              </a:tabLst>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tabLst>
                <a:tab pos="1371600" algn="l"/>
                <a:tab pos="2857500" algn="dec"/>
                <a:tab pos="3773488" algn="dec"/>
                <a:tab pos="4514850" algn="l"/>
                <a:tab pos="8148638" algn="dec"/>
              </a:tabLs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tabLst>
                <a:tab pos="1371600" algn="l"/>
                <a:tab pos="2857500" algn="dec"/>
                <a:tab pos="3773488" algn="dec"/>
                <a:tab pos="4514850" algn="l"/>
                <a:tab pos="8148638" algn="dec"/>
              </a:tabLs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tabLst>
                <a:tab pos="1371600" algn="l"/>
                <a:tab pos="2857500" algn="dec"/>
                <a:tab pos="3773488" algn="dec"/>
                <a:tab pos="4514850" algn="l"/>
                <a:tab pos="8148638" algn="dec"/>
              </a:tabLs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tabLst>
                <a:tab pos="1371600" algn="l"/>
                <a:tab pos="2857500" algn="dec"/>
                <a:tab pos="3773488" algn="dec"/>
                <a:tab pos="4514850" algn="l"/>
                <a:tab pos="8148638" algn="dec"/>
              </a:tabLst>
              <a:defRPr>
                <a:solidFill>
                  <a:schemeClr val="tx1"/>
                </a:solidFill>
                <a:latin typeface="Calibri" pitchFamily="34" charset="0"/>
                <a:cs typeface="Arial" charset="0"/>
              </a:defRPr>
            </a:lvl9pPr>
          </a:lstStyle>
          <a:p>
            <a:pPr eaLnBrk="1" hangingPunct="1">
              <a:lnSpc>
                <a:spcPct val="75000"/>
              </a:lnSpc>
              <a:spcBef>
                <a:spcPct val="50000"/>
              </a:spcBef>
              <a:spcAft>
                <a:spcPct val="50000"/>
              </a:spcAft>
            </a:pPr>
            <a:r>
              <a:rPr lang="en-US" sz="1400" b="1" u="sng">
                <a:latin typeface="Arial" charset="0"/>
              </a:rPr>
              <a:t>Ultra-Low Sulfur Diesel</a:t>
            </a:r>
          </a:p>
          <a:p>
            <a:pPr eaLnBrk="1" hangingPunct="1">
              <a:spcBef>
                <a:spcPct val="25000"/>
              </a:spcBef>
            </a:pPr>
            <a:r>
              <a:rPr lang="en-US" sz="1000">
                <a:latin typeface="Arial" charset="0"/>
              </a:rPr>
              <a:t>	</a:t>
            </a:r>
          </a:p>
        </p:txBody>
      </p:sp>
      <p:sp>
        <p:nvSpPr>
          <p:cNvPr id="14341" name="Rectangle 33"/>
          <p:cNvSpPr>
            <a:spLocks noChangeArrowheads="1"/>
          </p:cNvSpPr>
          <p:nvPr/>
        </p:nvSpPr>
        <p:spPr bwMode="auto">
          <a:xfrm>
            <a:off x="1352550" y="6143625"/>
            <a:ext cx="6943725" cy="138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buClr>
                <a:schemeClr val="tx2"/>
              </a:buClr>
              <a:buFont typeface="Wingdings" pitchFamily="2" charset="2"/>
              <a:buNone/>
            </a:pPr>
            <a:r>
              <a:rPr lang="en-US" sz="900" dirty="0">
                <a:latin typeface="Arial" pitchFamily="34" charset="0"/>
                <a:cs typeface="Arial" pitchFamily="34" charset="0"/>
              </a:rPr>
              <a:t>Notes:	Data as of </a:t>
            </a:r>
            <a:r>
              <a:rPr lang="en-US" sz="900" dirty="0" smtClean="0">
                <a:latin typeface="Arial" pitchFamily="34" charset="0"/>
                <a:cs typeface="Arial" pitchFamily="34" charset="0"/>
              </a:rPr>
              <a:t>June </a:t>
            </a:r>
            <a:r>
              <a:rPr lang="en-US" sz="900" dirty="0">
                <a:latin typeface="Arial" pitchFamily="34" charset="0"/>
                <a:cs typeface="Arial" pitchFamily="34" charset="0"/>
              </a:rPr>
              <a:t>30, </a:t>
            </a:r>
            <a:r>
              <a:rPr lang="en-US" sz="900" dirty="0" smtClean="0">
                <a:latin typeface="Arial" pitchFamily="34" charset="0"/>
                <a:cs typeface="Arial" pitchFamily="34" charset="0"/>
              </a:rPr>
              <a:t>2013. </a:t>
            </a:r>
            <a:r>
              <a:rPr lang="en-US" sz="900" dirty="0">
                <a:latin typeface="Arial" pitchFamily="34" charset="0"/>
                <a:cs typeface="Arial" pitchFamily="34" charset="0"/>
              </a:rPr>
              <a:t>Totals may not add due to rounding. </a:t>
            </a:r>
          </a:p>
        </p:txBody>
      </p:sp>
      <p:graphicFrame>
        <p:nvGraphicFramePr>
          <p:cNvPr id="2" name="Table 1"/>
          <p:cNvGraphicFramePr>
            <a:graphicFrameLocks noGrp="1"/>
          </p:cNvGraphicFramePr>
          <p:nvPr>
            <p:extLst>
              <p:ext uri="{D42A27DB-BD31-4B8C-83A1-F6EECF244321}">
                <p14:modId xmlns:p14="http://schemas.microsoft.com/office/powerpoint/2010/main" val="1747134512"/>
              </p:ext>
            </p:extLst>
          </p:nvPr>
        </p:nvGraphicFramePr>
        <p:xfrm>
          <a:off x="1809750" y="2571750"/>
          <a:ext cx="5867400" cy="2952825"/>
        </p:xfrm>
        <a:graphic>
          <a:graphicData uri="http://schemas.openxmlformats.org/drawingml/2006/table">
            <a:tbl>
              <a:tblPr>
                <a:tableStyleId>{5C22544A-7EE6-4342-B048-85BDC9FD1C3A}</a:tableStyleId>
              </a:tblPr>
              <a:tblGrid>
                <a:gridCol w="1569555"/>
                <a:gridCol w="1116495"/>
                <a:gridCol w="1171575"/>
                <a:gridCol w="1171575"/>
                <a:gridCol w="838200"/>
              </a:tblGrid>
              <a:tr h="261059">
                <a:tc>
                  <a:txBody>
                    <a:bodyPr/>
                    <a:lstStyle/>
                    <a:p>
                      <a:pPr algn="r" fontAlgn="b"/>
                      <a:r>
                        <a:rPr lang="en-US" sz="1200" u="none" strike="noStrike" dirty="0">
                          <a:effectLst/>
                        </a:rPr>
                        <a:t> </a:t>
                      </a:r>
                      <a:endParaRPr lang="en-US" sz="1200" b="0"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indent="0" algn="ctr" fontAlgn="b"/>
                      <a:r>
                        <a:rPr lang="en-US" sz="1200" b="1" i="0" u="sng" strike="noStrike" dirty="0" smtClean="0">
                          <a:solidFill>
                            <a:srgbClr val="000000"/>
                          </a:solidFill>
                          <a:effectLst/>
                          <a:latin typeface="+mj-lt"/>
                          <a:cs typeface="Arial" pitchFamily="34" charset="0"/>
                        </a:rPr>
                        <a:t>Rating</a:t>
                      </a:r>
                      <a:endParaRPr lang="en-US" sz="1200" b="1" i="0" u="sng" strike="noStrike" dirty="0">
                        <a:solidFill>
                          <a:srgbClr val="000000"/>
                        </a:solidFill>
                        <a:effectLst/>
                        <a:latin typeface="+mj-lt"/>
                        <a:cs typeface="Arial"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indent="0" algn="ctr" defTabSz="457200" rtl="0" eaLnBrk="1" fontAlgn="b" latinLnBrk="0" hangingPunct="1"/>
                      <a:r>
                        <a:rPr lang="en-US" sz="1200" b="1" i="0" u="none" strike="noStrike" kern="1200" dirty="0" smtClean="0">
                          <a:solidFill>
                            <a:srgbClr val="000000"/>
                          </a:solidFill>
                          <a:effectLst/>
                          <a:latin typeface="+mj-lt"/>
                          <a:ea typeface="+mn-ea"/>
                          <a:cs typeface="Arial" pitchFamily="34" charset="0"/>
                        </a:rPr>
                        <a:t>Current Gallons</a:t>
                      </a:r>
                      <a:r>
                        <a:rPr lang="en-US" sz="1200" b="1" i="0" u="sng" strike="noStrike" kern="1200" dirty="0" smtClean="0">
                          <a:solidFill>
                            <a:srgbClr val="000000"/>
                          </a:solidFill>
                          <a:effectLst/>
                          <a:latin typeface="+mj-lt"/>
                          <a:ea typeface="+mn-ea"/>
                          <a:cs typeface="Arial" pitchFamily="34" charset="0"/>
                        </a:rPr>
                        <a:t> Hedged</a:t>
                      </a:r>
                      <a:endParaRPr lang="en-US" sz="1200" b="1" i="0" u="sng" strike="noStrike" kern="1200" dirty="0">
                        <a:solidFill>
                          <a:srgbClr val="000000"/>
                        </a:solidFill>
                        <a:effectLst/>
                        <a:latin typeface="+mj-lt"/>
                        <a:ea typeface="+mn-ea"/>
                        <a:cs typeface="Arial"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indent="0" algn="ctr" defTabSz="457200" rtl="0" eaLnBrk="1" fontAlgn="b" latinLnBrk="0" hangingPunct="1"/>
                      <a:r>
                        <a:rPr lang="en-US" sz="1200" b="1" i="0" u="none" strike="noStrike" kern="1200" dirty="0" smtClean="0">
                          <a:solidFill>
                            <a:srgbClr val="000000"/>
                          </a:solidFill>
                          <a:effectLst/>
                          <a:latin typeface="+mj-lt"/>
                          <a:ea typeface="+mn-ea"/>
                          <a:cs typeface="Arial" pitchFamily="34" charset="0"/>
                        </a:rPr>
                        <a:t>Dollars</a:t>
                      </a:r>
                      <a:r>
                        <a:rPr lang="en-US" sz="1200" b="1" i="0" u="sng" strike="noStrike" kern="1200" dirty="0" smtClean="0">
                          <a:solidFill>
                            <a:srgbClr val="000000"/>
                          </a:solidFill>
                          <a:effectLst/>
                          <a:latin typeface="+mj-lt"/>
                          <a:ea typeface="+mn-ea"/>
                          <a:cs typeface="Arial" pitchFamily="34" charset="0"/>
                        </a:rPr>
                        <a:t> </a:t>
                      </a:r>
                      <a:r>
                        <a:rPr lang="en-US" sz="1200" b="1" i="0" u="sng" strike="noStrike" kern="1200" dirty="0">
                          <a:solidFill>
                            <a:srgbClr val="000000"/>
                          </a:solidFill>
                          <a:effectLst/>
                          <a:latin typeface="+mj-lt"/>
                          <a:ea typeface="+mn-ea"/>
                          <a:cs typeface="Arial" pitchFamily="34" charset="0"/>
                        </a:rPr>
                        <a:t>Hedged</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indent="0" algn="ctr" defTabSz="457200" rtl="0" eaLnBrk="1" fontAlgn="b" latinLnBrk="0" hangingPunct="1"/>
                      <a:r>
                        <a:rPr lang="en-US" sz="1200" b="1" i="0" u="sng" strike="noStrike" kern="1200" dirty="0" smtClean="0">
                          <a:solidFill>
                            <a:srgbClr val="000000"/>
                          </a:solidFill>
                          <a:effectLst/>
                          <a:latin typeface="+mj-lt"/>
                          <a:ea typeface="+mn-ea"/>
                          <a:cs typeface="Arial" pitchFamily="34" charset="0"/>
                        </a:rPr>
                        <a:t>MTM</a:t>
                      </a:r>
                      <a:endParaRPr lang="en-US" sz="1200" b="1" i="0" u="sng" strike="noStrike" kern="1200" dirty="0">
                        <a:solidFill>
                          <a:srgbClr val="000000"/>
                        </a:solidFill>
                        <a:effectLst/>
                        <a:latin typeface="+mj-lt"/>
                        <a:ea typeface="+mn-ea"/>
                        <a:cs typeface="Arial"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22119">
                <a:tc>
                  <a:txBody>
                    <a:bodyPr/>
                    <a:lstStyle/>
                    <a:p>
                      <a:pPr algn="r" fontAlgn="b"/>
                      <a:r>
                        <a:rPr lang="en-US" sz="1200" b="1" u="none" strike="noStrike" dirty="0" smtClean="0">
                          <a:effectLst/>
                        </a:rPr>
                        <a:t>Deutsche Bank</a:t>
                      </a:r>
                      <a:endParaRPr lang="en-US" sz="1200" b="1"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0" algn="ctr" fontAlgn="b"/>
                      <a:r>
                        <a:rPr lang="en-US" sz="1200" b="0" i="0" u="none" strike="noStrike" dirty="0" smtClean="0">
                          <a:solidFill>
                            <a:srgbClr val="000000"/>
                          </a:solidFill>
                          <a:effectLst/>
                          <a:latin typeface="Arial" pitchFamily="34" charset="0"/>
                          <a:cs typeface="Arial" pitchFamily="34" charset="0"/>
                        </a:rPr>
                        <a:t>A2/A+/A+</a:t>
                      </a:r>
                      <a:endParaRPr lang="en-US" sz="1200" b="0" i="0" u="none" strike="noStrike" dirty="0">
                        <a:solidFill>
                          <a:srgbClr val="000000"/>
                        </a:solidFill>
                        <a:effectLst/>
                        <a:latin typeface="Arial" pitchFamily="34" charset="0"/>
                        <a:cs typeface="Arial"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none" strike="noStrike" dirty="0">
                          <a:effectLst/>
                        </a:rPr>
                        <a:t>             </a:t>
                      </a:r>
                      <a:r>
                        <a:rPr lang="en-US" sz="1200" u="none" strike="noStrike" dirty="0" smtClean="0">
                          <a:effectLst/>
                        </a:rPr>
                        <a:t>  8,897,990 </a:t>
                      </a:r>
                      <a:endParaRPr lang="en-US" sz="1200" b="0"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none" strike="noStrike" dirty="0">
                          <a:effectLst/>
                        </a:rPr>
                        <a:t>     </a:t>
                      </a:r>
                      <a:r>
                        <a:rPr lang="en-US" sz="1200" u="none" strike="noStrike" dirty="0" smtClean="0">
                          <a:effectLst/>
                        </a:rPr>
                        <a:t>$26,001,668 </a:t>
                      </a:r>
                      <a:endParaRPr lang="en-US" sz="1200" b="0"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sz="1200" u="none" strike="noStrike" kern="1200" dirty="0" smtClean="0">
                          <a:solidFill>
                            <a:schemeClr val="dk1"/>
                          </a:solidFill>
                          <a:effectLst/>
                          <a:latin typeface="+mn-lt"/>
                          <a:ea typeface="+mn-ea"/>
                          <a:cs typeface="+mn-cs"/>
                        </a:rPr>
                        <a:t>($1,135,173)</a:t>
                      </a:r>
                      <a:endParaRPr lang="en-US" sz="1200" u="none" strike="noStrike" kern="1200" dirty="0">
                        <a:solidFill>
                          <a:schemeClr val="dk1"/>
                        </a:solidFill>
                        <a:effectLst/>
                        <a:latin typeface="+mn-lt"/>
                        <a:ea typeface="+mn-ea"/>
                        <a:cs typeface="+mn-cs"/>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22119">
                <a:tc>
                  <a:txBody>
                    <a:bodyPr/>
                    <a:lstStyle/>
                    <a:p>
                      <a:pPr algn="r" fontAlgn="b"/>
                      <a:r>
                        <a:rPr lang="en-US" sz="1200" b="1" u="none" strike="noStrike" dirty="0" smtClean="0">
                          <a:effectLst/>
                        </a:rPr>
                        <a:t>Bank of America</a:t>
                      </a:r>
                      <a:endParaRPr lang="en-US" sz="1200" b="1"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0" algn="ctr" fontAlgn="b"/>
                      <a:r>
                        <a:rPr lang="en-US" sz="1200" b="0" i="0" u="none" strike="noStrike" dirty="0" smtClean="0">
                          <a:solidFill>
                            <a:srgbClr val="000000"/>
                          </a:solidFill>
                          <a:effectLst/>
                          <a:latin typeface="Arial" pitchFamily="34" charset="0"/>
                          <a:cs typeface="Arial" pitchFamily="34" charset="0"/>
                        </a:rPr>
                        <a:t>Baa2/A-/A</a:t>
                      </a:r>
                      <a:endParaRPr lang="en-US" sz="1200" b="0" i="0" u="none" strike="noStrike" dirty="0">
                        <a:solidFill>
                          <a:srgbClr val="000000"/>
                        </a:solidFill>
                        <a:effectLst/>
                        <a:latin typeface="Arial" pitchFamily="34" charset="0"/>
                        <a:cs typeface="Arial"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none" strike="noStrike" dirty="0" smtClean="0">
                          <a:effectLst/>
                        </a:rPr>
                        <a:t>4,343,972 </a:t>
                      </a:r>
                      <a:endParaRPr lang="en-US" sz="1200" b="0"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none" strike="noStrike" dirty="0">
                          <a:effectLst/>
                        </a:rPr>
                        <a:t>      </a:t>
                      </a:r>
                      <a:r>
                        <a:rPr lang="en-US" sz="1200" u="none" strike="noStrike" dirty="0" smtClean="0">
                          <a:effectLst/>
                        </a:rPr>
                        <a:t>12,777,767 </a:t>
                      </a:r>
                      <a:endParaRPr lang="en-US" sz="1200" b="0"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none" strike="noStrike" kern="1200" dirty="0" smtClean="0">
                          <a:solidFill>
                            <a:schemeClr val="dk1"/>
                          </a:solidFill>
                          <a:effectLst/>
                          <a:latin typeface="+mn-lt"/>
                          <a:ea typeface="+mn-ea"/>
                          <a:cs typeface="+mn-cs"/>
                        </a:rPr>
                        <a:t>(425,950)</a:t>
                      </a:r>
                      <a:endParaRPr lang="en-US" sz="1200" u="none" strike="noStrike" kern="1200" dirty="0">
                        <a:solidFill>
                          <a:schemeClr val="dk1"/>
                        </a:solidFill>
                        <a:effectLst/>
                        <a:latin typeface="+mn-lt"/>
                        <a:ea typeface="+mn-ea"/>
                        <a:cs typeface="+mn-cs"/>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22119">
                <a:tc>
                  <a:txBody>
                    <a:bodyPr/>
                    <a:lstStyle/>
                    <a:p>
                      <a:pPr algn="r" fontAlgn="b"/>
                      <a:r>
                        <a:rPr lang="en-US" sz="1200" b="1" u="none" strike="noStrike" dirty="0" smtClean="0">
                          <a:effectLst/>
                        </a:rPr>
                        <a:t>Goldman Sachs (</a:t>
                      </a:r>
                      <a:r>
                        <a:rPr lang="en-US" sz="1200" b="1" u="none" strike="noStrike" dirty="0" err="1" smtClean="0">
                          <a:effectLst/>
                        </a:rPr>
                        <a:t>JAron</a:t>
                      </a:r>
                      <a:r>
                        <a:rPr lang="en-US" sz="1200" b="1" u="none" strike="noStrike" dirty="0" smtClean="0">
                          <a:effectLst/>
                        </a:rPr>
                        <a:t>)</a:t>
                      </a:r>
                      <a:endParaRPr lang="en-US" sz="1200" b="1"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00050" indent="0" algn="ctr" defTabSz="914400" rtl="0" eaLnBrk="1" fontAlgn="b" latinLnBrk="0" hangingPunct="1"/>
                      <a:r>
                        <a:rPr lang="en-US" sz="1200" b="0" i="0" u="none" strike="noStrike" kern="1200" dirty="0" smtClean="0">
                          <a:solidFill>
                            <a:srgbClr val="000000"/>
                          </a:solidFill>
                          <a:effectLst/>
                          <a:latin typeface="Arial" pitchFamily="34" charset="0"/>
                          <a:ea typeface="+mn-ea"/>
                          <a:cs typeface="Arial" pitchFamily="34" charset="0"/>
                        </a:rPr>
                        <a:t>A3/A-/A</a:t>
                      </a:r>
                      <a:endParaRPr lang="en-US" sz="1200" b="0" i="0" u="none" strike="noStrike" kern="1200" dirty="0">
                        <a:solidFill>
                          <a:srgbClr val="000000"/>
                        </a:solidFill>
                        <a:effectLst/>
                        <a:latin typeface="Arial" pitchFamily="34" charset="0"/>
                        <a:ea typeface="+mn-ea"/>
                        <a:cs typeface="Arial"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none" strike="noStrike" dirty="0">
                          <a:effectLst/>
                        </a:rPr>
                        <a:t> </a:t>
                      </a:r>
                      <a:r>
                        <a:rPr lang="en-US" sz="1200" u="none" strike="noStrike" dirty="0" smtClean="0">
                          <a:effectLst/>
                        </a:rPr>
                        <a:t>16,689,461</a:t>
                      </a:r>
                      <a:r>
                        <a:rPr lang="en-US" sz="1200" u="sng" strike="noStrike" dirty="0" smtClean="0">
                          <a:effectLst/>
                        </a:rPr>
                        <a:t> </a:t>
                      </a:r>
                      <a:endParaRPr lang="en-US" sz="1200" b="0" i="0" u="sng"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none" strike="noStrike" dirty="0">
                          <a:effectLst/>
                        </a:rPr>
                        <a:t>      </a:t>
                      </a:r>
                      <a:r>
                        <a:rPr lang="en-US" sz="1200" u="none" strike="noStrike" kern="1200" dirty="0" smtClean="0">
                          <a:solidFill>
                            <a:schemeClr val="dk1"/>
                          </a:solidFill>
                          <a:effectLst/>
                          <a:latin typeface="+mn-lt"/>
                          <a:ea typeface="+mn-ea"/>
                          <a:cs typeface="+mn-cs"/>
                        </a:rPr>
                        <a:t>48,082,841</a:t>
                      </a:r>
                      <a:r>
                        <a:rPr lang="en-US" sz="1200" u="sng" strike="noStrike" dirty="0" smtClean="0">
                          <a:effectLst/>
                        </a:rPr>
                        <a:t>  </a:t>
                      </a:r>
                      <a:endParaRPr lang="en-US" sz="1200" b="0" i="0" u="sng"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sz="1200" u="none" strike="noStrike" kern="1200" dirty="0" smtClean="0">
                          <a:solidFill>
                            <a:schemeClr val="dk1"/>
                          </a:solidFill>
                          <a:effectLst/>
                          <a:latin typeface="+mn-lt"/>
                          <a:ea typeface="+mn-ea"/>
                          <a:cs typeface="+mn-cs"/>
                        </a:rPr>
                        <a:t>  (1,236,822)</a:t>
                      </a:r>
                      <a:endParaRPr lang="en-US" sz="1200" u="none" strike="noStrike" kern="1200" dirty="0">
                        <a:solidFill>
                          <a:schemeClr val="dk1"/>
                        </a:solidFill>
                        <a:effectLst/>
                        <a:latin typeface="+mn-lt"/>
                        <a:ea typeface="+mn-ea"/>
                        <a:cs typeface="+mn-cs"/>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22119">
                <a:tc>
                  <a:txBody>
                    <a:bodyPr/>
                    <a:lstStyle/>
                    <a:p>
                      <a:pPr algn="r" fontAlgn="b"/>
                      <a:r>
                        <a:rPr lang="en-US" sz="1200" b="1" i="0" u="none" strike="noStrike" dirty="0" smtClean="0">
                          <a:solidFill>
                            <a:srgbClr val="000000"/>
                          </a:solidFill>
                          <a:effectLst/>
                          <a:latin typeface="Calibri"/>
                        </a:rPr>
                        <a:t>JP Morgan</a:t>
                      </a:r>
                      <a:endParaRPr lang="en-US" sz="1200" b="1"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00050" indent="0" algn="ctr" defTabSz="914400" rtl="0" eaLnBrk="1" fontAlgn="b" latinLnBrk="0" hangingPunct="1"/>
                      <a:r>
                        <a:rPr lang="en-US" sz="1200" b="0" i="0" u="none" strike="noStrike" kern="1200" dirty="0" smtClean="0">
                          <a:solidFill>
                            <a:srgbClr val="000000"/>
                          </a:solidFill>
                          <a:effectLst/>
                          <a:latin typeface="Arial" pitchFamily="34" charset="0"/>
                          <a:ea typeface="+mn-ea"/>
                          <a:cs typeface="Arial" pitchFamily="34" charset="0"/>
                        </a:rPr>
                        <a:t>A2/A/A+</a:t>
                      </a:r>
                      <a:endParaRPr lang="en-US" sz="1200" b="0" i="0" u="none" strike="noStrike" kern="1200" dirty="0">
                        <a:solidFill>
                          <a:srgbClr val="000000"/>
                        </a:solidFill>
                        <a:effectLst/>
                        <a:latin typeface="Arial" pitchFamily="34" charset="0"/>
                        <a:ea typeface="+mn-ea"/>
                        <a:cs typeface="Arial"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sng" strike="noStrike" dirty="0">
                          <a:effectLst/>
                        </a:rPr>
                        <a:t> </a:t>
                      </a:r>
                      <a:r>
                        <a:rPr lang="en-US" sz="1200" u="sng" strike="noStrike" dirty="0" smtClean="0">
                          <a:effectLst/>
                        </a:rPr>
                        <a:t>20,716,763 </a:t>
                      </a:r>
                      <a:endParaRPr lang="en-US" sz="1200" b="0" i="0" u="sng"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sng" strike="noStrike" dirty="0">
                          <a:effectLst/>
                        </a:rPr>
                        <a:t>      </a:t>
                      </a:r>
                      <a:r>
                        <a:rPr lang="en-US" sz="1200" u="sng" strike="noStrike" dirty="0" smtClean="0">
                          <a:effectLst/>
                        </a:rPr>
                        <a:t>60,275,460  </a:t>
                      </a:r>
                      <a:endParaRPr lang="en-US" sz="1200" b="0" i="0" u="sng"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sz="1200" u="sng" strike="noStrike" kern="1200" dirty="0" smtClean="0">
                          <a:solidFill>
                            <a:schemeClr val="dk1"/>
                          </a:solidFill>
                          <a:effectLst/>
                          <a:latin typeface="+mn-lt"/>
                          <a:ea typeface="+mn-ea"/>
                          <a:cs typeface="+mn-cs"/>
                        </a:rPr>
                        <a:t>  (2,214,047)</a:t>
                      </a:r>
                      <a:endParaRPr lang="en-US" sz="1200" u="sng" strike="noStrike" kern="1200" dirty="0">
                        <a:solidFill>
                          <a:schemeClr val="dk1"/>
                        </a:solidFill>
                        <a:effectLst/>
                        <a:latin typeface="+mn-lt"/>
                        <a:ea typeface="+mn-ea"/>
                        <a:cs typeface="+mn-cs"/>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5709">
                <a:tc>
                  <a:txBody>
                    <a:bodyPr/>
                    <a:lstStyle/>
                    <a:p>
                      <a:pPr algn="r" fontAlgn="b"/>
                      <a:r>
                        <a:rPr lang="en-US" sz="1200" b="1" u="none" strike="noStrike" dirty="0">
                          <a:effectLst/>
                        </a:rPr>
                        <a:t>Total</a:t>
                      </a:r>
                      <a:endParaRPr lang="en-US" sz="1200" b="1" i="0" u="none"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200" b="0" i="0" u="sng"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sng" strike="noStrike" dirty="0" smtClean="0">
                          <a:effectLst/>
                        </a:rPr>
                        <a:t>50,648,186 </a:t>
                      </a:r>
                      <a:endParaRPr lang="en-US" sz="1200" b="0" i="0" u="sng"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en-US" sz="1200" u="sng" strike="noStrike" dirty="0" smtClean="0">
                          <a:effectLst/>
                        </a:rPr>
                        <a:t>   $ 147,137,736 </a:t>
                      </a:r>
                      <a:endParaRPr lang="en-US" sz="1200" b="0" i="0" u="sng" strike="noStrike" dirty="0">
                        <a:solidFill>
                          <a:srgbClr val="000000"/>
                        </a:solidFill>
                        <a:effectLst/>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r" defTabSz="914400" rtl="0" eaLnBrk="1" fontAlgn="b" latinLnBrk="0" hangingPunct="1"/>
                      <a:r>
                        <a:rPr lang="en-US" sz="1200" u="sng" strike="noStrike" kern="1200" dirty="0" smtClean="0">
                          <a:solidFill>
                            <a:schemeClr val="dk1"/>
                          </a:solidFill>
                          <a:effectLst/>
                          <a:latin typeface="+mn-lt"/>
                          <a:ea typeface="+mn-ea"/>
                          <a:cs typeface="+mn-cs"/>
                        </a:rPr>
                        <a:t>($ 5,011,992)</a:t>
                      </a:r>
                      <a:endParaRPr lang="en-US" sz="1200" u="sng" strike="noStrike" kern="1200" dirty="0">
                        <a:solidFill>
                          <a:schemeClr val="dk1"/>
                        </a:solidFill>
                        <a:effectLst/>
                        <a:latin typeface="+mn-lt"/>
                        <a:ea typeface="+mn-ea"/>
                        <a:cs typeface="+mn-cs"/>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296549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2846388" y="2773363"/>
            <a:ext cx="2743200" cy="369887"/>
          </a:xfrm>
        </p:spPr>
        <p:txBody>
          <a:bodyPr>
            <a:spAutoFit/>
          </a:bodyPr>
          <a:lstStyle/>
          <a:p>
            <a:pPr eaLnBrk="1" hangingPunct="1"/>
            <a:r>
              <a:rPr lang="en-US" sz="2400" dirty="0" smtClean="0">
                <a:latin typeface="Arial" charset="0"/>
                <a:cs typeface="Arial" charset="0"/>
              </a:rPr>
              <a:t>Appendix</a:t>
            </a:r>
          </a:p>
        </p:txBody>
      </p:sp>
      <p:sp>
        <p:nvSpPr>
          <p:cNvPr id="15364" name="Text Box 6"/>
          <p:cNvSpPr txBox="1">
            <a:spLocks noChangeArrowheads="1"/>
          </p:cNvSpPr>
          <p:nvPr/>
        </p:nvSpPr>
        <p:spPr bwMode="auto">
          <a:xfrm>
            <a:off x="4176713" y="5118100"/>
            <a:ext cx="0" cy="2127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n-US" sz="1400">
              <a:latin typeface="Arial" charset="0"/>
            </a:endParaRPr>
          </a:p>
        </p:txBody>
      </p:sp>
      <p:sp>
        <p:nvSpPr>
          <p:cNvPr id="15365" name="Text Box 7"/>
          <p:cNvSpPr txBox="1">
            <a:spLocks noChangeArrowheads="1"/>
          </p:cNvSpPr>
          <p:nvPr/>
        </p:nvSpPr>
        <p:spPr bwMode="auto">
          <a:xfrm>
            <a:off x="3048000" y="5391150"/>
            <a:ext cx="0" cy="2127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n-US" sz="1400">
              <a:latin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type="title"/>
          </p:nvPr>
        </p:nvSpPr>
        <p:spPr>
          <a:xfrm>
            <a:off x="485775" y="358775"/>
            <a:ext cx="8172450" cy="574675"/>
          </a:xfrm>
        </p:spPr>
        <p:txBody>
          <a:bodyPr/>
          <a:lstStyle/>
          <a:p>
            <a:pPr eaLnBrk="1" hangingPunct="1"/>
            <a:r>
              <a:rPr lang="en-US" sz="2400" dirty="0" smtClean="0">
                <a:latin typeface="Arial" charset="0"/>
                <a:cs typeface="Arial" charset="0"/>
              </a:rPr>
              <a:t>Interest Rate Derivative Contracts Specifics</a:t>
            </a:r>
            <a:endParaRPr lang="en-US" sz="2400" dirty="0" smtClean="0">
              <a:solidFill>
                <a:srgbClr val="FF0000"/>
              </a:solidFill>
              <a:latin typeface="Arial" charset="0"/>
              <a:cs typeface="Arial" charset="0"/>
            </a:endParaRPr>
          </a:p>
        </p:txBody>
      </p:sp>
      <p:sp>
        <p:nvSpPr>
          <p:cNvPr id="16386" name="Slide Number Placeholder 3"/>
          <p:cNvSpPr>
            <a:spLocks noGrp="1"/>
          </p:cNvSpPr>
          <p:nvPr>
            <p:ph type="sldNum" sz="quarter" idx="12"/>
          </p:nvPr>
        </p:nvSpPr>
        <p:spPr bwMode="auto">
          <a:xfrm>
            <a:off x="8752681" y="6683375"/>
            <a:ext cx="391319"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l" eaLnBrk="1" fontAlgn="base" hangingPunct="1">
              <a:spcBef>
                <a:spcPct val="0"/>
              </a:spcBef>
              <a:spcAft>
                <a:spcPct val="0"/>
              </a:spcAft>
            </a:pPr>
            <a:fld id="{578C27E8-F156-4CBC-83AA-1C95D33740A4}" type="slidenum">
              <a:rPr lang="en-US" smtClean="0">
                <a:latin typeface="Arial" charset="0"/>
              </a:rPr>
              <a:pPr algn="l" eaLnBrk="1" fontAlgn="base" hangingPunct="1">
                <a:spcBef>
                  <a:spcPct val="0"/>
                </a:spcBef>
                <a:spcAft>
                  <a:spcPct val="0"/>
                </a:spcAft>
              </a:pPr>
              <a:t>15</a:t>
            </a:fld>
            <a:endParaRPr lang="en-US" smtClean="0">
              <a:latin typeface="Arial" charset="0"/>
            </a:endParaRPr>
          </a:p>
        </p:txBody>
      </p:sp>
      <p:sp>
        <p:nvSpPr>
          <p:cNvPr id="16387" name="Text Box 2"/>
          <p:cNvSpPr txBox="1">
            <a:spLocks noChangeArrowheads="1"/>
          </p:cNvSpPr>
          <p:nvPr/>
        </p:nvSpPr>
        <p:spPr bwMode="auto">
          <a:xfrm>
            <a:off x="579438" y="1657450"/>
            <a:ext cx="33101369" cy="4419671"/>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720" rIns="137160">
            <a:spAutoFit/>
          </a:bodyPr>
          <a:lstStyle>
            <a:lvl1pPr eaLnBrk="0" hangingPunct="0">
              <a:tabLst>
                <a:tab pos="1371600" algn="l"/>
                <a:tab pos="2857500" algn="dec"/>
                <a:tab pos="3773488" algn="dec"/>
                <a:tab pos="4514850" algn="l"/>
                <a:tab pos="8148638" algn="dec"/>
              </a:tabLst>
              <a:defRPr>
                <a:solidFill>
                  <a:schemeClr val="tx1"/>
                </a:solidFill>
                <a:latin typeface="Calibri" pitchFamily="34" charset="0"/>
                <a:cs typeface="Arial" charset="0"/>
              </a:defRPr>
            </a:lvl1pPr>
            <a:lvl2pPr marL="742950" indent="-285750" eaLnBrk="0" hangingPunct="0">
              <a:tabLst>
                <a:tab pos="1371600" algn="l"/>
                <a:tab pos="2857500" algn="dec"/>
                <a:tab pos="3773488" algn="dec"/>
                <a:tab pos="4514850" algn="l"/>
                <a:tab pos="8148638" algn="dec"/>
              </a:tabLst>
              <a:defRPr>
                <a:solidFill>
                  <a:schemeClr val="tx1"/>
                </a:solidFill>
                <a:latin typeface="Calibri" pitchFamily="34" charset="0"/>
                <a:cs typeface="Arial" charset="0"/>
              </a:defRPr>
            </a:lvl2pPr>
            <a:lvl3pPr marL="1143000" indent="-228600" eaLnBrk="0" hangingPunct="0">
              <a:tabLst>
                <a:tab pos="1371600" algn="l"/>
                <a:tab pos="2857500" algn="dec"/>
                <a:tab pos="3773488" algn="dec"/>
                <a:tab pos="4514850" algn="l"/>
                <a:tab pos="8148638" algn="dec"/>
              </a:tabLst>
              <a:defRPr>
                <a:solidFill>
                  <a:schemeClr val="tx1"/>
                </a:solidFill>
                <a:latin typeface="Calibri" pitchFamily="34" charset="0"/>
                <a:cs typeface="Arial" charset="0"/>
              </a:defRPr>
            </a:lvl3pPr>
            <a:lvl4pPr marL="1600200" indent="-228600" eaLnBrk="0" hangingPunct="0">
              <a:tabLst>
                <a:tab pos="1371600" algn="l"/>
                <a:tab pos="2857500" algn="dec"/>
                <a:tab pos="3773488" algn="dec"/>
                <a:tab pos="4514850" algn="l"/>
                <a:tab pos="8148638" algn="dec"/>
              </a:tabLst>
              <a:defRPr>
                <a:solidFill>
                  <a:schemeClr val="tx1"/>
                </a:solidFill>
                <a:latin typeface="Calibri" pitchFamily="34" charset="0"/>
                <a:cs typeface="Arial" charset="0"/>
              </a:defRPr>
            </a:lvl4pPr>
            <a:lvl5pPr marL="2057400" indent="-228600" eaLnBrk="0" hangingPunct="0">
              <a:tabLst>
                <a:tab pos="1371600" algn="l"/>
                <a:tab pos="2857500" algn="dec"/>
                <a:tab pos="3773488" algn="dec"/>
                <a:tab pos="4514850" algn="l"/>
                <a:tab pos="8148638" algn="dec"/>
              </a:tabLst>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tabLst>
                <a:tab pos="1371600" algn="l"/>
                <a:tab pos="2857500" algn="dec"/>
                <a:tab pos="3773488" algn="dec"/>
                <a:tab pos="4514850" algn="l"/>
                <a:tab pos="8148638" algn="dec"/>
              </a:tabLs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tabLst>
                <a:tab pos="1371600" algn="l"/>
                <a:tab pos="2857500" algn="dec"/>
                <a:tab pos="3773488" algn="dec"/>
                <a:tab pos="4514850" algn="l"/>
                <a:tab pos="8148638" algn="dec"/>
              </a:tabLs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tabLst>
                <a:tab pos="1371600" algn="l"/>
                <a:tab pos="2857500" algn="dec"/>
                <a:tab pos="3773488" algn="dec"/>
                <a:tab pos="4514850" algn="l"/>
                <a:tab pos="8148638" algn="dec"/>
              </a:tabLs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tabLst>
                <a:tab pos="1371600" algn="l"/>
                <a:tab pos="2857500" algn="dec"/>
                <a:tab pos="3773488" algn="dec"/>
                <a:tab pos="4514850" algn="l"/>
                <a:tab pos="8148638" algn="dec"/>
              </a:tabLst>
              <a:defRPr>
                <a:solidFill>
                  <a:schemeClr val="tx1"/>
                </a:solidFill>
                <a:latin typeface="Calibri" pitchFamily="34" charset="0"/>
                <a:cs typeface="Arial" charset="0"/>
              </a:defRPr>
            </a:lvl9pPr>
          </a:lstStyle>
          <a:p>
            <a:pPr eaLnBrk="1" hangingPunct="1">
              <a:lnSpc>
                <a:spcPct val="75000"/>
              </a:lnSpc>
              <a:spcBef>
                <a:spcPct val="50000"/>
              </a:spcBef>
              <a:spcAft>
                <a:spcPct val="50000"/>
              </a:spcAft>
            </a:pPr>
            <a:r>
              <a:rPr lang="en-US" sz="800" dirty="0">
                <a:latin typeface="Arial" charset="0"/>
              </a:rPr>
              <a:t>Transportation Revenue</a:t>
            </a:r>
          </a:p>
          <a:p>
            <a:pPr eaLnBrk="1" hangingPunct="1">
              <a:spcBef>
                <a:spcPct val="25000"/>
              </a:spcBef>
            </a:pPr>
            <a:r>
              <a:rPr lang="en-US" sz="800" dirty="0">
                <a:latin typeface="Arial" charset="0"/>
              </a:rPr>
              <a:t>	2002D-2	 $200.00            	4.450%	69% 1-Month LIBOR                            </a:t>
            </a:r>
            <a:r>
              <a:rPr lang="en-US" sz="800" dirty="0" smtClean="0">
                <a:latin typeface="Arial" charset="0"/>
              </a:rPr>
              <a:t>  November </a:t>
            </a:r>
            <a:r>
              <a:rPr lang="en-US" sz="800" dirty="0">
                <a:latin typeface="Arial" charset="0"/>
              </a:rPr>
              <a:t>1, 2032	</a:t>
            </a:r>
            <a:r>
              <a:rPr lang="en-US" sz="800" dirty="0" smtClean="0">
                <a:latin typeface="Arial" charset="0"/>
              </a:rPr>
              <a:t>$(65.012)</a:t>
            </a:r>
            <a:endParaRPr lang="en-US" sz="800" dirty="0">
              <a:latin typeface="Arial" charset="0"/>
            </a:endParaRPr>
          </a:p>
          <a:p>
            <a:pPr eaLnBrk="1" hangingPunct="1">
              <a:spcBef>
                <a:spcPct val="25000"/>
              </a:spcBef>
            </a:pPr>
            <a:r>
              <a:rPr lang="en-US" sz="800" dirty="0">
                <a:latin typeface="Arial" charset="0"/>
              </a:rPr>
              <a:t>	2002G-1	</a:t>
            </a:r>
            <a:r>
              <a:rPr lang="en-US" sz="800" dirty="0" smtClean="0">
                <a:latin typeface="Arial" charset="0"/>
              </a:rPr>
              <a:t>194.10            </a:t>
            </a:r>
            <a:r>
              <a:rPr lang="en-US" sz="800" dirty="0">
                <a:latin typeface="Arial" charset="0"/>
              </a:rPr>
              <a:t>	3.092	Lesser of Actual Bond Rate or              </a:t>
            </a:r>
            <a:r>
              <a:rPr lang="en-US" sz="800" dirty="0" smtClean="0">
                <a:latin typeface="Arial" charset="0"/>
              </a:rPr>
              <a:t> January </a:t>
            </a:r>
            <a:r>
              <a:rPr lang="en-US" sz="800" dirty="0">
                <a:latin typeface="Arial" charset="0"/>
              </a:rPr>
              <a:t>1, 2030	</a:t>
            </a:r>
            <a:r>
              <a:rPr lang="en-US" sz="800" dirty="0" smtClean="0">
                <a:latin typeface="Arial" charset="0"/>
              </a:rPr>
              <a:t>$(30.992)</a:t>
            </a:r>
            <a:endParaRPr lang="en-US" sz="800" dirty="0">
              <a:latin typeface="Arial" charset="0"/>
            </a:endParaRPr>
          </a:p>
          <a:p>
            <a:pPr eaLnBrk="1" hangingPunct="1">
              <a:spcBef>
                <a:spcPct val="25000"/>
              </a:spcBef>
            </a:pPr>
            <a:r>
              <a:rPr lang="en-US" sz="800" dirty="0">
                <a:latin typeface="Arial" charset="0"/>
              </a:rPr>
              <a:t>				67% 1-Month LIBOR-45 </a:t>
            </a:r>
            <a:r>
              <a:rPr lang="en-US" sz="800" dirty="0" err="1">
                <a:latin typeface="Arial" charset="0"/>
              </a:rPr>
              <a:t>bp</a:t>
            </a:r>
            <a:endParaRPr lang="en-US" sz="800" dirty="0">
              <a:latin typeface="Arial" charset="0"/>
            </a:endParaRPr>
          </a:p>
          <a:p>
            <a:pPr eaLnBrk="1" hangingPunct="1">
              <a:spcBef>
                <a:spcPct val="25000"/>
              </a:spcBef>
            </a:pPr>
            <a:r>
              <a:rPr lang="en-US" sz="800" dirty="0">
                <a:latin typeface="Arial" charset="0"/>
              </a:rPr>
              <a:t>	2005D &amp; 2005E	 400.00 	3.561	67% 1-Month LIBOR                             </a:t>
            </a:r>
            <a:r>
              <a:rPr lang="en-US" sz="800" dirty="0" smtClean="0">
                <a:latin typeface="Arial" charset="0"/>
              </a:rPr>
              <a:t> November </a:t>
            </a:r>
            <a:r>
              <a:rPr lang="en-US" sz="800" dirty="0">
                <a:latin typeface="Arial" charset="0"/>
              </a:rPr>
              <a:t>1, 2035	 </a:t>
            </a:r>
            <a:r>
              <a:rPr lang="en-US" sz="800" dirty="0" smtClean="0">
                <a:latin typeface="Arial" charset="0"/>
              </a:rPr>
              <a:t>(73.297)</a:t>
            </a:r>
            <a:endParaRPr lang="en-US" sz="800" dirty="0">
              <a:latin typeface="Arial" charset="0"/>
            </a:endParaRPr>
          </a:p>
          <a:p>
            <a:pPr eaLnBrk="1" hangingPunct="1">
              <a:spcBef>
                <a:spcPct val="25000"/>
              </a:spcBef>
            </a:pPr>
            <a:r>
              <a:rPr lang="en-US" sz="800" dirty="0">
                <a:latin typeface="Arial" charset="0"/>
              </a:rPr>
              <a:t>	2011B	</a:t>
            </a:r>
            <a:r>
              <a:rPr lang="en-US" sz="800" dirty="0" smtClean="0">
                <a:latin typeface="Arial" charset="0"/>
              </a:rPr>
              <a:t>22.37            </a:t>
            </a:r>
            <a:r>
              <a:rPr lang="en-US" sz="800" dirty="0">
                <a:latin typeface="Arial" charset="0"/>
              </a:rPr>
              <a:t>	3.092	Lesser of Actual Bond Rate or              </a:t>
            </a:r>
            <a:r>
              <a:rPr lang="en-US" sz="800" dirty="0" smtClean="0">
                <a:latin typeface="Arial" charset="0"/>
              </a:rPr>
              <a:t> January </a:t>
            </a:r>
            <a:r>
              <a:rPr lang="en-US" sz="800" dirty="0">
                <a:latin typeface="Arial" charset="0"/>
              </a:rPr>
              <a:t>1, 2030	 (</a:t>
            </a:r>
            <a:r>
              <a:rPr lang="en-US" sz="800" dirty="0" smtClean="0">
                <a:latin typeface="Arial" charset="0"/>
              </a:rPr>
              <a:t>13.572)</a:t>
            </a:r>
            <a:endParaRPr lang="en-US" sz="800" dirty="0">
              <a:latin typeface="Arial" charset="0"/>
            </a:endParaRPr>
          </a:p>
          <a:p>
            <a:pPr eaLnBrk="1" hangingPunct="1">
              <a:spcBef>
                <a:spcPct val="25000"/>
              </a:spcBef>
            </a:pPr>
            <a:r>
              <a:rPr lang="en-US" sz="800" dirty="0">
                <a:latin typeface="Arial" charset="0"/>
              </a:rPr>
              <a:t> 				67% 1-Month LIBOR-45 </a:t>
            </a:r>
            <a:r>
              <a:rPr lang="en-US" sz="800" dirty="0" err="1">
                <a:latin typeface="Arial" charset="0"/>
              </a:rPr>
              <a:t>bp</a:t>
            </a:r>
            <a:endParaRPr lang="en-US" sz="800" dirty="0">
              <a:latin typeface="Arial" charset="0"/>
            </a:endParaRPr>
          </a:p>
          <a:p>
            <a:pPr eaLnBrk="1" hangingPunct="1">
              <a:spcBef>
                <a:spcPct val="25000"/>
              </a:spcBef>
            </a:pPr>
            <a:r>
              <a:rPr lang="en-US" sz="800" dirty="0">
                <a:latin typeface="Arial" charset="0"/>
              </a:rPr>
              <a:t>	</a:t>
            </a:r>
            <a:r>
              <a:rPr lang="en-US" sz="800" dirty="0" smtClean="0">
                <a:latin typeface="Arial" charset="0"/>
              </a:rPr>
              <a:t>2012G</a:t>
            </a:r>
            <a:r>
              <a:rPr lang="en-US" sz="800" dirty="0">
                <a:latin typeface="Arial" charset="0"/>
              </a:rPr>
              <a:t>	359.45	3.563	67% 1-Month LIBOR                             </a:t>
            </a:r>
            <a:r>
              <a:rPr lang="en-US" sz="800" dirty="0" smtClean="0">
                <a:latin typeface="Arial" charset="0"/>
              </a:rPr>
              <a:t> November </a:t>
            </a:r>
            <a:r>
              <a:rPr lang="en-US" sz="800" dirty="0">
                <a:latin typeface="Arial" charset="0"/>
              </a:rPr>
              <a:t>1, 2032	</a:t>
            </a:r>
            <a:r>
              <a:rPr lang="en-US" sz="800" dirty="0" smtClean="0">
                <a:latin typeface="Arial" charset="0"/>
              </a:rPr>
              <a:t>(74.497)</a:t>
            </a:r>
            <a:endParaRPr lang="en-US" sz="800" dirty="0">
              <a:latin typeface="Arial" charset="0"/>
            </a:endParaRPr>
          </a:p>
          <a:p>
            <a:pPr eaLnBrk="1" hangingPunct="1">
              <a:spcBef>
                <a:spcPct val="25000"/>
              </a:spcBef>
            </a:pPr>
            <a:r>
              <a:rPr lang="en-US" sz="800" b="1" dirty="0">
                <a:latin typeface="Arial" charset="0"/>
              </a:rPr>
              <a:t>	                   </a:t>
            </a:r>
            <a:r>
              <a:rPr lang="en-US" sz="800" dirty="0">
                <a:latin typeface="Arial" charset="0"/>
              </a:rPr>
              <a:t>Total	 $</a:t>
            </a:r>
            <a:r>
              <a:rPr lang="en-US" sz="800" dirty="0" smtClean="0">
                <a:latin typeface="Arial" charset="0"/>
              </a:rPr>
              <a:t>1,175.92</a:t>
            </a:r>
            <a:r>
              <a:rPr lang="en-US" sz="800" b="1" dirty="0" smtClean="0">
                <a:latin typeface="Arial" charset="0"/>
              </a:rPr>
              <a:t> </a:t>
            </a:r>
            <a:r>
              <a:rPr lang="en-US" sz="800" b="1" dirty="0">
                <a:latin typeface="Arial" charset="0"/>
              </a:rPr>
              <a:t>			</a:t>
            </a:r>
            <a:r>
              <a:rPr lang="en-US" sz="800" dirty="0" smtClean="0">
                <a:latin typeface="Arial" charset="0"/>
              </a:rPr>
              <a:t>$(257.370)</a:t>
            </a:r>
            <a:endParaRPr lang="en-US" sz="800" dirty="0">
              <a:latin typeface="Arial" charset="0"/>
            </a:endParaRPr>
          </a:p>
          <a:p>
            <a:pPr eaLnBrk="1" hangingPunct="1">
              <a:lnSpc>
                <a:spcPct val="75000"/>
              </a:lnSpc>
              <a:spcBef>
                <a:spcPct val="50000"/>
              </a:spcBef>
              <a:spcAft>
                <a:spcPct val="50000"/>
              </a:spcAft>
            </a:pPr>
            <a:r>
              <a:rPr lang="en-US" sz="800" dirty="0">
                <a:latin typeface="Arial" charset="0"/>
              </a:rPr>
              <a:t>Dedicated Tax Fund</a:t>
            </a:r>
          </a:p>
          <a:p>
            <a:pPr eaLnBrk="1" hangingPunct="1">
              <a:spcBef>
                <a:spcPct val="25000"/>
              </a:spcBef>
            </a:pPr>
            <a:r>
              <a:rPr lang="en-US" sz="800" dirty="0">
                <a:latin typeface="Arial" charset="0"/>
              </a:rPr>
              <a:t>	</a:t>
            </a:r>
            <a:r>
              <a:rPr lang="en-US" sz="800" dirty="0" smtClean="0">
                <a:latin typeface="Arial" charset="0"/>
              </a:rPr>
              <a:t>	 		                                                                             	</a:t>
            </a:r>
          </a:p>
          <a:p>
            <a:pPr eaLnBrk="1" hangingPunct="1">
              <a:spcBef>
                <a:spcPct val="25000"/>
              </a:spcBef>
            </a:pPr>
            <a:r>
              <a:rPr lang="en-US" sz="800" dirty="0" smtClean="0">
                <a:latin typeface="Arial" charset="0"/>
              </a:rPr>
              <a:t>	2008A	 $336.76 	3.316	67% 1-Month LIBOR                              November 1, 2031	$(50.197)  </a:t>
            </a:r>
            <a:r>
              <a:rPr lang="en-US" sz="800" dirty="0">
                <a:latin typeface="Arial" charset="0"/>
              </a:rPr>
              <a:t>		</a:t>
            </a:r>
            <a:r>
              <a:rPr lang="en-US" sz="800" dirty="0" smtClean="0">
                <a:latin typeface="Arial" charset="0"/>
              </a:rPr>
              <a:t>                                                    </a:t>
            </a:r>
            <a:r>
              <a:rPr lang="en-US" sz="800" dirty="0">
                <a:latin typeface="Arial" charset="0"/>
              </a:rPr>
              <a:t>	</a:t>
            </a:r>
            <a:endParaRPr lang="en-US" sz="800" dirty="0" smtClean="0">
              <a:latin typeface="Arial" charset="0"/>
            </a:endParaRPr>
          </a:p>
          <a:p>
            <a:pPr eaLnBrk="1" hangingPunct="1">
              <a:spcBef>
                <a:spcPct val="25000"/>
              </a:spcBef>
            </a:pPr>
            <a:r>
              <a:rPr lang="en-US" sz="800" dirty="0">
                <a:latin typeface="Arial" charset="0"/>
              </a:rPr>
              <a:t>	</a:t>
            </a:r>
            <a:r>
              <a:rPr lang="en-US" sz="800" b="1" dirty="0">
                <a:latin typeface="Arial" charset="0"/>
              </a:rPr>
              <a:t>                   </a:t>
            </a:r>
            <a:r>
              <a:rPr lang="en-US" sz="800" dirty="0">
                <a:latin typeface="Arial" charset="0"/>
              </a:rPr>
              <a:t>Total	 </a:t>
            </a:r>
            <a:r>
              <a:rPr lang="en-US" sz="800" dirty="0" smtClean="0">
                <a:latin typeface="Arial" charset="0"/>
              </a:rPr>
              <a:t>$336.76</a:t>
            </a:r>
            <a:r>
              <a:rPr lang="en-US" sz="800" b="1" dirty="0" smtClean="0">
                <a:latin typeface="Arial" charset="0"/>
              </a:rPr>
              <a:t> </a:t>
            </a:r>
            <a:r>
              <a:rPr lang="en-US" sz="800" b="1" dirty="0">
                <a:latin typeface="Arial" charset="0"/>
              </a:rPr>
              <a:t>			</a:t>
            </a:r>
            <a:r>
              <a:rPr lang="en-US" sz="800" dirty="0">
                <a:latin typeface="Arial" charset="0"/>
              </a:rPr>
              <a:t>$ </a:t>
            </a:r>
            <a:r>
              <a:rPr lang="en-US" sz="800" dirty="0" smtClean="0">
                <a:latin typeface="Arial" charset="0"/>
              </a:rPr>
              <a:t>(50.197)</a:t>
            </a:r>
            <a:endParaRPr lang="en-US" sz="800" dirty="0">
              <a:latin typeface="Arial" charset="0"/>
            </a:endParaRPr>
          </a:p>
          <a:p>
            <a:pPr eaLnBrk="1" hangingPunct="1">
              <a:lnSpc>
                <a:spcPct val="85000"/>
              </a:lnSpc>
              <a:spcBef>
                <a:spcPct val="50000"/>
              </a:spcBef>
              <a:spcAft>
                <a:spcPct val="50000"/>
              </a:spcAft>
            </a:pPr>
            <a:r>
              <a:rPr lang="en-US" sz="800" dirty="0">
                <a:latin typeface="Arial" charset="0"/>
              </a:rPr>
              <a:t>Bridges and Tunnels – General Revenue</a:t>
            </a:r>
          </a:p>
          <a:p>
            <a:pPr eaLnBrk="1" hangingPunct="1">
              <a:lnSpc>
                <a:spcPct val="50000"/>
              </a:lnSpc>
              <a:spcBef>
                <a:spcPct val="25000"/>
              </a:spcBef>
              <a:spcAft>
                <a:spcPct val="25000"/>
              </a:spcAft>
            </a:pPr>
            <a:r>
              <a:rPr lang="en-US" sz="800" dirty="0">
                <a:latin typeface="Arial" charset="0"/>
              </a:rPr>
              <a:t>		</a:t>
            </a:r>
            <a:r>
              <a:rPr lang="en-US" sz="800" dirty="0" smtClean="0">
                <a:latin typeface="Arial" charset="0"/>
              </a:rPr>
              <a:t> </a:t>
            </a:r>
            <a:r>
              <a:rPr lang="en-US" sz="800" dirty="0">
                <a:latin typeface="Arial" charset="0"/>
              </a:rPr>
              <a:t>		</a:t>
            </a:r>
            <a:r>
              <a:rPr lang="en-US" sz="800" dirty="0" smtClean="0">
                <a:latin typeface="Arial" charset="0"/>
              </a:rPr>
              <a:t>                                                       </a:t>
            </a:r>
            <a:r>
              <a:rPr lang="en-US" sz="800" dirty="0">
                <a:latin typeface="Arial" charset="0"/>
              </a:rPr>
              <a:t>	</a:t>
            </a:r>
          </a:p>
          <a:p>
            <a:pPr eaLnBrk="1" hangingPunct="1">
              <a:lnSpc>
                <a:spcPct val="80000"/>
              </a:lnSpc>
              <a:spcBef>
                <a:spcPct val="25000"/>
              </a:spcBef>
            </a:pPr>
            <a:r>
              <a:rPr lang="en-US" sz="800" dirty="0">
                <a:latin typeface="Arial" charset="0"/>
              </a:rPr>
              <a:t>	2002F	 </a:t>
            </a:r>
            <a:r>
              <a:rPr lang="en-US" sz="800" dirty="0" smtClean="0">
                <a:latin typeface="Arial" charset="0"/>
              </a:rPr>
              <a:t>194.80</a:t>
            </a:r>
            <a:r>
              <a:rPr lang="en-US" sz="800" dirty="0">
                <a:latin typeface="Arial" charset="0"/>
              </a:rPr>
              <a:t>	3.076	67% 1-Month LIBOR                                 </a:t>
            </a:r>
            <a:r>
              <a:rPr lang="en-US" sz="800" dirty="0" smtClean="0">
                <a:latin typeface="Arial" charset="0"/>
              </a:rPr>
              <a:t>January </a:t>
            </a:r>
            <a:r>
              <a:rPr lang="en-US" sz="800" dirty="0">
                <a:latin typeface="Arial" charset="0"/>
              </a:rPr>
              <a:t>1, 2032	 </a:t>
            </a:r>
            <a:r>
              <a:rPr lang="en-US" sz="800" dirty="0" smtClean="0">
                <a:latin typeface="Arial" charset="0"/>
              </a:rPr>
              <a:t>(25.059)</a:t>
            </a:r>
            <a:endParaRPr lang="en-US" sz="800" dirty="0">
              <a:latin typeface="Arial" charset="0"/>
            </a:endParaRPr>
          </a:p>
          <a:p>
            <a:pPr eaLnBrk="1" hangingPunct="1">
              <a:spcBef>
                <a:spcPct val="25000"/>
              </a:spcBef>
            </a:pPr>
            <a:r>
              <a:rPr lang="en-US" sz="800" dirty="0">
                <a:latin typeface="Arial" charset="0"/>
              </a:rPr>
              <a:t>				</a:t>
            </a:r>
            <a:r>
              <a:rPr lang="en-US" sz="800" dirty="0" smtClean="0">
                <a:latin typeface="Arial" charset="0"/>
              </a:rPr>
              <a:t>                                 </a:t>
            </a:r>
            <a:r>
              <a:rPr lang="en-US" sz="800" dirty="0">
                <a:latin typeface="Arial" charset="0"/>
              </a:rPr>
              <a:t>	</a:t>
            </a:r>
            <a:endParaRPr lang="en-US" sz="800" dirty="0" smtClean="0">
              <a:latin typeface="Arial" charset="0"/>
            </a:endParaRPr>
          </a:p>
          <a:p>
            <a:pPr eaLnBrk="1" hangingPunct="1">
              <a:spcBef>
                <a:spcPct val="25000"/>
              </a:spcBef>
            </a:pPr>
            <a:r>
              <a:rPr lang="en-US" sz="800" dirty="0">
                <a:latin typeface="Arial" charset="0"/>
              </a:rPr>
              <a:t>	2005A	</a:t>
            </a:r>
            <a:r>
              <a:rPr lang="en-US" sz="800" dirty="0" smtClean="0">
                <a:latin typeface="Arial" charset="0"/>
              </a:rPr>
              <a:t>24.86</a:t>
            </a:r>
            <a:r>
              <a:rPr lang="en-US" sz="800" dirty="0">
                <a:latin typeface="Arial" charset="0"/>
              </a:rPr>
              <a:t>	3.092	Lesser of Actual Bond Rate or                  </a:t>
            </a:r>
            <a:r>
              <a:rPr lang="en-US" sz="800" dirty="0" smtClean="0">
                <a:latin typeface="Arial" charset="0"/>
              </a:rPr>
              <a:t>January </a:t>
            </a:r>
            <a:r>
              <a:rPr lang="en-US" sz="800" dirty="0">
                <a:latin typeface="Arial" charset="0"/>
              </a:rPr>
              <a:t>1, 2019	</a:t>
            </a:r>
            <a:r>
              <a:rPr lang="en-US" sz="800" dirty="0" smtClean="0">
                <a:latin typeface="Arial" charset="0"/>
              </a:rPr>
              <a:t>(5.183)</a:t>
            </a:r>
            <a:endParaRPr lang="en-US" sz="800" dirty="0">
              <a:latin typeface="Arial" charset="0"/>
            </a:endParaRPr>
          </a:p>
          <a:p>
            <a:pPr eaLnBrk="1" hangingPunct="1">
              <a:spcBef>
                <a:spcPct val="25000"/>
              </a:spcBef>
            </a:pPr>
            <a:r>
              <a:rPr lang="en-US" sz="800" dirty="0">
                <a:latin typeface="Arial" charset="0"/>
              </a:rPr>
              <a:t>				67% 1-Month LIBOR-45 </a:t>
            </a:r>
            <a:r>
              <a:rPr lang="en-US" sz="800" dirty="0" err="1">
                <a:latin typeface="Arial" charset="0"/>
              </a:rPr>
              <a:t>bp</a:t>
            </a:r>
            <a:endParaRPr lang="en-US" sz="800" dirty="0">
              <a:latin typeface="Arial" charset="0"/>
            </a:endParaRPr>
          </a:p>
          <a:p>
            <a:pPr eaLnBrk="1" hangingPunct="1">
              <a:spcBef>
                <a:spcPct val="25000"/>
              </a:spcBef>
            </a:pPr>
            <a:r>
              <a:rPr lang="en-US" sz="800" dirty="0">
                <a:latin typeface="Arial" charset="0"/>
              </a:rPr>
              <a:t>	2005B	</a:t>
            </a:r>
            <a:r>
              <a:rPr lang="en-US" sz="800" dirty="0" smtClean="0">
                <a:latin typeface="Arial" charset="0"/>
              </a:rPr>
              <a:t>584.40</a:t>
            </a:r>
            <a:r>
              <a:rPr lang="en-US" sz="800" dirty="0">
                <a:latin typeface="Arial" charset="0"/>
              </a:rPr>
              <a:t>	3.076	67% 1M LBR                                             </a:t>
            </a:r>
            <a:r>
              <a:rPr lang="en-US" sz="800" dirty="0" smtClean="0">
                <a:latin typeface="Arial" charset="0"/>
              </a:rPr>
              <a:t>January </a:t>
            </a:r>
            <a:r>
              <a:rPr lang="en-US" sz="800" dirty="0">
                <a:latin typeface="Arial" charset="0"/>
              </a:rPr>
              <a:t>2, 2032	</a:t>
            </a:r>
            <a:r>
              <a:rPr lang="en-US" sz="800" dirty="0" smtClean="0">
                <a:latin typeface="Arial" charset="0"/>
              </a:rPr>
              <a:t>(75.178)</a:t>
            </a:r>
            <a:endParaRPr lang="en-US" sz="800" dirty="0">
              <a:latin typeface="Arial" charset="0"/>
            </a:endParaRPr>
          </a:p>
          <a:p>
            <a:pPr eaLnBrk="1" hangingPunct="1">
              <a:spcBef>
                <a:spcPct val="25000"/>
              </a:spcBef>
            </a:pPr>
            <a:r>
              <a:rPr lang="en-US" sz="800" dirty="0">
                <a:latin typeface="Arial" charset="0"/>
              </a:rPr>
              <a:t>	                    Total	 $</a:t>
            </a:r>
            <a:r>
              <a:rPr lang="en-US" sz="800" dirty="0" smtClean="0">
                <a:latin typeface="Arial" charset="0"/>
              </a:rPr>
              <a:t>804.06 </a:t>
            </a:r>
            <a:r>
              <a:rPr lang="en-US" sz="800" dirty="0">
                <a:latin typeface="Arial" charset="0"/>
              </a:rPr>
              <a:t>			$(</a:t>
            </a:r>
            <a:r>
              <a:rPr lang="en-US" sz="800" dirty="0" smtClean="0">
                <a:latin typeface="Arial" charset="0"/>
              </a:rPr>
              <a:t>105.420)</a:t>
            </a:r>
            <a:endParaRPr lang="en-US" sz="800" dirty="0">
              <a:latin typeface="Arial" charset="0"/>
            </a:endParaRPr>
          </a:p>
          <a:p>
            <a:pPr eaLnBrk="1" hangingPunct="1">
              <a:lnSpc>
                <a:spcPct val="75000"/>
              </a:lnSpc>
              <a:spcBef>
                <a:spcPct val="50000"/>
              </a:spcBef>
              <a:spcAft>
                <a:spcPct val="50000"/>
              </a:spcAft>
            </a:pPr>
            <a:r>
              <a:rPr lang="en-US" sz="800" dirty="0">
                <a:latin typeface="Arial" charset="0"/>
              </a:rPr>
              <a:t>Bridges and Tunnels – Subordinate</a:t>
            </a:r>
          </a:p>
          <a:p>
            <a:pPr eaLnBrk="1" hangingPunct="1">
              <a:spcBef>
                <a:spcPct val="25000"/>
              </a:spcBef>
            </a:pPr>
            <a:r>
              <a:rPr lang="en-US" sz="800" dirty="0">
                <a:latin typeface="Arial" charset="0"/>
              </a:rPr>
              <a:t>	2000AB</a:t>
            </a:r>
            <a:r>
              <a:rPr lang="en-US" sz="800" baseline="30000" dirty="0">
                <a:latin typeface="Arial" charset="0"/>
              </a:rPr>
              <a:t>(a)</a:t>
            </a:r>
            <a:r>
              <a:rPr lang="en-US" sz="800" dirty="0">
                <a:latin typeface="Arial" charset="0"/>
              </a:rPr>
              <a:t>	$</a:t>
            </a:r>
            <a:r>
              <a:rPr lang="en-US" sz="800" dirty="0" smtClean="0">
                <a:latin typeface="Arial" charset="0"/>
              </a:rPr>
              <a:t>113.30</a:t>
            </a:r>
            <a:r>
              <a:rPr lang="en-US" sz="800" dirty="0">
                <a:latin typeface="Arial" charset="0"/>
              </a:rPr>
              <a:t>	6.080%	SIFMA – 15 </a:t>
            </a:r>
            <a:r>
              <a:rPr lang="en-US" sz="800" dirty="0" err="1">
                <a:latin typeface="Arial" charset="0"/>
              </a:rPr>
              <a:t>bp</a:t>
            </a:r>
            <a:r>
              <a:rPr lang="en-US" sz="800" dirty="0">
                <a:latin typeface="Arial" charset="0"/>
              </a:rPr>
              <a:t>                                           </a:t>
            </a:r>
            <a:r>
              <a:rPr lang="en-US" sz="800" dirty="0" smtClean="0">
                <a:latin typeface="Arial" charset="0"/>
              </a:rPr>
              <a:t>January </a:t>
            </a:r>
            <a:r>
              <a:rPr lang="en-US" sz="800" dirty="0">
                <a:latin typeface="Arial" charset="0"/>
              </a:rPr>
              <a:t>1, 2019	 $(</a:t>
            </a:r>
            <a:r>
              <a:rPr lang="en-US" sz="800" dirty="0" smtClean="0">
                <a:latin typeface="Arial" charset="0"/>
              </a:rPr>
              <a:t>20.533</a:t>
            </a:r>
            <a:r>
              <a:rPr lang="en-US" sz="800" dirty="0">
                <a:latin typeface="Arial" charset="0"/>
              </a:rPr>
              <a:t>)</a:t>
            </a:r>
          </a:p>
          <a:p>
            <a:pPr eaLnBrk="1" hangingPunct="1">
              <a:spcBef>
                <a:spcPct val="25000"/>
              </a:spcBef>
            </a:pPr>
            <a:r>
              <a:rPr lang="en-US" sz="800" dirty="0">
                <a:latin typeface="Arial" charset="0"/>
              </a:rPr>
              <a:t>	                    Total	$</a:t>
            </a:r>
            <a:r>
              <a:rPr lang="en-US" sz="800" dirty="0" smtClean="0">
                <a:latin typeface="Arial" charset="0"/>
              </a:rPr>
              <a:t>113.30 </a:t>
            </a:r>
            <a:r>
              <a:rPr lang="en-US" sz="800" dirty="0">
                <a:latin typeface="Arial" charset="0"/>
              </a:rPr>
              <a:t>			 $(</a:t>
            </a:r>
            <a:r>
              <a:rPr lang="en-US" sz="800" dirty="0" smtClean="0">
                <a:latin typeface="Arial" charset="0"/>
              </a:rPr>
              <a:t>20.533)</a:t>
            </a:r>
            <a:endParaRPr lang="en-US" sz="800" dirty="0">
              <a:latin typeface="Arial" charset="0"/>
            </a:endParaRPr>
          </a:p>
          <a:p>
            <a:pPr eaLnBrk="1" hangingPunct="1">
              <a:lnSpc>
                <a:spcPct val="75000"/>
              </a:lnSpc>
              <a:spcBef>
                <a:spcPct val="50000"/>
              </a:spcBef>
              <a:spcAft>
                <a:spcPct val="50000"/>
              </a:spcAft>
            </a:pPr>
            <a:r>
              <a:rPr lang="en-US" sz="800" dirty="0">
                <a:latin typeface="Arial" charset="0"/>
              </a:rPr>
              <a:t>2 Broadway</a:t>
            </a:r>
          </a:p>
          <a:p>
            <a:pPr eaLnBrk="1" hangingPunct="1">
              <a:spcBef>
                <a:spcPct val="25000"/>
              </a:spcBef>
            </a:pPr>
            <a:r>
              <a:rPr lang="en-US" sz="800" dirty="0">
                <a:latin typeface="Arial" charset="0"/>
              </a:rPr>
              <a:t>	2004A	$</a:t>
            </a:r>
            <a:r>
              <a:rPr lang="en-US" sz="800" dirty="0" smtClean="0">
                <a:latin typeface="Arial" charset="0"/>
              </a:rPr>
              <a:t>100.825 </a:t>
            </a:r>
            <a:r>
              <a:rPr lang="en-US" sz="800" dirty="0">
                <a:latin typeface="Arial" charset="0"/>
              </a:rPr>
              <a:t>	3.092%	Lesser of Actual Bond Rate                       January 1, 2030	$(</a:t>
            </a:r>
            <a:r>
              <a:rPr lang="en-US" sz="800" dirty="0" smtClean="0">
                <a:latin typeface="Arial" charset="0"/>
              </a:rPr>
              <a:t>10.564)</a:t>
            </a:r>
            <a:endParaRPr lang="en-US" sz="800" dirty="0">
              <a:latin typeface="Arial" charset="0"/>
            </a:endParaRPr>
          </a:p>
          <a:p>
            <a:pPr eaLnBrk="1" hangingPunct="1"/>
            <a:r>
              <a:rPr lang="en-US" sz="800" dirty="0">
                <a:latin typeface="Arial" charset="0"/>
              </a:rPr>
              <a:t>	                 </a:t>
            </a:r>
            <a:r>
              <a:rPr lang="en-US" sz="800" dirty="0" smtClean="0">
                <a:latin typeface="Arial" charset="0"/>
              </a:rPr>
              <a:t>  </a:t>
            </a:r>
            <a:r>
              <a:rPr lang="en-US" sz="800" dirty="0">
                <a:latin typeface="Arial" charset="0"/>
              </a:rPr>
              <a:t>Total	$</a:t>
            </a:r>
            <a:r>
              <a:rPr lang="en-US" sz="800" dirty="0" smtClean="0">
                <a:latin typeface="Arial" charset="0"/>
              </a:rPr>
              <a:t>100.825 </a:t>
            </a:r>
            <a:r>
              <a:rPr lang="en-US" sz="800" dirty="0">
                <a:latin typeface="Arial" charset="0"/>
              </a:rPr>
              <a:t>		 or 67% 1-Month LIBOR - 45 </a:t>
            </a:r>
            <a:r>
              <a:rPr lang="en-US" sz="800" dirty="0" err="1">
                <a:latin typeface="Arial" charset="0"/>
              </a:rPr>
              <a:t>bp</a:t>
            </a:r>
            <a:r>
              <a:rPr lang="en-US" sz="800" b="1" dirty="0">
                <a:latin typeface="Arial" charset="0"/>
              </a:rPr>
              <a:t> </a:t>
            </a:r>
            <a:r>
              <a:rPr lang="en-US" sz="800" dirty="0">
                <a:latin typeface="Arial" charset="0"/>
              </a:rPr>
              <a:t>	$(</a:t>
            </a:r>
            <a:r>
              <a:rPr lang="en-US" sz="800" dirty="0" smtClean="0">
                <a:latin typeface="Arial" charset="0"/>
              </a:rPr>
              <a:t>10.564)</a:t>
            </a:r>
            <a:endParaRPr lang="en-US" sz="800" dirty="0">
              <a:latin typeface="Arial" charset="0"/>
            </a:endParaRPr>
          </a:p>
        </p:txBody>
      </p:sp>
      <p:sp>
        <p:nvSpPr>
          <p:cNvPr id="16389" name="Text Box 4"/>
          <p:cNvSpPr txBox="1">
            <a:spLocks noChangeArrowheads="1"/>
          </p:cNvSpPr>
          <p:nvPr/>
        </p:nvSpPr>
        <p:spPr bwMode="auto">
          <a:xfrm>
            <a:off x="1039813" y="1503363"/>
            <a:ext cx="292100" cy="136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nchorCtr="1">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900" b="1">
                <a:latin typeface="Arial" charset="0"/>
              </a:rPr>
              <a:t>Issue</a:t>
            </a:r>
          </a:p>
        </p:txBody>
      </p:sp>
      <p:sp>
        <p:nvSpPr>
          <p:cNvPr id="16390" name="Text Box 5"/>
          <p:cNvSpPr txBox="1">
            <a:spLocks noChangeArrowheads="1"/>
          </p:cNvSpPr>
          <p:nvPr/>
        </p:nvSpPr>
        <p:spPr bwMode="auto">
          <a:xfrm>
            <a:off x="1860550" y="1516063"/>
            <a:ext cx="666750" cy="136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nchorCtr="1">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900" b="1" dirty="0">
                <a:latin typeface="Arial" charset="0"/>
              </a:rPr>
              <a:t>Bond Series</a:t>
            </a:r>
          </a:p>
        </p:txBody>
      </p:sp>
      <p:sp>
        <p:nvSpPr>
          <p:cNvPr id="16391" name="Text Box 6"/>
          <p:cNvSpPr txBox="1">
            <a:spLocks noChangeArrowheads="1"/>
          </p:cNvSpPr>
          <p:nvPr/>
        </p:nvSpPr>
        <p:spPr bwMode="auto">
          <a:xfrm>
            <a:off x="2901950" y="1366838"/>
            <a:ext cx="647700" cy="2730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nchorCtr="1">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900" b="1" dirty="0">
                <a:latin typeface="Arial" charset="0"/>
              </a:rPr>
              <a:t>Par Amount</a:t>
            </a:r>
            <a:br>
              <a:rPr lang="en-US" sz="900" b="1" dirty="0">
                <a:latin typeface="Arial" charset="0"/>
              </a:rPr>
            </a:br>
            <a:r>
              <a:rPr lang="en-US" sz="900" b="1" dirty="0">
                <a:latin typeface="Arial" charset="0"/>
              </a:rPr>
              <a:t>($</a:t>
            </a:r>
            <a:r>
              <a:rPr lang="en-US" sz="900" b="1" dirty="0" err="1">
                <a:latin typeface="Arial" charset="0"/>
              </a:rPr>
              <a:t>Mn</a:t>
            </a:r>
            <a:r>
              <a:rPr lang="en-US" sz="900" b="1" dirty="0">
                <a:latin typeface="Arial" charset="0"/>
              </a:rPr>
              <a:t>)</a:t>
            </a:r>
          </a:p>
        </p:txBody>
      </p:sp>
      <p:sp>
        <p:nvSpPr>
          <p:cNvPr id="16392" name="Text Box 7"/>
          <p:cNvSpPr txBox="1">
            <a:spLocks noChangeArrowheads="1"/>
          </p:cNvSpPr>
          <p:nvPr/>
        </p:nvSpPr>
        <p:spPr bwMode="auto">
          <a:xfrm>
            <a:off x="3819525" y="1354138"/>
            <a:ext cx="850900" cy="2730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nchorCtr="1">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900" b="1" dirty="0">
                <a:latin typeface="Arial" charset="0"/>
              </a:rPr>
              <a:t>Fixed Rate Paid</a:t>
            </a:r>
            <a:br>
              <a:rPr lang="en-US" sz="900" b="1" dirty="0">
                <a:latin typeface="Arial" charset="0"/>
              </a:rPr>
            </a:br>
            <a:r>
              <a:rPr lang="en-US" sz="900" b="1" dirty="0">
                <a:latin typeface="Arial" charset="0"/>
              </a:rPr>
              <a:t>(%)</a:t>
            </a:r>
          </a:p>
        </p:txBody>
      </p:sp>
      <p:sp>
        <p:nvSpPr>
          <p:cNvPr id="16393" name="Text Box 8"/>
          <p:cNvSpPr txBox="1">
            <a:spLocks noChangeArrowheads="1"/>
          </p:cNvSpPr>
          <p:nvPr/>
        </p:nvSpPr>
        <p:spPr bwMode="auto">
          <a:xfrm>
            <a:off x="5087938" y="1328738"/>
            <a:ext cx="1054100" cy="2730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nchorCtr="1">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900" b="1">
                <a:latin typeface="Arial" charset="0"/>
              </a:rPr>
              <a:t>Variable Rate Index</a:t>
            </a:r>
          </a:p>
          <a:p>
            <a:pPr algn="ctr" eaLnBrk="1" hangingPunct="1"/>
            <a:r>
              <a:rPr lang="en-US" sz="900" b="1">
                <a:latin typeface="Arial" charset="0"/>
              </a:rPr>
              <a:t>Received</a:t>
            </a:r>
          </a:p>
        </p:txBody>
      </p:sp>
      <p:sp>
        <p:nvSpPr>
          <p:cNvPr id="16394" name="Text Box 9"/>
          <p:cNvSpPr txBox="1">
            <a:spLocks noChangeArrowheads="1"/>
          </p:cNvSpPr>
          <p:nvPr/>
        </p:nvSpPr>
        <p:spPr bwMode="auto">
          <a:xfrm>
            <a:off x="8185150" y="1303338"/>
            <a:ext cx="660400" cy="2730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nchorCtr="1">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900" b="1">
                <a:latin typeface="Arial" charset="0"/>
              </a:rPr>
              <a:t>MTM Values</a:t>
            </a:r>
          </a:p>
          <a:p>
            <a:pPr algn="ctr" eaLnBrk="1" hangingPunct="1"/>
            <a:r>
              <a:rPr lang="en-US" sz="900" b="1">
                <a:latin typeface="Arial" charset="0"/>
              </a:rPr>
              <a:t>($Mn)</a:t>
            </a:r>
          </a:p>
        </p:txBody>
      </p:sp>
      <p:sp>
        <p:nvSpPr>
          <p:cNvPr id="16395" name="Line 11"/>
          <p:cNvSpPr>
            <a:spLocks noChangeShapeType="1"/>
          </p:cNvSpPr>
          <p:nvPr/>
        </p:nvSpPr>
        <p:spPr bwMode="auto">
          <a:xfrm>
            <a:off x="587375" y="1660525"/>
            <a:ext cx="8556625" cy="0"/>
          </a:xfrm>
          <a:prstGeom prst="line">
            <a:avLst/>
          </a:prstGeom>
          <a:noFill/>
          <a:ln w="190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396" name="Line 12"/>
          <p:cNvSpPr>
            <a:spLocks noChangeShapeType="1"/>
          </p:cNvSpPr>
          <p:nvPr/>
        </p:nvSpPr>
        <p:spPr bwMode="auto">
          <a:xfrm>
            <a:off x="625475" y="3089275"/>
            <a:ext cx="8556625" cy="0"/>
          </a:xfrm>
          <a:prstGeom prst="line">
            <a:avLst/>
          </a:prstGeom>
          <a:noFill/>
          <a:ln w="6350">
            <a:solidFill>
              <a:srgbClr val="969696"/>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397" name="Line 13"/>
          <p:cNvSpPr>
            <a:spLocks noChangeShapeType="1"/>
          </p:cNvSpPr>
          <p:nvPr/>
        </p:nvSpPr>
        <p:spPr bwMode="auto">
          <a:xfrm>
            <a:off x="568325" y="5005852"/>
            <a:ext cx="8556625" cy="0"/>
          </a:xfrm>
          <a:prstGeom prst="line">
            <a:avLst/>
          </a:prstGeom>
          <a:noFill/>
          <a:ln w="6350">
            <a:solidFill>
              <a:srgbClr val="969696"/>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398" name="Line 14"/>
          <p:cNvSpPr>
            <a:spLocks noChangeShapeType="1"/>
          </p:cNvSpPr>
          <p:nvPr/>
        </p:nvSpPr>
        <p:spPr bwMode="auto">
          <a:xfrm>
            <a:off x="579438" y="5521483"/>
            <a:ext cx="8556625" cy="0"/>
          </a:xfrm>
          <a:prstGeom prst="line">
            <a:avLst/>
          </a:prstGeom>
          <a:noFill/>
          <a:ln w="6350">
            <a:solidFill>
              <a:srgbClr val="969696"/>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399" name="Line 15"/>
          <p:cNvSpPr>
            <a:spLocks noChangeShapeType="1"/>
          </p:cNvSpPr>
          <p:nvPr/>
        </p:nvSpPr>
        <p:spPr bwMode="auto">
          <a:xfrm>
            <a:off x="563563" y="6221413"/>
            <a:ext cx="8556625" cy="0"/>
          </a:xfrm>
          <a:prstGeom prst="line">
            <a:avLst/>
          </a:prstGeom>
          <a:noFill/>
          <a:ln w="6350">
            <a:solidFill>
              <a:srgbClr val="969696"/>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00" name="Line 16"/>
          <p:cNvSpPr>
            <a:spLocks noChangeShapeType="1"/>
          </p:cNvSpPr>
          <p:nvPr/>
        </p:nvSpPr>
        <p:spPr bwMode="auto">
          <a:xfrm>
            <a:off x="603711" y="3771389"/>
            <a:ext cx="8556625" cy="0"/>
          </a:xfrm>
          <a:prstGeom prst="line">
            <a:avLst/>
          </a:prstGeom>
          <a:noFill/>
          <a:ln w="6350">
            <a:solidFill>
              <a:srgbClr val="969696"/>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01" name="Line 18"/>
          <p:cNvSpPr>
            <a:spLocks noChangeShapeType="1"/>
          </p:cNvSpPr>
          <p:nvPr/>
        </p:nvSpPr>
        <p:spPr bwMode="auto">
          <a:xfrm>
            <a:off x="2843213" y="3073400"/>
            <a:ext cx="765175"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02" name="Line 19"/>
          <p:cNvSpPr>
            <a:spLocks noChangeShapeType="1"/>
          </p:cNvSpPr>
          <p:nvPr/>
        </p:nvSpPr>
        <p:spPr bwMode="auto">
          <a:xfrm>
            <a:off x="2843213" y="2933700"/>
            <a:ext cx="765175"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03" name="Line 20"/>
          <p:cNvSpPr>
            <a:spLocks noChangeShapeType="1"/>
          </p:cNvSpPr>
          <p:nvPr/>
        </p:nvSpPr>
        <p:spPr bwMode="auto">
          <a:xfrm>
            <a:off x="2974975" y="3610129"/>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04" name="Line 21"/>
          <p:cNvSpPr>
            <a:spLocks noChangeShapeType="1"/>
          </p:cNvSpPr>
          <p:nvPr/>
        </p:nvSpPr>
        <p:spPr bwMode="auto">
          <a:xfrm>
            <a:off x="2974975" y="3756589"/>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05" name="Line 22"/>
          <p:cNvSpPr>
            <a:spLocks noChangeShapeType="1"/>
          </p:cNvSpPr>
          <p:nvPr/>
        </p:nvSpPr>
        <p:spPr bwMode="auto">
          <a:xfrm>
            <a:off x="2974975" y="4837270"/>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06" name="Line 24"/>
          <p:cNvSpPr>
            <a:spLocks noChangeShapeType="1"/>
          </p:cNvSpPr>
          <p:nvPr/>
        </p:nvSpPr>
        <p:spPr bwMode="auto">
          <a:xfrm>
            <a:off x="8377238" y="3073400"/>
            <a:ext cx="766762"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07" name="Line 25"/>
          <p:cNvSpPr>
            <a:spLocks noChangeShapeType="1"/>
          </p:cNvSpPr>
          <p:nvPr/>
        </p:nvSpPr>
        <p:spPr bwMode="auto">
          <a:xfrm>
            <a:off x="8358188" y="2932113"/>
            <a:ext cx="766762"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08" name="Line 26"/>
          <p:cNvSpPr>
            <a:spLocks noChangeShapeType="1"/>
          </p:cNvSpPr>
          <p:nvPr/>
        </p:nvSpPr>
        <p:spPr bwMode="auto">
          <a:xfrm>
            <a:off x="8353425" y="3621652"/>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09" name="Line 27"/>
          <p:cNvSpPr>
            <a:spLocks noChangeShapeType="1"/>
          </p:cNvSpPr>
          <p:nvPr/>
        </p:nvSpPr>
        <p:spPr bwMode="auto">
          <a:xfrm>
            <a:off x="8346282" y="3759047"/>
            <a:ext cx="766762"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10" name="Line 28"/>
          <p:cNvSpPr>
            <a:spLocks noChangeShapeType="1"/>
          </p:cNvSpPr>
          <p:nvPr/>
        </p:nvSpPr>
        <p:spPr bwMode="auto">
          <a:xfrm>
            <a:off x="8358188" y="4837270"/>
            <a:ext cx="766762"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11" name="Rectangle 33"/>
          <p:cNvSpPr>
            <a:spLocks noChangeArrowheads="1"/>
          </p:cNvSpPr>
          <p:nvPr/>
        </p:nvSpPr>
        <p:spPr bwMode="auto">
          <a:xfrm>
            <a:off x="1381125" y="6454775"/>
            <a:ext cx="73485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buClr>
                <a:schemeClr val="tx2"/>
              </a:buClr>
              <a:buFont typeface="Wingdings" pitchFamily="2" charset="2"/>
              <a:buNone/>
            </a:pPr>
            <a:r>
              <a:rPr lang="en-US" sz="900" dirty="0">
                <a:latin typeface="Arial" pitchFamily="34" charset="0"/>
                <a:cs typeface="Arial" pitchFamily="34" charset="0"/>
              </a:rPr>
              <a:t>Notes:	Data as of </a:t>
            </a:r>
            <a:r>
              <a:rPr lang="en-US" sz="900" dirty="0" smtClean="0">
                <a:latin typeface="Arial" pitchFamily="34" charset="0"/>
                <a:cs typeface="Arial" pitchFamily="34" charset="0"/>
              </a:rPr>
              <a:t>June30</a:t>
            </a:r>
            <a:r>
              <a:rPr lang="en-US" sz="900" dirty="0">
                <a:latin typeface="Arial" pitchFamily="34" charset="0"/>
                <a:cs typeface="Arial" pitchFamily="34" charset="0"/>
              </a:rPr>
              <a:t>, </a:t>
            </a:r>
            <a:r>
              <a:rPr lang="en-US" sz="900" dirty="0" smtClean="0">
                <a:latin typeface="Arial" pitchFamily="34" charset="0"/>
                <a:cs typeface="Arial" pitchFamily="34" charset="0"/>
              </a:rPr>
              <a:t>2013 for derivative contracts outstanding as of September 1, 2013. </a:t>
            </a:r>
            <a:r>
              <a:rPr lang="en-US" sz="900" dirty="0">
                <a:latin typeface="Arial" pitchFamily="34" charset="0"/>
                <a:cs typeface="Arial" pitchFamily="34" charset="0"/>
              </a:rPr>
              <a:t>Totals may not add due to rounding. </a:t>
            </a:r>
          </a:p>
          <a:p>
            <a:pPr marL="342900" indent="-342900">
              <a:buClr>
                <a:schemeClr val="tx2"/>
              </a:buClr>
              <a:buFont typeface="Wingdings" pitchFamily="2" charset="2"/>
              <a:buNone/>
            </a:pPr>
            <a:r>
              <a:rPr lang="en-US" sz="900" dirty="0">
                <a:latin typeface="Arial" pitchFamily="34" charset="0"/>
                <a:cs typeface="Arial" pitchFamily="34" charset="0"/>
              </a:rPr>
              <a:t>           (a) MTA’s only “off-market” swaps were competitively bid in 1999 and generated over $27 million in proceeds for the capital program.</a:t>
            </a:r>
          </a:p>
        </p:txBody>
      </p:sp>
      <p:sp>
        <p:nvSpPr>
          <p:cNvPr id="16412" name="Text Box 8"/>
          <p:cNvSpPr txBox="1">
            <a:spLocks noChangeArrowheads="1"/>
          </p:cNvSpPr>
          <p:nvPr/>
        </p:nvSpPr>
        <p:spPr bwMode="auto">
          <a:xfrm>
            <a:off x="7013575" y="1454150"/>
            <a:ext cx="723900" cy="136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nchorCtr="1">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900" b="1">
                <a:latin typeface="Arial" charset="0"/>
              </a:rPr>
              <a:t>Maturity Date</a:t>
            </a:r>
          </a:p>
        </p:txBody>
      </p:sp>
      <p:sp>
        <p:nvSpPr>
          <p:cNvPr id="16413" name="Line 22"/>
          <p:cNvSpPr>
            <a:spLocks noChangeShapeType="1"/>
          </p:cNvSpPr>
          <p:nvPr/>
        </p:nvSpPr>
        <p:spPr bwMode="auto">
          <a:xfrm>
            <a:off x="2974975" y="4986802"/>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14" name="Line 22"/>
          <p:cNvSpPr>
            <a:spLocks noChangeShapeType="1"/>
          </p:cNvSpPr>
          <p:nvPr/>
        </p:nvSpPr>
        <p:spPr bwMode="auto">
          <a:xfrm>
            <a:off x="8353425" y="4999809"/>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15" name="Line 22"/>
          <p:cNvSpPr>
            <a:spLocks noChangeShapeType="1"/>
          </p:cNvSpPr>
          <p:nvPr/>
        </p:nvSpPr>
        <p:spPr bwMode="auto">
          <a:xfrm>
            <a:off x="3052763" y="5360531"/>
            <a:ext cx="766762"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16" name="Line 22"/>
          <p:cNvSpPr>
            <a:spLocks noChangeShapeType="1"/>
          </p:cNvSpPr>
          <p:nvPr/>
        </p:nvSpPr>
        <p:spPr bwMode="auto">
          <a:xfrm>
            <a:off x="8369300" y="5350699"/>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17" name="Line 22"/>
          <p:cNvSpPr>
            <a:spLocks noChangeShapeType="1"/>
          </p:cNvSpPr>
          <p:nvPr/>
        </p:nvSpPr>
        <p:spPr bwMode="auto">
          <a:xfrm>
            <a:off x="3038475" y="5507195"/>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18" name="Line 22"/>
          <p:cNvSpPr>
            <a:spLocks noChangeShapeType="1"/>
          </p:cNvSpPr>
          <p:nvPr/>
        </p:nvSpPr>
        <p:spPr bwMode="auto">
          <a:xfrm>
            <a:off x="8353425" y="5503713"/>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19" name="Line 22"/>
          <p:cNvSpPr>
            <a:spLocks noChangeShapeType="1"/>
          </p:cNvSpPr>
          <p:nvPr/>
        </p:nvSpPr>
        <p:spPr bwMode="auto">
          <a:xfrm>
            <a:off x="2974975" y="6018984"/>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20" name="Line 22"/>
          <p:cNvSpPr>
            <a:spLocks noChangeShapeType="1"/>
          </p:cNvSpPr>
          <p:nvPr/>
        </p:nvSpPr>
        <p:spPr bwMode="auto">
          <a:xfrm>
            <a:off x="2974975" y="5865663"/>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21" name="Line 22"/>
          <p:cNvSpPr>
            <a:spLocks noChangeShapeType="1"/>
          </p:cNvSpPr>
          <p:nvPr/>
        </p:nvSpPr>
        <p:spPr bwMode="auto">
          <a:xfrm>
            <a:off x="8315325" y="5999320"/>
            <a:ext cx="766763"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6422" name="Line 22"/>
          <p:cNvSpPr>
            <a:spLocks noChangeShapeType="1"/>
          </p:cNvSpPr>
          <p:nvPr/>
        </p:nvSpPr>
        <p:spPr bwMode="auto">
          <a:xfrm>
            <a:off x="8297863" y="5855831"/>
            <a:ext cx="766762" cy="0"/>
          </a:xfrm>
          <a:prstGeom prst="line">
            <a:avLst/>
          </a:prstGeom>
          <a:noFill/>
          <a:ln w="6350">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Tree>
    <p:extLst>
      <p:ext uri="{BB962C8B-B14F-4D97-AF65-F5344CB8AC3E}">
        <p14:creationId xmlns:p14="http://schemas.microsoft.com/office/powerpoint/2010/main" val="19344342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96249" y="139887"/>
            <a:ext cx="8941869" cy="1227591"/>
          </a:xfrm>
        </p:spPr>
        <p:txBody>
          <a:bodyPr/>
          <a:lstStyle/>
          <a:p>
            <a:pPr eaLnBrk="1" hangingPunct="1"/>
            <a:r>
              <a:rPr lang="en-US" sz="2400" dirty="0" smtClean="0">
                <a:latin typeface="Arial" charset="0"/>
                <a:cs typeface="Arial" charset="0"/>
              </a:rPr>
              <a:t>MTA’s Derivatives Program Currently Includes</a:t>
            </a:r>
            <a:br>
              <a:rPr lang="en-US" sz="2400" dirty="0" smtClean="0">
                <a:latin typeface="Arial" charset="0"/>
                <a:cs typeface="Arial" charset="0"/>
              </a:rPr>
            </a:br>
            <a:r>
              <a:rPr lang="en-US" sz="2400" dirty="0" smtClean="0">
                <a:latin typeface="Arial" charset="0"/>
                <a:cs typeface="Arial" charset="0"/>
              </a:rPr>
              <a:t>Interest Rate Swaps, and Fuel Hedges</a:t>
            </a:r>
          </a:p>
        </p:txBody>
      </p:sp>
      <p:sp>
        <p:nvSpPr>
          <p:cNvPr id="3" name="Content Placeholder 2"/>
          <p:cNvSpPr>
            <a:spLocks noGrp="1"/>
          </p:cNvSpPr>
          <p:nvPr>
            <p:ph idx="1"/>
          </p:nvPr>
        </p:nvSpPr>
        <p:spPr>
          <a:xfrm>
            <a:off x="1104900" y="1573702"/>
            <a:ext cx="7404100" cy="4192587"/>
          </a:xfrm>
        </p:spPr>
        <p:txBody>
          <a:bodyPr/>
          <a:lstStyle/>
          <a:p>
            <a:pPr algn="just" eaLnBrk="1" hangingPunct="1">
              <a:defRPr/>
            </a:pPr>
            <a:endParaRPr lang="en-US" sz="2000" b="1" dirty="0" smtClean="0"/>
          </a:p>
          <a:p>
            <a:pPr algn="just" eaLnBrk="1" hangingPunct="1">
              <a:defRPr/>
            </a:pPr>
            <a:r>
              <a:rPr lang="en-US" sz="2000" b="1" dirty="0" smtClean="0"/>
              <a:t>Synthetic Fixed Rate Debt: </a:t>
            </a:r>
            <a:r>
              <a:rPr lang="en-US" sz="2000" dirty="0" smtClean="0"/>
              <a:t>To </a:t>
            </a:r>
            <a:r>
              <a:rPr lang="en-US" sz="2000" dirty="0"/>
              <a:t>achieve a lower net cost of </a:t>
            </a:r>
            <a:r>
              <a:rPr lang="en-US" sz="2000" dirty="0" smtClean="0"/>
              <a:t>borrowing. </a:t>
            </a:r>
            <a:r>
              <a:rPr lang="en-US" sz="2000" dirty="0"/>
              <a:t>(</a:t>
            </a:r>
            <a:r>
              <a:rPr lang="en-US" sz="2000" dirty="0" smtClean="0"/>
              <a:t>Floating to Fixed Rate Swaps)</a:t>
            </a:r>
          </a:p>
          <a:p>
            <a:pPr algn="just" eaLnBrk="1" hangingPunct="1">
              <a:defRPr/>
            </a:pPr>
            <a:endParaRPr lang="en-US" sz="2000" dirty="0" smtClean="0"/>
          </a:p>
          <a:p>
            <a:pPr algn="just" eaLnBrk="1" hangingPunct="1">
              <a:defRPr/>
            </a:pPr>
            <a:r>
              <a:rPr lang="en-US" sz="2000" b="1" dirty="0"/>
              <a:t>Interest Rate Hedges: </a:t>
            </a:r>
            <a:r>
              <a:rPr lang="en-US" sz="2000" dirty="0"/>
              <a:t>To protect against the potential of rising </a:t>
            </a:r>
            <a:r>
              <a:rPr lang="en-US" sz="2000" i="1" dirty="0"/>
              <a:t>interest </a:t>
            </a:r>
            <a:r>
              <a:rPr lang="en-US" sz="2000" i="1" dirty="0" smtClean="0"/>
              <a:t>rates</a:t>
            </a:r>
            <a:r>
              <a:rPr lang="en-US" sz="2000" dirty="0" smtClean="0"/>
              <a:t> by capping exposure.</a:t>
            </a:r>
          </a:p>
          <a:p>
            <a:pPr marL="0" indent="0" algn="just" eaLnBrk="1" hangingPunct="1">
              <a:buNone/>
              <a:defRPr/>
            </a:pPr>
            <a:endParaRPr lang="en-US" sz="2000" b="1" dirty="0" smtClean="0"/>
          </a:p>
          <a:p>
            <a:pPr algn="just" eaLnBrk="1" hangingPunct="1">
              <a:defRPr/>
            </a:pPr>
            <a:r>
              <a:rPr lang="en-US" sz="2000" b="1" dirty="0" smtClean="0"/>
              <a:t>Fuel Hedges: </a:t>
            </a:r>
            <a:r>
              <a:rPr lang="en-US" sz="2000" dirty="0" smtClean="0"/>
              <a:t>To establish more certainty and stability in budgeting the future price of </a:t>
            </a:r>
            <a:r>
              <a:rPr lang="en-US" sz="2000" i="1" dirty="0" smtClean="0"/>
              <a:t>commodities</a:t>
            </a:r>
            <a:r>
              <a:rPr lang="en-US" sz="2000" dirty="0" smtClean="0"/>
              <a:t> used by MTA.</a:t>
            </a:r>
          </a:p>
          <a:p>
            <a:pPr indent="0" algn="just" eaLnBrk="1" hangingPunct="1">
              <a:buFont typeface="Arial" charset="0"/>
              <a:buNone/>
              <a:defRPr/>
            </a:pPr>
            <a:endParaRPr lang="en-US" sz="2000" dirty="0" smtClean="0"/>
          </a:p>
          <a:p>
            <a:pPr indent="0" algn="just" eaLnBrk="1" hangingPunct="1">
              <a:buFont typeface="Arial" charset="0"/>
              <a:buNone/>
              <a:defRPr/>
            </a:pPr>
            <a:r>
              <a:rPr lang="en-US" sz="2000" dirty="0" smtClean="0"/>
              <a:t>Speculative Interest Rate and/or Fuel Hedges are </a:t>
            </a:r>
            <a:r>
              <a:rPr lang="en-US" sz="2000" b="1" i="1" dirty="0" smtClean="0"/>
              <a:t>not</a:t>
            </a:r>
            <a:r>
              <a:rPr lang="en-US" sz="2000" dirty="0" smtClean="0"/>
              <a:t> permitted.</a:t>
            </a:r>
            <a:endParaRPr lang="en-US" sz="2000" dirty="0"/>
          </a:p>
          <a:p>
            <a:pPr marL="0" indent="0" algn="just" eaLnBrk="1" hangingPunct="1">
              <a:buFont typeface="Arial" charset="0"/>
              <a:buNone/>
              <a:defRPr/>
            </a:pPr>
            <a:endParaRPr lang="en-US" sz="2000" dirty="0"/>
          </a:p>
        </p:txBody>
      </p:sp>
      <p:sp>
        <p:nvSpPr>
          <p:cNvPr id="4" name="Slide Number Placeholder 3"/>
          <p:cNvSpPr>
            <a:spLocks noGrp="1"/>
          </p:cNvSpPr>
          <p:nvPr>
            <p:ph type="sldNum" sz="quarter" idx="12"/>
          </p:nvPr>
        </p:nvSpPr>
        <p:spPr>
          <a:xfrm>
            <a:off x="7845425" y="6356350"/>
            <a:ext cx="1298575" cy="365125"/>
          </a:xfrm>
        </p:spPr>
        <p:txBody>
          <a:bodyPr/>
          <a:lstStyle/>
          <a:p>
            <a:pPr algn="ctr">
              <a:defRPr/>
            </a:pPr>
            <a:fld id="{A207E47D-B7E3-4043-9189-2B12E6333DEC}" type="slidenum">
              <a:rPr lang="en-US" smtClean="0"/>
              <a:pPr algn="ctr">
                <a:defRPr/>
              </a:pPr>
              <a:t>1</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82513"/>
            <a:ext cx="8229600" cy="1143000"/>
          </a:xfrm>
        </p:spPr>
        <p:txBody>
          <a:bodyPr/>
          <a:lstStyle/>
          <a:p>
            <a:r>
              <a:rPr lang="en-US" dirty="0" smtClean="0"/>
              <a:t>Interest Rate Swaps</a:t>
            </a:r>
            <a:endParaRPr lang="en-US" dirty="0"/>
          </a:p>
        </p:txBody>
      </p:sp>
    </p:spTree>
    <p:extLst>
      <p:ext uri="{BB962C8B-B14F-4D97-AF65-F5344CB8AC3E}">
        <p14:creationId xmlns:p14="http://schemas.microsoft.com/office/powerpoint/2010/main" val="1225618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2"/>
          </p:nvPr>
        </p:nvSpPr>
        <p:spPr bwMode="auto">
          <a:xfrm>
            <a:off x="7845425" y="6477301"/>
            <a:ext cx="12985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fontAlgn="base" hangingPunct="1">
              <a:spcBef>
                <a:spcPct val="0"/>
              </a:spcBef>
              <a:spcAft>
                <a:spcPct val="0"/>
              </a:spcAft>
            </a:pPr>
            <a:fld id="{61BB253F-A23C-4D22-A929-8417AF79D48C}" type="slidenum">
              <a:rPr lang="en-US" smtClean="0">
                <a:latin typeface="Arial" charset="0"/>
              </a:rPr>
              <a:pPr algn="ctr" eaLnBrk="1" fontAlgn="base" hangingPunct="1">
                <a:spcBef>
                  <a:spcPct val="0"/>
                </a:spcBef>
                <a:spcAft>
                  <a:spcPct val="0"/>
                </a:spcAft>
              </a:pPr>
              <a:t>3</a:t>
            </a:fld>
            <a:endParaRPr lang="en-US" dirty="0" smtClean="0">
              <a:latin typeface="Arial" charset="0"/>
            </a:endParaRPr>
          </a:p>
        </p:txBody>
      </p:sp>
      <p:sp>
        <p:nvSpPr>
          <p:cNvPr id="4100" name="Text Box 3"/>
          <p:cNvSpPr txBox="1">
            <a:spLocks noChangeArrowheads="1"/>
          </p:cNvSpPr>
          <p:nvPr/>
        </p:nvSpPr>
        <p:spPr bwMode="auto">
          <a:xfrm>
            <a:off x="1374775" y="5629275"/>
            <a:ext cx="6388100" cy="8463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457200" indent="-45720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eaLnBrk="1" hangingPunct="1"/>
            <a:endParaRPr lang="en-US" sz="1000" b="1" dirty="0">
              <a:latin typeface="Arial" charset="0"/>
            </a:endParaRPr>
          </a:p>
          <a:p>
            <a:pPr eaLnBrk="1" hangingPunct="1"/>
            <a:r>
              <a:rPr lang="en-US" sz="900" dirty="0">
                <a:latin typeface="Arial" charset="0"/>
              </a:rPr>
              <a:t>Notes:</a:t>
            </a:r>
          </a:p>
          <a:p>
            <a:pPr eaLnBrk="1" hangingPunct="1"/>
            <a:r>
              <a:rPr lang="en-US" sz="900" dirty="0">
                <a:latin typeface="Arial" charset="0"/>
              </a:rPr>
              <a:t>	</a:t>
            </a:r>
          </a:p>
          <a:p>
            <a:pPr eaLnBrk="1" hangingPunct="1"/>
            <a:r>
              <a:rPr lang="en-US" sz="900" baseline="30000" dirty="0">
                <a:latin typeface="Arial" charset="0"/>
              </a:rPr>
              <a:t>1</a:t>
            </a:r>
            <a:r>
              <a:rPr lang="en-US" sz="900" dirty="0">
                <a:latin typeface="Arial" charset="0"/>
              </a:rPr>
              <a:t> As of September </a:t>
            </a:r>
            <a:r>
              <a:rPr lang="en-US" sz="900" dirty="0" smtClean="0">
                <a:latin typeface="Arial" charset="0"/>
              </a:rPr>
              <a:t>1, 2013 </a:t>
            </a:r>
            <a:r>
              <a:rPr lang="en-US" sz="900" dirty="0">
                <a:latin typeface="Arial" charset="0"/>
              </a:rPr>
              <a:t>and excludes State Service Contract Bonds</a:t>
            </a:r>
            <a:r>
              <a:rPr lang="en-US" sz="900" dirty="0" smtClean="0">
                <a:latin typeface="Arial" charset="0"/>
              </a:rPr>
              <a:t>.</a:t>
            </a:r>
          </a:p>
          <a:p>
            <a:pPr eaLnBrk="1" hangingPunct="1"/>
            <a:r>
              <a:rPr lang="en-US" sz="900" baseline="30000" dirty="0" smtClean="0">
                <a:latin typeface="Arial" charset="0"/>
              </a:rPr>
              <a:t>2</a:t>
            </a:r>
            <a:r>
              <a:rPr lang="en-US" sz="900" dirty="0" smtClean="0">
                <a:latin typeface="Arial" charset="0"/>
              </a:rPr>
              <a:t> Includes $550 million CP</a:t>
            </a:r>
            <a:endParaRPr lang="en-US" sz="900" dirty="0">
              <a:latin typeface="Arial" charset="0"/>
            </a:endParaRPr>
          </a:p>
          <a:p>
            <a:pPr eaLnBrk="1" hangingPunct="1"/>
            <a:r>
              <a:rPr lang="en-US" sz="900" dirty="0">
                <a:latin typeface="Arial" charset="0"/>
              </a:rPr>
              <a:t>	</a:t>
            </a:r>
          </a:p>
        </p:txBody>
      </p:sp>
      <p:grpSp>
        <p:nvGrpSpPr>
          <p:cNvPr id="4101" name="Group 17"/>
          <p:cNvGrpSpPr>
            <a:grpSpLocks/>
          </p:cNvGrpSpPr>
          <p:nvPr/>
        </p:nvGrpSpPr>
        <p:grpSpPr bwMode="auto">
          <a:xfrm>
            <a:off x="1992364" y="1612900"/>
            <a:ext cx="6102246" cy="4198938"/>
            <a:chOff x="1177" y="763"/>
            <a:chExt cx="3974" cy="2645"/>
          </a:xfrm>
        </p:grpSpPr>
        <p:graphicFrame>
          <p:nvGraphicFramePr>
            <p:cNvPr id="2" name="Object 16"/>
            <p:cNvGraphicFramePr>
              <a:graphicFrameLocks noChangeAspect="1"/>
            </p:cNvGraphicFramePr>
            <p:nvPr>
              <p:extLst>
                <p:ext uri="{D42A27DB-BD31-4B8C-83A1-F6EECF244321}">
                  <p14:modId xmlns:p14="http://schemas.microsoft.com/office/powerpoint/2010/main" val="3276216225"/>
                </p:ext>
              </p:extLst>
            </p:nvPr>
          </p:nvGraphicFramePr>
          <p:xfrm>
            <a:off x="1177" y="1040"/>
            <a:ext cx="3974" cy="2368"/>
          </p:xfrm>
          <a:graphic>
            <a:graphicData uri="http://schemas.openxmlformats.org/drawingml/2006/chart">
              <c:chart xmlns:c="http://schemas.openxmlformats.org/drawingml/2006/chart" xmlns:r="http://schemas.openxmlformats.org/officeDocument/2006/relationships" r:id="rId3"/>
            </a:graphicData>
          </a:graphic>
        </p:graphicFrame>
        <p:sp>
          <p:nvSpPr>
            <p:cNvPr id="4103" name="Text Box 17"/>
            <p:cNvSpPr txBox="1">
              <a:spLocks noChangeArrowheads="1"/>
            </p:cNvSpPr>
            <p:nvPr/>
          </p:nvSpPr>
          <p:spPr bwMode="auto">
            <a:xfrm>
              <a:off x="3003" y="2434"/>
              <a:ext cx="798" cy="3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1200" b="1" dirty="0">
                  <a:solidFill>
                    <a:schemeClr val="bg1"/>
                  </a:solidFill>
                  <a:latin typeface="Arial" charset="0"/>
                </a:rPr>
                <a:t>Traditional Fixed</a:t>
              </a:r>
            </a:p>
            <a:p>
              <a:pPr algn="ctr" eaLnBrk="1" hangingPunct="1"/>
              <a:r>
                <a:rPr lang="en-US" sz="1200" b="1" dirty="0">
                  <a:solidFill>
                    <a:schemeClr val="bg1"/>
                  </a:solidFill>
                  <a:latin typeface="Arial" charset="0"/>
                </a:rPr>
                <a:t>$</a:t>
              </a:r>
              <a:r>
                <a:rPr lang="en-US" sz="1200" b="1" dirty="0" smtClean="0">
                  <a:solidFill>
                    <a:schemeClr val="bg1"/>
                  </a:solidFill>
                  <a:latin typeface="Arial" charset="0"/>
                </a:rPr>
                <a:t>28.174 </a:t>
              </a:r>
              <a:r>
                <a:rPr lang="en-US" sz="1200" b="1" dirty="0" err="1">
                  <a:solidFill>
                    <a:schemeClr val="bg1"/>
                  </a:solidFill>
                  <a:latin typeface="Arial" charset="0"/>
                </a:rPr>
                <a:t>Bn</a:t>
              </a:r>
              <a:endParaRPr lang="en-US" sz="1200" b="1" dirty="0">
                <a:solidFill>
                  <a:schemeClr val="bg1"/>
                </a:solidFill>
                <a:latin typeface="Arial" charset="0"/>
              </a:endParaRPr>
            </a:p>
            <a:p>
              <a:pPr algn="ctr" eaLnBrk="1" hangingPunct="1"/>
              <a:r>
                <a:rPr lang="en-US" sz="1200" b="1" dirty="0" smtClean="0">
                  <a:solidFill>
                    <a:schemeClr val="bg1"/>
                  </a:solidFill>
                  <a:latin typeface="Arial" charset="0"/>
                </a:rPr>
                <a:t>85.7%</a:t>
              </a:r>
              <a:endParaRPr lang="en-US" sz="1200" b="1" dirty="0">
                <a:solidFill>
                  <a:schemeClr val="bg1"/>
                </a:solidFill>
                <a:latin typeface="Arial" charset="0"/>
              </a:endParaRPr>
            </a:p>
          </p:txBody>
        </p:sp>
        <p:sp>
          <p:nvSpPr>
            <p:cNvPr id="4104" name="Text Box 18"/>
            <p:cNvSpPr txBox="1">
              <a:spLocks noChangeArrowheads="1"/>
            </p:cNvSpPr>
            <p:nvPr/>
          </p:nvSpPr>
          <p:spPr bwMode="auto">
            <a:xfrm>
              <a:off x="2909" y="763"/>
              <a:ext cx="903" cy="3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1200" b="1" dirty="0">
                  <a:latin typeface="Arial" charset="0"/>
                </a:rPr>
                <a:t>Unhedged Variable</a:t>
              </a:r>
            </a:p>
            <a:p>
              <a:pPr algn="ctr" eaLnBrk="1" hangingPunct="1"/>
              <a:r>
                <a:rPr lang="en-US" sz="1200" b="1" dirty="0" smtClean="0">
                  <a:latin typeface="Arial" charset="0"/>
                </a:rPr>
                <a:t>$2.154 Bn</a:t>
              </a:r>
              <a:r>
                <a:rPr lang="en-US" sz="1200" b="1" baseline="30000" dirty="0" smtClean="0">
                  <a:latin typeface="Arial" charset="0"/>
                </a:rPr>
                <a:t>2</a:t>
              </a:r>
              <a:endParaRPr lang="en-US" sz="1200" b="1" dirty="0">
                <a:latin typeface="Arial" charset="0"/>
              </a:endParaRPr>
            </a:p>
            <a:p>
              <a:pPr algn="ctr" eaLnBrk="1" hangingPunct="1"/>
              <a:r>
                <a:rPr lang="en-US" sz="1200" b="1" dirty="0" smtClean="0">
                  <a:latin typeface="Arial" charset="0"/>
                </a:rPr>
                <a:t>6.6%</a:t>
              </a:r>
              <a:endParaRPr lang="en-US" sz="1200" b="1" dirty="0">
                <a:latin typeface="Arial" charset="0"/>
              </a:endParaRPr>
            </a:p>
          </p:txBody>
        </p:sp>
        <p:sp>
          <p:nvSpPr>
            <p:cNvPr id="4105" name="Text Box 19"/>
            <p:cNvSpPr txBox="1">
              <a:spLocks noChangeArrowheads="1"/>
            </p:cNvSpPr>
            <p:nvPr/>
          </p:nvSpPr>
          <p:spPr bwMode="auto">
            <a:xfrm>
              <a:off x="1276" y="953"/>
              <a:ext cx="985" cy="4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1200" b="1" dirty="0">
                  <a:latin typeface="Arial" charset="0"/>
                </a:rPr>
                <a:t>Hedged Variable:</a:t>
              </a:r>
            </a:p>
            <a:p>
              <a:pPr algn="ctr" eaLnBrk="1" hangingPunct="1"/>
              <a:r>
                <a:rPr lang="en-US" sz="1200" b="1" dirty="0">
                  <a:latin typeface="Arial" charset="0"/>
                </a:rPr>
                <a:t>Synthetic Fixed Rate</a:t>
              </a:r>
            </a:p>
            <a:p>
              <a:pPr algn="ctr" eaLnBrk="1" hangingPunct="1"/>
              <a:r>
                <a:rPr lang="en-US" sz="1200" b="1" dirty="0">
                  <a:latin typeface="Arial" charset="0"/>
                </a:rPr>
                <a:t>$</a:t>
              </a:r>
              <a:r>
                <a:rPr lang="en-US" sz="1200" b="1" dirty="0" smtClean="0">
                  <a:latin typeface="Arial" charset="0"/>
                </a:rPr>
                <a:t>2.531 </a:t>
              </a:r>
              <a:r>
                <a:rPr lang="en-US" sz="1200" b="1" dirty="0" err="1">
                  <a:latin typeface="Arial" charset="0"/>
                </a:rPr>
                <a:t>Bn</a:t>
              </a:r>
              <a:endParaRPr lang="en-US" sz="1200" b="1" dirty="0">
                <a:latin typeface="Arial" charset="0"/>
              </a:endParaRPr>
            </a:p>
            <a:p>
              <a:pPr algn="ctr" eaLnBrk="1" hangingPunct="1"/>
              <a:r>
                <a:rPr lang="en-US" sz="1200" b="1" dirty="0" smtClean="0">
                  <a:latin typeface="Arial" charset="0"/>
                </a:rPr>
                <a:t>7.7%</a:t>
              </a:r>
              <a:endParaRPr lang="en-US" sz="1200" b="1" dirty="0">
                <a:latin typeface="Arial" charset="0"/>
              </a:endParaRPr>
            </a:p>
          </p:txBody>
        </p:sp>
        <p:sp>
          <p:nvSpPr>
            <p:cNvPr id="4108" name="Line 23"/>
            <p:cNvSpPr>
              <a:spLocks noChangeShapeType="1"/>
            </p:cNvSpPr>
            <p:nvPr/>
          </p:nvSpPr>
          <p:spPr bwMode="auto">
            <a:xfrm>
              <a:off x="1895" y="1334"/>
              <a:ext cx="366" cy="91"/>
            </a:xfrm>
            <a:prstGeom prst="line">
              <a:avLst/>
            </a:prstGeom>
            <a:noFill/>
            <a:ln w="9525">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4109" name="Line 23"/>
            <p:cNvSpPr>
              <a:spLocks noChangeShapeType="1"/>
            </p:cNvSpPr>
            <p:nvPr/>
          </p:nvSpPr>
          <p:spPr bwMode="auto">
            <a:xfrm flipH="1">
              <a:off x="2992" y="1040"/>
              <a:ext cx="185" cy="212"/>
            </a:xfrm>
            <a:prstGeom prst="line">
              <a:avLst/>
            </a:prstGeom>
            <a:noFill/>
            <a:ln w="9525">
              <a:solidFill>
                <a:schemeClr val="tx1"/>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n-US"/>
            </a:p>
          </p:txBody>
        </p:sp>
      </p:grpSp>
      <p:sp>
        <p:nvSpPr>
          <p:cNvPr id="14" name="Rectangle 2"/>
          <p:cNvSpPr>
            <a:spLocks noGrp="1" noChangeArrowheads="1"/>
          </p:cNvSpPr>
          <p:nvPr>
            <p:ph type="title"/>
          </p:nvPr>
        </p:nvSpPr>
        <p:spPr/>
        <p:txBody>
          <a:bodyPr/>
          <a:lstStyle/>
          <a:p>
            <a:pPr eaLnBrk="1" hangingPunct="1"/>
            <a:r>
              <a:rPr lang="en-US" sz="2400" dirty="0" smtClean="0">
                <a:latin typeface="Arial" charset="0"/>
                <a:cs typeface="Arial" charset="0"/>
              </a:rPr>
              <a:t>Synthetic Fixed Rate Debt Exposure is </a:t>
            </a:r>
            <a:br>
              <a:rPr lang="en-US" sz="2400" dirty="0" smtClean="0">
                <a:latin typeface="Arial" charset="0"/>
                <a:cs typeface="Arial" charset="0"/>
              </a:rPr>
            </a:br>
            <a:r>
              <a:rPr lang="en-US" sz="2400" dirty="0" smtClean="0">
                <a:latin typeface="Arial" charset="0"/>
                <a:cs typeface="Arial" charset="0"/>
              </a:rPr>
              <a:t>Less than 10% of Overall Debt</a:t>
            </a:r>
            <a:r>
              <a:rPr lang="en-US" sz="1600" baseline="76000" dirty="0" smtClean="0">
                <a:latin typeface="Arial" charset="0"/>
                <a:cs typeface="Arial" charset="0"/>
              </a:rPr>
              <a:t>1</a:t>
            </a:r>
            <a:endParaRPr lang="en-US" sz="1600" b="0" i="1" baseline="76000" dirty="0" smtClean="0">
              <a:solidFill>
                <a:srgbClr val="FF0000"/>
              </a:solidFill>
              <a:latin typeface="Arial" charset="0"/>
              <a:cs typeface="Arial" charset="0"/>
            </a:endParaRPr>
          </a:p>
        </p:txBody>
      </p:sp>
    </p:spTree>
    <p:extLst>
      <p:ext uri="{BB962C8B-B14F-4D97-AF65-F5344CB8AC3E}">
        <p14:creationId xmlns:p14="http://schemas.microsoft.com/office/powerpoint/2010/main" val="26467070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z="2800" dirty="0" smtClean="0">
                <a:latin typeface="Arial" charset="0"/>
                <a:cs typeface="Arial" charset="0"/>
              </a:rPr>
              <a:t>Synthetic Fixed Rate Debt is Cost Effective</a:t>
            </a:r>
          </a:p>
        </p:txBody>
      </p:sp>
      <p:sp>
        <p:nvSpPr>
          <p:cNvPr id="5123" name="Rectangle 3"/>
          <p:cNvSpPr>
            <a:spLocks noGrp="1" noChangeArrowheads="1"/>
          </p:cNvSpPr>
          <p:nvPr>
            <p:ph idx="1"/>
          </p:nvPr>
        </p:nvSpPr>
        <p:spPr>
          <a:xfrm>
            <a:off x="1084262" y="1437356"/>
            <a:ext cx="7602538" cy="4462930"/>
          </a:xfrm>
        </p:spPr>
        <p:txBody>
          <a:bodyPr>
            <a:normAutofit fontScale="85000" lnSpcReduction="20000"/>
          </a:bodyPr>
          <a:lstStyle/>
          <a:p>
            <a:pPr eaLnBrk="1" hangingPunct="1">
              <a:lnSpc>
                <a:spcPct val="134000"/>
              </a:lnSpc>
            </a:pPr>
            <a:r>
              <a:rPr lang="en-US" sz="2000" dirty="0" smtClean="0">
                <a:latin typeface="Arial" charset="0"/>
                <a:cs typeface="Arial" charset="0"/>
              </a:rPr>
              <a:t>Synthetic fixed rate debt costs less than non-callable traditional fixed rate debt at the time of issuance.</a:t>
            </a:r>
          </a:p>
          <a:p>
            <a:pPr eaLnBrk="1" hangingPunct="1">
              <a:lnSpc>
                <a:spcPct val="134000"/>
              </a:lnSpc>
            </a:pPr>
            <a:endParaRPr lang="en-US" sz="2000" i="1" dirty="0" smtClean="0">
              <a:latin typeface="Arial" charset="0"/>
              <a:cs typeface="Arial" charset="0"/>
            </a:endParaRPr>
          </a:p>
          <a:p>
            <a:pPr eaLnBrk="1" hangingPunct="1">
              <a:lnSpc>
                <a:spcPct val="134000"/>
              </a:lnSpc>
            </a:pPr>
            <a:r>
              <a:rPr lang="en-US" sz="2000" i="1" dirty="0" smtClean="0">
                <a:latin typeface="Arial" charset="0"/>
                <a:cs typeface="Arial" charset="0"/>
              </a:rPr>
              <a:t>All-in cost of existing synthetic fixed-rate portfolio remains cost effective.</a:t>
            </a:r>
          </a:p>
          <a:p>
            <a:pPr eaLnBrk="1" hangingPunct="1">
              <a:lnSpc>
                <a:spcPct val="134000"/>
              </a:lnSpc>
            </a:pPr>
            <a:endParaRPr lang="en-US" sz="2000" i="1" dirty="0" smtClean="0">
              <a:solidFill>
                <a:srgbClr val="00B050"/>
              </a:solidFill>
              <a:latin typeface="Arial" charset="0"/>
              <a:cs typeface="Arial" charset="0"/>
            </a:endParaRPr>
          </a:p>
          <a:p>
            <a:pPr eaLnBrk="1" hangingPunct="1">
              <a:lnSpc>
                <a:spcPct val="134000"/>
              </a:lnSpc>
            </a:pPr>
            <a:r>
              <a:rPr lang="en-US" sz="2000" dirty="0" smtClean="0">
                <a:latin typeface="Arial" charset="0"/>
                <a:cs typeface="Arial" charset="0"/>
              </a:rPr>
              <a:t>The weighted average cost of the synthetic fixed rate portfolio is 3.71% (excluding benefit of up-front payments and cost of Variable Rate fees). vs. 4.15% for traditional fixed-rate bonds.</a:t>
            </a:r>
          </a:p>
          <a:p>
            <a:pPr eaLnBrk="1" hangingPunct="1">
              <a:lnSpc>
                <a:spcPct val="134000"/>
              </a:lnSpc>
            </a:pPr>
            <a:endParaRPr lang="en-US" sz="2000" dirty="0" smtClean="0">
              <a:latin typeface="Arial" charset="0"/>
              <a:cs typeface="Arial" charset="0"/>
            </a:endParaRPr>
          </a:p>
          <a:p>
            <a:pPr>
              <a:lnSpc>
                <a:spcPct val="134000"/>
              </a:lnSpc>
            </a:pPr>
            <a:r>
              <a:rPr lang="en-US" sz="2000" dirty="0" smtClean="0">
                <a:latin typeface="Arial" charset="0"/>
                <a:cs typeface="Arial" charset="0"/>
              </a:rPr>
              <a:t>Synthetic fixed rate exposure continues to be manageable at 7.7% of total debt outstanding</a:t>
            </a:r>
            <a:r>
              <a:rPr lang="en-US" sz="2000" dirty="0">
                <a:latin typeface="Arial" charset="0"/>
                <a:cs typeface="Arial" charset="0"/>
              </a:rPr>
              <a:t>.</a:t>
            </a:r>
            <a:endParaRPr lang="en-US" sz="2000" dirty="0" smtClean="0">
              <a:latin typeface="Arial" charset="0"/>
              <a:cs typeface="Arial" charset="0"/>
            </a:endParaRPr>
          </a:p>
          <a:p>
            <a:pPr eaLnBrk="1" hangingPunct="1">
              <a:lnSpc>
                <a:spcPct val="134000"/>
              </a:lnSpc>
            </a:pPr>
            <a:endParaRPr lang="en-US" sz="2000" dirty="0" smtClean="0">
              <a:latin typeface="Arial" charset="0"/>
              <a:cs typeface="Arial" charset="0"/>
            </a:endParaRPr>
          </a:p>
          <a:p>
            <a:pPr eaLnBrk="1" hangingPunct="1">
              <a:lnSpc>
                <a:spcPct val="134000"/>
              </a:lnSpc>
            </a:pPr>
            <a:r>
              <a:rPr lang="en-US" sz="2000" dirty="0" smtClean="0">
                <a:latin typeface="Arial" charset="0"/>
                <a:cs typeface="Arial" charset="0"/>
              </a:rPr>
              <a:t>Mark-to-Market values do not impact capital or operating budgeting.</a:t>
            </a:r>
          </a:p>
        </p:txBody>
      </p:sp>
      <p:sp>
        <p:nvSpPr>
          <p:cNvPr id="2" name="Slide Number Placeholder 1"/>
          <p:cNvSpPr>
            <a:spLocks noGrp="1"/>
          </p:cNvSpPr>
          <p:nvPr>
            <p:ph type="sldNum" sz="quarter" idx="12"/>
          </p:nvPr>
        </p:nvSpPr>
        <p:spPr>
          <a:xfrm>
            <a:off x="7770027" y="6388902"/>
            <a:ext cx="1298575" cy="365125"/>
          </a:xfrm>
        </p:spPr>
        <p:txBody>
          <a:bodyPr/>
          <a:lstStyle/>
          <a:p>
            <a:pPr algn="ctr">
              <a:defRPr/>
            </a:pPr>
            <a:fld id="{5B322412-6034-4845-9E10-8504380FAEF3}" type="slidenum">
              <a:rPr lang="en-US" smtClean="0"/>
              <a:pPr algn="ctr">
                <a:defRPr/>
              </a:pPr>
              <a:t>4</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9"/>
          <p:cNvGraphicFramePr>
            <a:graphicFrameLocks/>
          </p:cNvGraphicFramePr>
          <p:nvPr>
            <p:extLst>
              <p:ext uri="{D42A27DB-BD31-4B8C-83A1-F6EECF244321}">
                <p14:modId xmlns:p14="http://schemas.microsoft.com/office/powerpoint/2010/main" val="3155888944"/>
              </p:ext>
            </p:extLst>
          </p:nvPr>
        </p:nvGraphicFramePr>
        <p:xfrm>
          <a:off x="822205" y="1417638"/>
          <a:ext cx="7267575" cy="4278313"/>
        </p:xfrm>
        <a:graphic>
          <a:graphicData uri="http://schemas.openxmlformats.org/drawingml/2006/chart">
            <c:chart xmlns:c="http://schemas.openxmlformats.org/drawingml/2006/chart" xmlns:r="http://schemas.openxmlformats.org/officeDocument/2006/relationships" r:id="rId2"/>
          </a:graphicData>
        </a:graphic>
      </p:graphicFrame>
      <p:sp>
        <p:nvSpPr>
          <p:cNvPr id="6148" name="Rectangle 2"/>
          <p:cNvSpPr>
            <a:spLocks noGrp="1" noChangeArrowheads="1"/>
          </p:cNvSpPr>
          <p:nvPr>
            <p:ph type="title"/>
          </p:nvPr>
        </p:nvSpPr>
        <p:spPr/>
        <p:txBody>
          <a:bodyPr/>
          <a:lstStyle/>
          <a:p>
            <a:pPr eaLnBrk="1" hangingPunct="1"/>
            <a:r>
              <a:rPr lang="en-US" sz="2400" dirty="0" smtClean="0">
                <a:latin typeface="Arial" charset="0"/>
                <a:cs typeface="Arial" charset="0"/>
              </a:rPr>
              <a:t>Synthetic Fixed Rate Cost of Capital Compares Favorably to Traditional Fixed Rate Debt</a:t>
            </a:r>
            <a:endParaRPr lang="en-US" sz="2400" b="0" i="1" baseline="30000" dirty="0" smtClean="0">
              <a:solidFill>
                <a:srgbClr val="FF0000"/>
              </a:solidFill>
              <a:latin typeface="Arial" charset="0"/>
              <a:cs typeface="Arial" charset="0"/>
            </a:endParaRPr>
          </a:p>
        </p:txBody>
      </p:sp>
      <p:sp>
        <p:nvSpPr>
          <p:cNvPr id="3" name="Slide Number Placeholder 2"/>
          <p:cNvSpPr>
            <a:spLocks noGrp="1"/>
          </p:cNvSpPr>
          <p:nvPr>
            <p:ph type="sldNum" sz="quarter" idx="12"/>
          </p:nvPr>
        </p:nvSpPr>
        <p:spPr>
          <a:xfrm>
            <a:off x="7827962" y="6356350"/>
            <a:ext cx="1298575" cy="365125"/>
          </a:xfrm>
        </p:spPr>
        <p:txBody>
          <a:bodyPr/>
          <a:lstStyle/>
          <a:p>
            <a:pPr algn="ctr">
              <a:defRPr/>
            </a:pPr>
            <a:fld id="{F179A121-04F5-4950-B87D-F9C38C62F477}" type="slidenum">
              <a:rPr lang="en-US" smtClean="0"/>
              <a:pPr algn="ctr">
                <a:defRPr/>
              </a:pPr>
              <a:t>5</a:t>
            </a:fld>
            <a:endParaRPr lang="en-US" dirty="0"/>
          </a:p>
        </p:txBody>
      </p:sp>
      <p:grpSp>
        <p:nvGrpSpPr>
          <p:cNvPr id="6149" name="Group 1"/>
          <p:cNvGrpSpPr>
            <a:grpSpLocks/>
          </p:cNvGrpSpPr>
          <p:nvPr/>
        </p:nvGrpSpPr>
        <p:grpSpPr bwMode="auto">
          <a:xfrm>
            <a:off x="729881" y="2732718"/>
            <a:ext cx="7220587" cy="2028196"/>
            <a:chOff x="883315" y="2617767"/>
            <a:chExt cx="7221256" cy="2028879"/>
          </a:xfrm>
        </p:grpSpPr>
        <p:sp>
          <p:nvSpPr>
            <p:cNvPr id="6154" name="Rectangle 5"/>
            <p:cNvSpPr>
              <a:spLocks noChangeArrowheads="1"/>
            </p:cNvSpPr>
            <p:nvPr/>
          </p:nvSpPr>
          <p:spPr bwMode="auto">
            <a:xfrm rot="16200000">
              <a:off x="-36724" y="3541940"/>
              <a:ext cx="2024745" cy="184667"/>
            </a:xfrm>
            <a:prstGeom prst="rect">
              <a:avLst/>
            </a:prstGeom>
            <a:solidFill>
              <a:schemeClr val="bg1"/>
            </a:solidFill>
            <a:ln w="9525" algn="ctr">
              <a:noFill/>
              <a:round/>
              <a:headEnd/>
              <a:tailEnd type="stealth" w="med"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defTabSz="914400"/>
              <a:r>
                <a:rPr lang="en-US" sz="1200" dirty="0">
                  <a:latin typeface="Arial" charset="0"/>
                </a:rPr>
                <a:t>Average Cost of Capital</a:t>
              </a:r>
            </a:p>
          </p:txBody>
        </p:sp>
        <p:sp>
          <p:nvSpPr>
            <p:cNvPr id="6155" name="Rectangle 6"/>
            <p:cNvSpPr>
              <a:spLocks noChangeArrowheads="1"/>
            </p:cNvSpPr>
            <p:nvPr/>
          </p:nvSpPr>
          <p:spPr bwMode="auto">
            <a:xfrm>
              <a:off x="6705523" y="2617767"/>
              <a:ext cx="1399048" cy="554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type="stealth"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defTabSz="914400"/>
              <a:r>
                <a:rPr lang="en-US" sz="1200" b="1" dirty="0" smtClean="0">
                  <a:latin typeface="Arial" charset="0"/>
                </a:rPr>
                <a:t>Average Budgeted Cost of All Debt 4.11%</a:t>
              </a:r>
              <a:endParaRPr lang="en-US" sz="1200" b="1" dirty="0">
                <a:latin typeface="Arial" charset="0"/>
              </a:endParaRPr>
            </a:p>
          </p:txBody>
        </p:sp>
      </p:grpSp>
      <p:sp>
        <p:nvSpPr>
          <p:cNvPr id="8" name="TextBox 7"/>
          <p:cNvSpPr txBox="1"/>
          <p:nvPr/>
        </p:nvSpPr>
        <p:spPr>
          <a:xfrm>
            <a:off x="6545731" y="4531644"/>
            <a:ext cx="894502" cy="646331"/>
          </a:xfrm>
          <a:prstGeom prst="rect">
            <a:avLst/>
          </a:prstGeom>
          <a:noFill/>
        </p:spPr>
        <p:txBody>
          <a:bodyPr wrap="square">
            <a:spAutoFit/>
          </a:bodyPr>
          <a:lstStyle/>
          <a:p>
            <a:pPr algn="ctr">
              <a:defRPr/>
            </a:pPr>
            <a:r>
              <a:rPr lang="en-US" sz="1200" b="1" dirty="0" smtClean="0">
                <a:solidFill>
                  <a:schemeClr val="bg1"/>
                </a:solidFill>
                <a:latin typeface="Arial" charset="0"/>
                <a:cs typeface="+mn-cs"/>
              </a:rPr>
              <a:t>Synthetic </a:t>
            </a:r>
          </a:p>
          <a:p>
            <a:pPr algn="ctr">
              <a:defRPr/>
            </a:pPr>
            <a:r>
              <a:rPr lang="en-US" sz="1200" b="1" dirty="0" smtClean="0">
                <a:solidFill>
                  <a:schemeClr val="bg1"/>
                </a:solidFill>
                <a:latin typeface="Arial" charset="0"/>
                <a:cs typeface="+mn-cs"/>
              </a:rPr>
              <a:t>Fixed  3.71%*</a:t>
            </a:r>
            <a:endParaRPr lang="en-US" sz="1200" b="1" dirty="0">
              <a:solidFill>
                <a:schemeClr val="bg1"/>
              </a:solidFill>
              <a:latin typeface="Arial" charset="0"/>
              <a:cs typeface="+mn-cs"/>
            </a:endParaRPr>
          </a:p>
        </p:txBody>
      </p:sp>
      <p:sp>
        <p:nvSpPr>
          <p:cNvPr id="9" name="TextBox 8"/>
          <p:cNvSpPr txBox="1"/>
          <p:nvPr/>
        </p:nvSpPr>
        <p:spPr>
          <a:xfrm>
            <a:off x="8042474" y="3288616"/>
            <a:ext cx="1001028" cy="830997"/>
          </a:xfrm>
          <a:prstGeom prst="rect">
            <a:avLst/>
          </a:prstGeom>
          <a:noFill/>
        </p:spPr>
        <p:txBody>
          <a:bodyPr wrap="square">
            <a:spAutoFit/>
          </a:bodyPr>
          <a:lstStyle/>
          <a:p>
            <a:pPr algn="ctr">
              <a:defRPr/>
            </a:pPr>
            <a:r>
              <a:rPr lang="en-US" sz="1200" b="1" dirty="0" smtClean="0">
                <a:latin typeface="Arial" charset="0"/>
                <a:cs typeface="+mn-cs"/>
              </a:rPr>
              <a:t>Total Unhedged</a:t>
            </a:r>
          </a:p>
          <a:p>
            <a:pPr algn="ctr">
              <a:defRPr/>
            </a:pPr>
            <a:r>
              <a:rPr lang="en-US" sz="1200" b="1" dirty="0" smtClean="0">
                <a:latin typeface="Arial" charset="0"/>
                <a:cs typeface="+mn-cs"/>
              </a:rPr>
              <a:t>Variable       4.00%*</a:t>
            </a:r>
            <a:endParaRPr lang="en-US" sz="1200" b="1" dirty="0">
              <a:latin typeface="Arial" charset="0"/>
              <a:cs typeface="+mn-cs"/>
            </a:endParaRPr>
          </a:p>
        </p:txBody>
      </p:sp>
      <p:sp>
        <p:nvSpPr>
          <p:cNvPr id="6152" name="TextBox 10"/>
          <p:cNvSpPr txBox="1">
            <a:spLocks noChangeArrowheads="1"/>
          </p:cNvSpPr>
          <p:nvPr/>
        </p:nvSpPr>
        <p:spPr bwMode="auto">
          <a:xfrm>
            <a:off x="1481856" y="6072889"/>
            <a:ext cx="33401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sz="900" dirty="0">
                <a:latin typeface="Arial" pitchFamily="34" charset="0"/>
                <a:cs typeface="Arial" pitchFamily="34" charset="0"/>
              </a:rPr>
              <a:t>*Excludes </a:t>
            </a:r>
            <a:r>
              <a:rPr lang="en-US" sz="900" dirty="0" smtClean="0">
                <a:latin typeface="Arial" pitchFamily="34" charset="0"/>
                <a:cs typeface="Arial" pitchFamily="34" charset="0"/>
              </a:rPr>
              <a:t>54bp </a:t>
            </a:r>
            <a:r>
              <a:rPr lang="en-US" sz="900" dirty="0">
                <a:latin typeface="Arial" pitchFamily="34" charset="0"/>
                <a:cs typeface="Arial" pitchFamily="34" charset="0"/>
              </a:rPr>
              <a:t>of variable rate fees.</a:t>
            </a:r>
          </a:p>
        </p:txBody>
      </p:sp>
      <p:cxnSp>
        <p:nvCxnSpPr>
          <p:cNvPr id="5" name="Straight Connector 4"/>
          <p:cNvCxnSpPr/>
          <p:nvPr/>
        </p:nvCxnSpPr>
        <p:spPr>
          <a:xfrm flipH="1">
            <a:off x="7671336" y="3946358"/>
            <a:ext cx="558264" cy="420427"/>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z="2800" dirty="0" smtClean="0">
                <a:latin typeface="Arial" charset="0"/>
                <a:cs typeface="Arial" charset="0"/>
              </a:rPr>
              <a:t>2013 Dodd Frank Initiatives</a:t>
            </a:r>
          </a:p>
        </p:txBody>
      </p:sp>
      <p:sp>
        <p:nvSpPr>
          <p:cNvPr id="5123" name="Rectangle 3"/>
          <p:cNvSpPr>
            <a:spLocks noGrp="1" noChangeArrowheads="1"/>
          </p:cNvSpPr>
          <p:nvPr>
            <p:ph idx="1"/>
          </p:nvPr>
        </p:nvSpPr>
        <p:spPr>
          <a:xfrm>
            <a:off x="1084262" y="1437356"/>
            <a:ext cx="7602538" cy="4174172"/>
          </a:xfrm>
        </p:spPr>
        <p:txBody>
          <a:bodyPr>
            <a:normAutofit fontScale="85000" lnSpcReduction="10000"/>
          </a:bodyPr>
          <a:lstStyle/>
          <a:p>
            <a:pPr>
              <a:lnSpc>
                <a:spcPct val="124000"/>
              </a:lnSpc>
            </a:pPr>
            <a:r>
              <a:rPr lang="en-US" sz="2000" dirty="0" smtClean="0">
                <a:latin typeface="Arial" charset="0"/>
                <a:cs typeface="Arial" charset="0"/>
              </a:rPr>
              <a:t>In March and July the Board Authorized Staff to amend all existing Swap Agreements to comply with newly </a:t>
            </a:r>
            <a:r>
              <a:rPr lang="en-US" sz="2000" dirty="0">
                <a:latin typeface="Arial" charset="0"/>
                <a:cs typeface="Arial" charset="0"/>
              </a:rPr>
              <a:t>enacted </a:t>
            </a:r>
            <a:r>
              <a:rPr lang="en-US" sz="2000" dirty="0" smtClean="0">
                <a:latin typeface="Arial" charset="0"/>
                <a:cs typeface="Arial" charset="0"/>
              </a:rPr>
              <a:t>regulations stemming from changes in laws </a:t>
            </a:r>
            <a:r>
              <a:rPr lang="en-US" sz="2000" dirty="0">
                <a:latin typeface="Arial" charset="0"/>
                <a:cs typeface="Arial" charset="0"/>
              </a:rPr>
              <a:t>impacting swap transactions as a result of the Dodd–Frank Wall Street Reform and Consumer Protection Act of 2010 (the “Act</a:t>
            </a:r>
            <a:r>
              <a:rPr lang="en-US" sz="2000" dirty="0" smtClean="0">
                <a:latin typeface="Arial" charset="0"/>
                <a:cs typeface="Arial" charset="0"/>
              </a:rPr>
              <a:t>”).</a:t>
            </a:r>
          </a:p>
          <a:p>
            <a:pPr>
              <a:lnSpc>
                <a:spcPct val="124000"/>
              </a:lnSpc>
            </a:pPr>
            <a:endParaRPr lang="en-US" sz="2000" dirty="0" smtClean="0">
              <a:latin typeface="Arial" charset="0"/>
              <a:cs typeface="Arial" charset="0"/>
            </a:endParaRPr>
          </a:p>
          <a:p>
            <a:pPr>
              <a:lnSpc>
                <a:spcPct val="124000"/>
              </a:lnSpc>
            </a:pPr>
            <a:r>
              <a:rPr lang="en-US" sz="2000" dirty="0" smtClean="0">
                <a:latin typeface="Arial" charset="0"/>
                <a:cs typeface="Arial" charset="0"/>
              </a:rPr>
              <a:t>Staff has reviewed all Swap agreements and implemented amendments where necessary to continue to manage MTA’s outstanding portfolio of Swaps in compliance with the Act.</a:t>
            </a:r>
          </a:p>
          <a:p>
            <a:pPr>
              <a:lnSpc>
                <a:spcPct val="124000"/>
              </a:lnSpc>
            </a:pPr>
            <a:endParaRPr lang="en-US" sz="2000" dirty="0" smtClean="0">
              <a:latin typeface="Arial" charset="0"/>
              <a:cs typeface="Arial" charset="0"/>
            </a:endParaRPr>
          </a:p>
          <a:p>
            <a:pPr>
              <a:lnSpc>
                <a:spcPct val="124000"/>
              </a:lnSpc>
            </a:pPr>
            <a:r>
              <a:rPr lang="en-US" sz="2000" dirty="0" smtClean="0">
                <a:latin typeface="Arial" charset="0"/>
                <a:cs typeface="Arial" charset="0"/>
              </a:rPr>
              <a:t>The amendments allow MTA to continue to hedge it’s Fuel cost exposure and to continue to discuss swap related matters with it’s Counterparties.</a:t>
            </a:r>
          </a:p>
        </p:txBody>
      </p:sp>
      <p:sp>
        <p:nvSpPr>
          <p:cNvPr id="2" name="Slide Number Placeholder 1"/>
          <p:cNvSpPr>
            <a:spLocks noGrp="1"/>
          </p:cNvSpPr>
          <p:nvPr>
            <p:ph type="sldNum" sz="quarter" idx="12"/>
          </p:nvPr>
        </p:nvSpPr>
        <p:spPr>
          <a:xfrm>
            <a:off x="7770027" y="6388902"/>
            <a:ext cx="1298575" cy="365125"/>
          </a:xfrm>
        </p:spPr>
        <p:txBody>
          <a:bodyPr/>
          <a:lstStyle/>
          <a:p>
            <a:pPr algn="ctr">
              <a:defRPr/>
            </a:pPr>
            <a:fld id="{5B322412-6034-4845-9E10-8504380FAEF3}" type="slidenum">
              <a:rPr lang="en-US" smtClean="0"/>
              <a:pPr algn="ctr">
                <a:defRPr/>
              </a:pPr>
              <a:t>6</a:t>
            </a:fld>
            <a:endParaRPr lang="en-US"/>
          </a:p>
        </p:txBody>
      </p:sp>
    </p:spTree>
    <p:extLst>
      <p:ext uri="{BB962C8B-B14F-4D97-AF65-F5344CB8AC3E}">
        <p14:creationId xmlns:p14="http://schemas.microsoft.com/office/powerpoint/2010/main" val="12935811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normAutofit fontScale="90000"/>
          </a:bodyPr>
          <a:lstStyle/>
          <a:p>
            <a:pPr eaLnBrk="1" hangingPunct="1"/>
            <a:r>
              <a:rPr lang="en-US" sz="2400" dirty="0" smtClean="0">
                <a:latin typeface="Arial" charset="0"/>
                <a:cs typeface="Arial" charset="0"/>
              </a:rPr>
              <a:t>Outstanding Swaps Aggregated by Counterparty</a:t>
            </a:r>
            <a:br>
              <a:rPr lang="en-US" sz="2400" dirty="0" smtClean="0">
                <a:latin typeface="Arial" charset="0"/>
                <a:cs typeface="Arial" charset="0"/>
              </a:rPr>
            </a:br>
            <a:r>
              <a:rPr lang="en-US" sz="2400" dirty="0">
                <a:latin typeface="Arial" charset="0"/>
                <a:cs typeface="Arial" charset="0"/>
              </a:rPr>
              <a:t/>
            </a:r>
            <a:br>
              <a:rPr lang="en-US" sz="2400" dirty="0">
                <a:latin typeface="Arial" charset="0"/>
                <a:cs typeface="Arial" charset="0"/>
              </a:rPr>
            </a:br>
            <a:endParaRPr lang="en-US" sz="2400" dirty="0" smtClean="0">
              <a:solidFill>
                <a:srgbClr val="E7504C"/>
              </a:solidFill>
              <a:latin typeface="Arial" charset="0"/>
              <a:cs typeface="Arial" charset="0"/>
            </a:endParaRPr>
          </a:p>
        </p:txBody>
      </p:sp>
      <p:sp>
        <p:nvSpPr>
          <p:cNvPr id="9218" name="Slide Number Placeholder 2"/>
          <p:cNvSpPr>
            <a:spLocks noGrp="1"/>
          </p:cNvSpPr>
          <p:nvPr>
            <p:ph type="sldNum" sz="quarter" idx="12"/>
          </p:nvPr>
        </p:nvSpPr>
        <p:spPr bwMode="auto">
          <a:xfrm>
            <a:off x="8200724" y="6683375"/>
            <a:ext cx="943276"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fontAlgn="base" hangingPunct="1">
              <a:spcBef>
                <a:spcPct val="0"/>
              </a:spcBef>
              <a:spcAft>
                <a:spcPct val="0"/>
              </a:spcAft>
            </a:pPr>
            <a:fld id="{4191F189-4B66-4336-A535-BB897BA31EDD}" type="slidenum">
              <a:rPr lang="en-US" smtClean="0">
                <a:latin typeface="Arial" charset="0"/>
              </a:rPr>
              <a:pPr algn="ctr" eaLnBrk="1" fontAlgn="base" hangingPunct="1">
                <a:spcBef>
                  <a:spcPct val="0"/>
                </a:spcBef>
                <a:spcAft>
                  <a:spcPct val="0"/>
                </a:spcAft>
              </a:pPr>
              <a:t>7</a:t>
            </a:fld>
            <a:endParaRPr lang="en-US" dirty="0" smtClean="0">
              <a:latin typeface="Arial" charset="0"/>
            </a:endParaRPr>
          </a:p>
        </p:txBody>
      </p:sp>
      <p:sp>
        <p:nvSpPr>
          <p:cNvPr id="9220" name="Rectangle 11"/>
          <p:cNvSpPr>
            <a:spLocks noChangeArrowheads="1"/>
          </p:cNvSpPr>
          <p:nvPr/>
        </p:nvSpPr>
        <p:spPr bwMode="auto">
          <a:xfrm>
            <a:off x="1625950" y="5954405"/>
            <a:ext cx="6177973"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marL="342900" indent="-342900">
              <a:buClr>
                <a:schemeClr val="tx2"/>
              </a:buClr>
              <a:buFont typeface="Wingdings" pitchFamily="2" charset="2"/>
              <a:buNone/>
            </a:pPr>
            <a:r>
              <a:rPr lang="en-US" sz="1000" dirty="0" smtClean="0"/>
              <a:t>(2)  Data </a:t>
            </a:r>
            <a:r>
              <a:rPr lang="en-US" sz="1000" dirty="0"/>
              <a:t>as of </a:t>
            </a:r>
            <a:r>
              <a:rPr lang="en-US" sz="1000" dirty="0" smtClean="0"/>
              <a:t>June </a:t>
            </a:r>
            <a:r>
              <a:rPr lang="en-US" sz="1000" dirty="0"/>
              <a:t>30, </a:t>
            </a:r>
            <a:r>
              <a:rPr lang="en-US" sz="1000" dirty="0" smtClean="0"/>
              <a:t>2013 for Notional outstanding as of September 1, 2013. </a:t>
            </a:r>
            <a:r>
              <a:rPr lang="en-US" sz="1000" dirty="0"/>
              <a:t>Totals may not add due to rounding.</a:t>
            </a:r>
          </a:p>
        </p:txBody>
      </p:sp>
      <p:graphicFrame>
        <p:nvGraphicFramePr>
          <p:cNvPr id="4" name="Table 3"/>
          <p:cNvGraphicFramePr>
            <a:graphicFrameLocks noGrp="1"/>
          </p:cNvGraphicFramePr>
          <p:nvPr>
            <p:extLst>
              <p:ext uri="{D42A27DB-BD31-4B8C-83A1-F6EECF244321}">
                <p14:modId xmlns:p14="http://schemas.microsoft.com/office/powerpoint/2010/main" val="3025697287"/>
              </p:ext>
            </p:extLst>
          </p:nvPr>
        </p:nvGraphicFramePr>
        <p:xfrm>
          <a:off x="693738" y="1409700"/>
          <a:ext cx="7881936" cy="3543699"/>
        </p:xfrm>
        <a:graphic>
          <a:graphicData uri="http://schemas.openxmlformats.org/drawingml/2006/table">
            <a:tbl>
              <a:tblPr/>
              <a:tblGrid>
                <a:gridCol w="2098000"/>
                <a:gridCol w="919889"/>
                <a:gridCol w="969251"/>
                <a:gridCol w="727994"/>
                <a:gridCol w="760840"/>
                <a:gridCol w="429740"/>
                <a:gridCol w="447803"/>
                <a:gridCol w="681035"/>
                <a:gridCol w="847384"/>
              </a:tblGrid>
              <a:tr h="311269">
                <a:tc>
                  <a:txBody>
                    <a:bodyPr/>
                    <a:lstStyle/>
                    <a:p>
                      <a:pPr algn="ctr" fontAlgn="b"/>
                      <a:r>
                        <a:rPr lang="en-US" sz="1000" b="1" i="0" u="none" strike="noStrike" dirty="0">
                          <a:solidFill>
                            <a:srgbClr val="000000"/>
                          </a:solidFill>
                          <a:effectLst/>
                          <a:latin typeface="Arial" pitchFamily="34" charset="0"/>
                          <a:cs typeface="Arial" pitchFamily="34" charset="0"/>
                        </a:rPr>
                        <a:t>Swap Counterparty</a:t>
                      </a:r>
                    </a:p>
                  </a:txBody>
                  <a:tcPr marL="6521" marR="6521" marT="652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2">
                  <a:txBody>
                    <a:bodyPr/>
                    <a:lstStyle/>
                    <a:p>
                      <a:pPr algn="ctr" fontAlgn="b"/>
                      <a:r>
                        <a:rPr lang="en-US" sz="1000" b="1" i="0" u="none" strike="noStrike" dirty="0" smtClean="0">
                          <a:solidFill>
                            <a:srgbClr val="000000"/>
                          </a:solidFill>
                          <a:effectLst/>
                          <a:latin typeface="Arial" pitchFamily="34" charset="0"/>
                          <a:cs typeface="Arial" pitchFamily="34" charset="0"/>
                        </a:rPr>
                        <a:t>Ratings</a:t>
                      </a:r>
                    </a:p>
                    <a:p>
                      <a:pPr algn="ctr" fontAlgn="b"/>
                      <a:r>
                        <a:rPr lang="en-US" sz="1000" b="1" i="0" u="none" strike="noStrike" dirty="0" smtClean="0">
                          <a:solidFill>
                            <a:srgbClr val="000000"/>
                          </a:solidFill>
                          <a:effectLst/>
                          <a:latin typeface="Arial" pitchFamily="34" charset="0"/>
                          <a:cs typeface="Arial" pitchFamily="34" charset="0"/>
                        </a:rPr>
                        <a:t>Moody's/S&amp;P/Fitch</a:t>
                      </a:r>
                      <a:endParaRPr lang="en-US" sz="1000" b="1" i="0" u="none" strike="noStrike" dirty="0">
                        <a:solidFill>
                          <a:srgbClr val="000000"/>
                        </a:solidFill>
                        <a:effectLst/>
                        <a:latin typeface="Arial" pitchFamily="34" charset="0"/>
                        <a:cs typeface="Arial" pitchFamily="34" charset="0"/>
                      </a:endParaRPr>
                    </a:p>
                  </a:txBody>
                  <a:tcPr marL="6521" marR="6521" marT="652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ctr" fontAlgn="b"/>
                      <a:r>
                        <a:rPr lang="en-US" sz="1000" b="1" i="0" u="none" strike="noStrike" dirty="0">
                          <a:solidFill>
                            <a:srgbClr val="000000"/>
                          </a:solidFill>
                          <a:effectLst/>
                          <a:latin typeface="Arial" pitchFamily="34" charset="0"/>
                          <a:cs typeface="Arial" pitchFamily="34" charset="0"/>
                        </a:rPr>
                        <a:t>Notional Amount </a:t>
                      </a:r>
                      <a:endParaRPr lang="en-US" sz="1000" b="1" i="0" u="none" strike="noStrike" dirty="0" smtClean="0">
                        <a:solidFill>
                          <a:srgbClr val="000000"/>
                        </a:solidFill>
                        <a:effectLst/>
                        <a:latin typeface="Arial" pitchFamily="34" charset="0"/>
                        <a:cs typeface="Arial" pitchFamily="34" charset="0"/>
                      </a:endParaRPr>
                    </a:p>
                    <a:p>
                      <a:pPr algn="ctr" fontAlgn="b"/>
                      <a:r>
                        <a:rPr lang="en-US" sz="1000" b="1" i="0" u="none" strike="noStrike" dirty="0" smtClean="0">
                          <a:solidFill>
                            <a:srgbClr val="000000"/>
                          </a:solidFill>
                          <a:effectLst/>
                          <a:latin typeface="Arial" pitchFamily="34" charset="0"/>
                          <a:cs typeface="Arial" pitchFamily="34" charset="0"/>
                        </a:rPr>
                        <a:t>($</a:t>
                      </a:r>
                      <a:r>
                        <a:rPr lang="en-US" sz="1000" b="1" i="0" u="none" strike="noStrike" dirty="0">
                          <a:solidFill>
                            <a:srgbClr val="000000"/>
                          </a:solidFill>
                          <a:effectLst/>
                          <a:latin typeface="Arial" pitchFamily="34" charset="0"/>
                          <a:cs typeface="Arial" pitchFamily="34" charset="0"/>
                        </a:rPr>
                        <a:t>000)</a:t>
                      </a:r>
                    </a:p>
                  </a:txBody>
                  <a:tcPr marL="6521" marR="6521" marT="652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ctr" fontAlgn="b"/>
                      <a:r>
                        <a:rPr lang="en-US" sz="1000" b="1" i="0" u="none" strike="noStrike" dirty="0">
                          <a:solidFill>
                            <a:srgbClr val="000000"/>
                          </a:solidFill>
                          <a:effectLst/>
                          <a:latin typeface="Arial" pitchFamily="34" charset="0"/>
                          <a:cs typeface="Arial" pitchFamily="34" charset="0"/>
                        </a:rPr>
                        <a:t>% of Total Notional </a:t>
                      </a:r>
                    </a:p>
                  </a:txBody>
                  <a:tcPr marL="6521" marR="6521" marT="652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ctr" fontAlgn="b"/>
                      <a:r>
                        <a:rPr lang="en-US" sz="1000" b="1" i="0" u="none" strike="noStrike">
                          <a:solidFill>
                            <a:srgbClr val="000000"/>
                          </a:solidFill>
                          <a:effectLst/>
                          <a:latin typeface="Arial" pitchFamily="34" charset="0"/>
                          <a:cs typeface="Arial" pitchFamily="34" charset="0"/>
                        </a:rPr>
                        <a:t>MTM</a:t>
                      </a:r>
                    </a:p>
                  </a:txBody>
                  <a:tcPr marL="6521" marR="6521" marT="652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r>
              <a:tr h="235688">
                <a:tc>
                  <a:txBody>
                    <a:bodyPr/>
                    <a:lstStyle/>
                    <a:p>
                      <a:pPr algn="ctr" fontAlgn="b"/>
                      <a:r>
                        <a:rPr lang="en-US" sz="1000" b="1" i="0" u="none" strike="noStrike" dirty="0">
                          <a:solidFill>
                            <a:srgbClr val="000000"/>
                          </a:solidFill>
                          <a:effectLst/>
                          <a:latin typeface="Arial" pitchFamily="34" charset="0"/>
                          <a:cs typeface="Arial" pitchFamily="34" charset="0"/>
                        </a:rPr>
                        <a:t> </a:t>
                      </a:r>
                    </a:p>
                  </a:txBody>
                  <a:tcPr marL="6521" marR="6521" marT="652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000000"/>
                          </a:solidFill>
                          <a:effectLst/>
                          <a:uLnTx/>
                          <a:uFillTx/>
                          <a:latin typeface="Arial" pitchFamily="34" charset="0"/>
                          <a:ea typeface="+mn-ea"/>
                          <a:cs typeface="Arial" pitchFamily="34" charset="0"/>
                        </a:rPr>
                        <a:t>2012</a:t>
                      </a:r>
                      <a:r>
                        <a:rPr kumimoji="0" lang="en-US" sz="1000" b="1" i="0" u="none" strike="noStrike" kern="1200" cap="none" spc="0" normalizeH="0" baseline="50000" noProof="0" dirty="0" smtClean="0">
                          <a:ln>
                            <a:noFill/>
                          </a:ln>
                          <a:solidFill>
                            <a:srgbClr val="000000"/>
                          </a:solidFill>
                          <a:effectLst/>
                          <a:uLnTx/>
                          <a:uFillTx/>
                          <a:latin typeface="Arial" pitchFamily="34" charset="0"/>
                          <a:ea typeface="+mn-ea"/>
                          <a:cs typeface="Arial" pitchFamily="34" charset="0"/>
                        </a:rPr>
                        <a:t>(1)</a:t>
                      </a:r>
                      <a:endParaRPr kumimoji="0" lang="en-US" sz="1000" b="1" i="0" u="none" strike="noStrike" kern="1200" cap="none" spc="0" normalizeH="0" baseline="50000" noProof="0" dirty="0">
                        <a:ln>
                          <a:noFill/>
                        </a:ln>
                        <a:solidFill>
                          <a:srgbClr val="000000"/>
                        </a:solidFill>
                        <a:effectLst/>
                        <a:uLnTx/>
                        <a:uFillTx/>
                        <a:latin typeface="Arial" pitchFamily="34" charset="0"/>
                        <a:ea typeface="+mn-ea"/>
                        <a:cs typeface="Arial" pitchFamily="34" charset="0"/>
                      </a:endParaRPr>
                    </a:p>
                  </a:txBody>
                  <a:tcPr marL="6521" marR="6521" marT="6521"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dirty="0" smtClean="0">
                          <a:solidFill>
                            <a:srgbClr val="000000"/>
                          </a:solidFill>
                          <a:effectLst/>
                          <a:latin typeface="Arial" pitchFamily="34" charset="0"/>
                          <a:cs typeface="Arial" pitchFamily="34" charset="0"/>
                        </a:rPr>
                        <a:t>2013</a:t>
                      </a:r>
                      <a:r>
                        <a:rPr lang="en-US" sz="1000" b="1" i="0" u="none" strike="noStrike" baseline="50000" dirty="0" smtClean="0">
                          <a:solidFill>
                            <a:srgbClr val="000000"/>
                          </a:solidFill>
                          <a:effectLst/>
                          <a:latin typeface="Arial" pitchFamily="34" charset="0"/>
                          <a:cs typeface="Arial" pitchFamily="34" charset="0"/>
                        </a:rPr>
                        <a:t>(2)</a:t>
                      </a:r>
                      <a:endParaRPr lang="en-US" sz="1000" b="1" i="0" u="none" strike="noStrike" baseline="50000" dirty="0">
                        <a:solidFill>
                          <a:srgbClr val="000000"/>
                        </a:solidFill>
                        <a:effectLst/>
                        <a:latin typeface="Arial" pitchFamily="34" charset="0"/>
                        <a:cs typeface="Arial" pitchFamily="34" charset="0"/>
                      </a:endParaRPr>
                    </a:p>
                  </a:txBody>
                  <a:tcPr marL="6521" marR="6521" marT="6521"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dirty="0" smtClean="0">
                          <a:solidFill>
                            <a:srgbClr val="000000"/>
                          </a:solidFill>
                          <a:effectLst/>
                          <a:latin typeface="Arial" pitchFamily="34" charset="0"/>
                          <a:cs typeface="Arial" pitchFamily="34" charset="0"/>
                        </a:rPr>
                        <a:t>         2012</a:t>
                      </a:r>
                      <a:r>
                        <a:rPr lang="en-US" sz="1000" b="1" i="0" u="none" strike="noStrike" kern="1200" baseline="50000" dirty="0" smtClean="0">
                          <a:solidFill>
                            <a:srgbClr val="000000"/>
                          </a:solidFill>
                          <a:effectLst/>
                          <a:latin typeface="Arial" pitchFamily="34" charset="0"/>
                          <a:ea typeface="+mn-ea"/>
                          <a:cs typeface="Arial" pitchFamily="34" charset="0"/>
                        </a:rPr>
                        <a:t>(1)</a:t>
                      </a:r>
                      <a:endParaRPr lang="en-US" sz="1000" b="1" i="0" u="none" strike="noStrike" dirty="0">
                        <a:solidFill>
                          <a:srgbClr val="000000"/>
                        </a:solidFill>
                        <a:effectLst/>
                        <a:latin typeface="Arial" pitchFamily="34" charset="0"/>
                        <a:cs typeface="Arial" pitchFamily="34" charset="0"/>
                      </a:endParaRPr>
                    </a:p>
                  </a:txBody>
                  <a:tcPr marL="6521" marR="6521" marT="6521"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dirty="0" smtClean="0">
                          <a:solidFill>
                            <a:srgbClr val="000000"/>
                          </a:solidFill>
                          <a:effectLst/>
                          <a:latin typeface="Arial" pitchFamily="34" charset="0"/>
                          <a:cs typeface="Arial" pitchFamily="34" charset="0"/>
                        </a:rPr>
                        <a:t>      2013</a:t>
                      </a:r>
                      <a:r>
                        <a:rPr lang="en-US" sz="1000" b="1" i="0" u="none" strike="noStrike" kern="1200" baseline="50000" dirty="0" smtClean="0">
                          <a:solidFill>
                            <a:srgbClr val="000000"/>
                          </a:solidFill>
                          <a:effectLst/>
                          <a:latin typeface="Arial" pitchFamily="34" charset="0"/>
                          <a:ea typeface="+mn-ea"/>
                          <a:cs typeface="Arial" pitchFamily="34" charset="0"/>
                        </a:rPr>
                        <a:t>(2)</a:t>
                      </a:r>
                      <a:endParaRPr lang="en-US" sz="1000" b="1" i="0" u="none" strike="noStrike" kern="1200" baseline="50000" dirty="0">
                        <a:solidFill>
                          <a:srgbClr val="000000"/>
                        </a:solidFill>
                        <a:effectLst/>
                        <a:latin typeface="Arial" pitchFamily="34" charset="0"/>
                        <a:ea typeface="+mn-ea"/>
                        <a:cs typeface="Arial" pitchFamily="34" charset="0"/>
                      </a:endParaRPr>
                    </a:p>
                  </a:txBody>
                  <a:tcPr marL="6521" marR="6521" marT="6521"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dirty="0" smtClean="0">
                          <a:solidFill>
                            <a:srgbClr val="000000"/>
                          </a:solidFill>
                          <a:effectLst/>
                          <a:latin typeface="Arial" pitchFamily="34" charset="0"/>
                          <a:cs typeface="Arial" pitchFamily="34" charset="0"/>
                        </a:rPr>
                        <a:t>2012</a:t>
                      </a:r>
                      <a:r>
                        <a:rPr lang="en-US" sz="1000" b="1" i="0" u="none" strike="noStrike" kern="1200" baseline="50000" dirty="0" smtClean="0">
                          <a:solidFill>
                            <a:srgbClr val="000000"/>
                          </a:solidFill>
                          <a:effectLst/>
                          <a:latin typeface="Arial" pitchFamily="34" charset="0"/>
                          <a:ea typeface="+mn-ea"/>
                          <a:cs typeface="Arial" pitchFamily="34" charset="0"/>
                        </a:rPr>
                        <a:t>(1)</a:t>
                      </a:r>
                      <a:endParaRPr lang="en-US" sz="1000" b="1" i="0" u="none" strike="noStrike" dirty="0">
                        <a:solidFill>
                          <a:srgbClr val="000000"/>
                        </a:solidFill>
                        <a:effectLst/>
                        <a:latin typeface="Arial" pitchFamily="34" charset="0"/>
                        <a:cs typeface="Arial" pitchFamily="34" charset="0"/>
                      </a:endParaRPr>
                    </a:p>
                  </a:txBody>
                  <a:tcPr marL="6521" marR="6521" marT="6521"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dirty="0" smtClean="0">
                          <a:solidFill>
                            <a:srgbClr val="000000"/>
                          </a:solidFill>
                          <a:effectLst/>
                          <a:latin typeface="Arial" pitchFamily="34" charset="0"/>
                          <a:cs typeface="Arial" pitchFamily="34" charset="0"/>
                        </a:rPr>
                        <a:t>2013</a:t>
                      </a:r>
                      <a:r>
                        <a:rPr lang="en-US" sz="1000" b="1" i="0" u="none" strike="noStrike" kern="1200" baseline="50000" dirty="0" smtClean="0">
                          <a:solidFill>
                            <a:srgbClr val="000000"/>
                          </a:solidFill>
                          <a:effectLst/>
                          <a:latin typeface="Arial" pitchFamily="34" charset="0"/>
                          <a:ea typeface="+mn-ea"/>
                          <a:cs typeface="Arial" pitchFamily="34" charset="0"/>
                        </a:rPr>
                        <a:t>(2)</a:t>
                      </a:r>
                      <a:endParaRPr lang="en-US" sz="1000" b="1" i="0" u="none" strike="noStrike" kern="1200" baseline="50000" dirty="0">
                        <a:solidFill>
                          <a:srgbClr val="000000"/>
                        </a:solidFill>
                        <a:effectLst/>
                        <a:latin typeface="Arial" pitchFamily="34" charset="0"/>
                        <a:ea typeface="+mn-ea"/>
                        <a:cs typeface="Arial" pitchFamily="34" charset="0"/>
                      </a:endParaRPr>
                    </a:p>
                  </a:txBody>
                  <a:tcPr marL="6521" marR="6521" marT="6521"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dirty="0" smtClean="0">
                          <a:solidFill>
                            <a:srgbClr val="000000"/>
                          </a:solidFill>
                          <a:effectLst/>
                          <a:latin typeface="Arial" pitchFamily="34" charset="0"/>
                          <a:cs typeface="Arial" pitchFamily="34" charset="0"/>
                        </a:rPr>
                        <a:t>2012</a:t>
                      </a:r>
                      <a:r>
                        <a:rPr lang="en-US" sz="1000" b="1" i="0" u="none" strike="noStrike" kern="1200" baseline="50000" dirty="0" smtClean="0">
                          <a:solidFill>
                            <a:srgbClr val="000000"/>
                          </a:solidFill>
                          <a:effectLst/>
                          <a:latin typeface="Arial" pitchFamily="34" charset="0"/>
                          <a:ea typeface="+mn-ea"/>
                          <a:cs typeface="Arial" pitchFamily="34" charset="0"/>
                        </a:rPr>
                        <a:t>(1)</a:t>
                      </a:r>
                      <a:endParaRPr lang="en-US" sz="1000" b="1" i="0" u="none" strike="noStrike" dirty="0">
                        <a:solidFill>
                          <a:srgbClr val="000000"/>
                        </a:solidFill>
                        <a:effectLst/>
                        <a:latin typeface="Arial" pitchFamily="34" charset="0"/>
                        <a:cs typeface="Arial" pitchFamily="34" charset="0"/>
                      </a:endParaRPr>
                    </a:p>
                  </a:txBody>
                  <a:tcPr marL="6521" marR="6521" marT="6521"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dirty="0" smtClean="0">
                          <a:solidFill>
                            <a:srgbClr val="000000"/>
                          </a:solidFill>
                          <a:effectLst/>
                          <a:latin typeface="Arial" pitchFamily="34" charset="0"/>
                          <a:cs typeface="Arial" pitchFamily="34" charset="0"/>
                        </a:rPr>
                        <a:t>2013</a:t>
                      </a:r>
                      <a:r>
                        <a:rPr lang="en-US" sz="1000" b="1" i="0" u="none" strike="noStrike" kern="1200" baseline="50000" dirty="0" smtClean="0">
                          <a:solidFill>
                            <a:srgbClr val="000000"/>
                          </a:solidFill>
                          <a:effectLst/>
                          <a:latin typeface="Arial" pitchFamily="34" charset="0"/>
                          <a:ea typeface="+mn-ea"/>
                          <a:cs typeface="Arial" pitchFamily="34" charset="0"/>
                        </a:rPr>
                        <a:t>(2)</a:t>
                      </a:r>
                      <a:endParaRPr lang="en-US" sz="1000" b="1" i="0" u="none" strike="noStrike" kern="1200" baseline="50000" dirty="0">
                        <a:solidFill>
                          <a:srgbClr val="000000"/>
                        </a:solidFill>
                        <a:effectLst/>
                        <a:latin typeface="Arial" pitchFamily="34" charset="0"/>
                        <a:ea typeface="+mn-ea"/>
                        <a:cs typeface="Arial" pitchFamily="34" charset="0"/>
                      </a:endParaRPr>
                    </a:p>
                  </a:txBody>
                  <a:tcPr marL="6521" marR="6521" marT="6521"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r>
              <a:tr h="194801">
                <a:tc>
                  <a:txBody>
                    <a:bodyPr/>
                    <a:lstStyle/>
                    <a:p>
                      <a:pPr algn="ctr" fontAlgn="b"/>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311269">
                <a:tc>
                  <a:txBody>
                    <a:bodyPr/>
                    <a:lstStyle/>
                    <a:p>
                      <a:pPr algn="l" fontAlgn="b"/>
                      <a:r>
                        <a:rPr lang="en-US" sz="1000" b="0" i="0" u="none" strike="noStrike">
                          <a:solidFill>
                            <a:srgbClr val="000000"/>
                          </a:solidFill>
                          <a:effectLst/>
                          <a:latin typeface="Arial" pitchFamily="34" charset="0"/>
                          <a:cs typeface="Arial" pitchFamily="34" charset="0"/>
                        </a:rPr>
                        <a:t>AIG Financial Products Corp.</a:t>
                      </a:r>
                    </a:p>
                  </a:txBody>
                  <a:tcPr marL="6521" marR="6521" marT="652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Baa1/A-/BBB</a:t>
                      </a:r>
                    </a:p>
                  </a:txBody>
                  <a:tcPr marL="6521" marR="6521" marT="652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Baa1/A-/</a:t>
                      </a:r>
                      <a:r>
                        <a:rPr lang="en-US" sz="1000" b="0" i="0" u="none" strike="noStrike" dirty="0" smtClean="0">
                          <a:solidFill>
                            <a:srgbClr val="000000"/>
                          </a:solidFill>
                          <a:effectLst/>
                          <a:latin typeface="Arial" pitchFamily="34" charset="0"/>
                          <a:cs typeface="Arial" pitchFamily="34" charset="0"/>
                        </a:rPr>
                        <a:t>BBB+</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100,000 </a:t>
                      </a:r>
                    </a:p>
                  </a:txBody>
                  <a:tcPr marL="6521" marR="6521" marT="652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     100,000</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3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     4</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27,948)</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(18,324)</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w="19050" cap="flat" cmpd="sng" algn="ctr">
                      <a:solidFill>
                        <a:srgbClr val="000000"/>
                      </a:solidFill>
                      <a:prstDash val="solid"/>
                      <a:round/>
                      <a:headEnd type="none" w="med" len="med"/>
                      <a:tailEnd type="none" w="med" len="med"/>
                    </a:lnT>
                    <a:lnB>
                      <a:noFill/>
                    </a:lnB>
                  </a:tcPr>
                </a:tc>
              </a:tr>
              <a:tr h="311269">
                <a:tc>
                  <a:txBody>
                    <a:bodyPr/>
                    <a:lstStyle/>
                    <a:p>
                      <a:pPr algn="l" fontAlgn="b"/>
                      <a:r>
                        <a:rPr lang="en-US" sz="1000" b="0" i="0" u="none" strike="noStrike" dirty="0" err="1">
                          <a:solidFill>
                            <a:srgbClr val="000000"/>
                          </a:solidFill>
                          <a:effectLst/>
                          <a:latin typeface="Arial" pitchFamily="34" charset="0"/>
                          <a:cs typeface="Arial" pitchFamily="34" charset="0"/>
                        </a:rPr>
                        <a:t>Ambac</a:t>
                      </a:r>
                      <a:r>
                        <a:rPr lang="en-US" sz="1000" b="0" i="0" u="none" strike="noStrike" dirty="0">
                          <a:solidFill>
                            <a:srgbClr val="000000"/>
                          </a:solidFill>
                          <a:effectLst/>
                          <a:latin typeface="Arial" pitchFamily="34" charset="0"/>
                          <a:cs typeface="Arial" pitchFamily="34" charset="0"/>
                        </a:rPr>
                        <a:t> Financial Services, L.P.</a:t>
                      </a:r>
                    </a:p>
                  </a:txBody>
                  <a:tcPr marL="6521" marR="6521" marT="6521" marB="0" anchor="b">
                    <a:lnL>
                      <a:noFill/>
                    </a:lnL>
                    <a:lnR>
                      <a:noFill/>
                    </a:lnR>
                    <a:lnT>
                      <a:noFill/>
                    </a:lnT>
                    <a:lnB>
                      <a:noFill/>
                    </a:lnB>
                  </a:tcPr>
                </a:tc>
                <a:tc>
                  <a:txBody>
                    <a:bodyPr/>
                    <a:lstStyle/>
                    <a:p>
                      <a:pPr algn="ctr" fontAlgn="b"/>
                      <a:r>
                        <a:rPr lang="en-US" sz="1000" b="0" i="0" u="none" strike="noStrike">
                          <a:solidFill>
                            <a:srgbClr val="000000"/>
                          </a:solidFill>
                          <a:effectLst/>
                          <a:latin typeface="Arial" pitchFamily="34" charset="0"/>
                          <a:cs typeface="Arial" pitchFamily="34" charset="0"/>
                        </a:rPr>
                        <a:t>WR/NR/NR</a:t>
                      </a:r>
                    </a:p>
                  </a:txBody>
                  <a:tcPr marL="6521" marR="6521" marT="6521" marB="0" anchor="b">
                    <a:lnL>
                      <a:noFill/>
                    </a:lnL>
                    <a:lnR>
                      <a:noFill/>
                    </a:lnR>
                    <a:lnT>
                      <a:noFill/>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WR/NR/NR</a:t>
                      </a: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20,900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-0-</a:t>
                      </a:r>
                      <a:r>
                        <a:rPr lang="en-US" sz="1000" b="0" i="0" u="none" strike="noStrike" baseline="30000" dirty="0" smtClean="0">
                          <a:solidFill>
                            <a:srgbClr val="000000"/>
                          </a:solidFill>
                          <a:effectLst/>
                          <a:latin typeface="Arial" pitchFamily="34" charset="0"/>
                          <a:cs typeface="Arial" pitchFamily="34" charset="0"/>
                        </a:rPr>
                        <a:t>(3)</a:t>
                      </a:r>
                      <a:endParaRPr lang="en-US" sz="1000" b="0" i="0" u="none" strike="noStrike" baseline="30000"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1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-0-</a:t>
                      </a:r>
                      <a:r>
                        <a:rPr lang="en-US" sz="1000" b="0" i="0" u="none" strike="noStrike" baseline="30000" dirty="0" smtClean="0">
                          <a:solidFill>
                            <a:srgbClr val="000000"/>
                          </a:solidFill>
                          <a:effectLst/>
                          <a:latin typeface="Arial" pitchFamily="34" charset="0"/>
                          <a:cs typeface="Arial" pitchFamily="34" charset="0"/>
                        </a:rPr>
                        <a:t>(3)</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(357)</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-0-</a:t>
                      </a:r>
                      <a:r>
                        <a:rPr lang="en-US" sz="1000" b="0" i="0" u="none" strike="noStrike" baseline="30000" dirty="0" smtClean="0">
                          <a:solidFill>
                            <a:srgbClr val="000000"/>
                          </a:solidFill>
                          <a:effectLst/>
                          <a:latin typeface="Arial" pitchFamily="34" charset="0"/>
                          <a:cs typeface="Arial" pitchFamily="34" charset="0"/>
                        </a:rPr>
                        <a:t>(3)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r>
              <a:tr h="311269">
                <a:tc>
                  <a:txBody>
                    <a:bodyPr/>
                    <a:lstStyle/>
                    <a:p>
                      <a:pPr algn="l" fontAlgn="b"/>
                      <a:endParaRPr lang="en-US" sz="1000" b="0" i="0" u="none" strike="noStrike" dirty="0" smtClean="0">
                        <a:solidFill>
                          <a:srgbClr val="000000"/>
                        </a:solidFill>
                        <a:effectLst/>
                        <a:latin typeface="Arial" pitchFamily="34" charset="0"/>
                        <a:cs typeface="Arial" pitchFamily="34" charset="0"/>
                      </a:endParaRPr>
                    </a:p>
                    <a:p>
                      <a:pPr algn="l" fontAlgn="b"/>
                      <a:r>
                        <a:rPr lang="en-US" sz="1000" b="0" i="0" u="none" strike="noStrike" dirty="0" smtClean="0">
                          <a:solidFill>
                            <a:srgbClr val="000000"/>
                          </a:solidFill>
                          <a:effectLst/>
                          <a:latin typeface="Arial" pitchFamily="34" charset="0"/>
                          <a:cs typeface="Arial" pitchFamily="34" charset="0"/>
                        </a:rPr>
                        <a:t>BNP </a:t>
                      </a:r>
                      <a:r>
                        <a:rPr lang="en-US" sz="1000" b="0" i="0" u="none" strike="noStrike" dirty="0">
                          <a:solidFill>
                            <a:srgbClr val="000000"/>
                          </a:solidFill>
                          <a:effectLst/>
                          <a:latin typeface="Arial" pitchFamily="34" charset="0"/>
                          <a:cs typeface="Arial" pitchFamily="34" charset="0"/>
                        </a:rPr>
                        <a:t>Paribas North America, Inc.</a:t>
                      </a: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A2/AA-/A+</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A2/A+/A</a:t>
                      </a:r>
                      <a:r>
                        <a:rPr lang="en-US" sz="1000" b="0" i="0" u="none" strike="noStrike" dirty="0">
                          <a:solidFill>
                            <a:srgbClr val="000000"/>
                          </a:solidFill>
                          <a:effectLst/>
                          <a:latin typeface="Arial" pitchFamily="34" charset="0"/>
                          <a:cs typeface="Arial" pitchFamily="34" charset="0"/>
                        </a:rPr>
                        <a:t>+</a:t>
                      </a: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195,600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194,800</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6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      8</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44,365)</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(25,059)</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r>
              <a:tr h="302620">
                <a:tc>
                  <a:txBody>
                    <a:bodyPr/>
                    <a:lstStyle/>
                    <a:p>
                      <a:pPr algn="l" fontAlgn="b"/>
                      <a:r>
                        <a:rPr lang="en-US" sz="1000" b="0" i="0" u="none" strike="noStrike">
                          <a:solidFill>
                            <a:srgbClr val="000000"/>
                          </a:solidFill>
                          <a:effectLst/>
                          <a:latin typeface="Arial" pitchFamily="34" charset="0"/>
                          <a:cs typeface="Arial" pitchFamily="34" charset="0"/>
                        </a:rPr>
                        <a:t>Citibank, N.A.</a:t>
                      </a: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A3/A/A</a:t>
                      </a:r>
                      <a:r>
                        <a:rPr lang="en-US" sz="1000" b="0" i="0" u="none" strike="noStrike" dirty="0">
                          <a:solidFill>
                            <a:srgbClr val="000000"/>
                          </a:solidFill>
                          <a:effectLst/>
                          <a:latin typeface="Arial" pitchFamily="34" charset="0"/>
                          <a:cs typeface="Arial" pitchFamily="34" charset="0"/>
                        </a:rPr>
                        <a:t>+</a:t>
                      </a:r>
                    </a:p>
                  </a:txBody>
                  <a:tcPr marL="6521" marR="6521" marT="6521" marB="0" anchor="b">
                    <a:lnL>
                      <a:noFill/>
                    </a:lnL>
                    <a:lnR>
                      <a:noFill/>
                    </a:lnR>
                    <a:lnT>
                      <a:noFill/>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A3/A/A</a:t>
                      </a: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195,600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194,800</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6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      8</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44,365)</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(25,059)</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r>
              <a:tr h="311269">
                <a:tc>
                  <a:txBody>
                    <a:bodyPr/>
                    <a:lstStyle/>
                    <a:p>
                      <a:pPr algn="l" fontAlgn="b"/>
                      <a:r>
                        <a:rPr lang="en-US" sz="1000" b="0" i="0" u="none" strike="noStrike" dirty="0">
                          <a:solidFill>
                            <a:srgbClr val="000000"/>
                          </a:solidFill>
                          <a:effectLst/>
                          <a:latin typeface="Arial" pitchFamily="34" charset="0"/>
                          <a:cs typeface="Arial" pitchFamily="34" charset="0"/>
                        </a:rPr>
                        <a:t>JPMorgan Chase Bank</a:t>
                      </a: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Aa3/A+/A+</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Aa3/A+/A+</a:t>
                      </a: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885,300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867,550</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29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    34</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274,245)</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(185,101)</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r>
              <a:tr h="311269">
                <a:tc>
                  <a:txBody>
                    <a:bodyPr/>
                    <a:lstStyle/>
                    <a:p>
                      <a:pPr algn="l" fontAlgn="b"/>
                      <a:r>
                        <a:rPr lang="en-US" sz="1000" b="0" i="0" u="none" strike="noStrike" dirty="0">
                          <a:solidFill>
                            <a:srgbClr val="000000"/>
                          </a:solidFill>
                          <a:effectLst/>
                          <a:latin typeface="Arial" pitchFamily="34" charset="0"/>
                          <a:cs typeface="Arial" pitchFamily="34" charset="0"/>
                        </a:rPr>
                        <a:t>Morgan Stanley Capital Services Inc.</a:t>
                      </a: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Baa1/A-/A</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a:solidFill>
                            <a:srgbClr val="000000"/>
                          </a:solidFill>
                          <a:effectLst/>
                          <a:latin typeface="Arial" pitchFamily="34" charset="0"/>
                          <a:cs typeface="Arial" pitchFamily="34" charset="0"/>
                        </a:rPr>
                        <a:t>Baa1/A-/A</a:t>
                      </a: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440,000 </a:t>
                      </a: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-0-</a:t>
                      </a:r>
                      <a:r>
                        <a:rPr lang="en-US" sz="1000" b="0" i="0" u="none" strike="noStrike" baseline="30000" dirty="0" smtClean="0">
                          <a:solidFill>
                            <a:srgbClr val="000000"/>
                          </a:solidFill>
                          <a:effectLst/>
                          <a:latin typeface="Arial" pitchFamily="34" charset="0"/>
                          <a:cs typeface="Arial" pitchFamily="34" charset="0"/>
                        </a:rPr>
                        <a:t>(4)</a:t>
                      </a:r>
                      <a:endParaRPr lang="en-US" sz="1000" b="0" i="0" u="none" strike="noStrike" baseline="30000"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15 </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-0-</a:t>
                      </a:r>
                      <a:r>
                        <a:rPr lang="en-US" sz="1000" b="0" i="0" u="none" strike="noStrike" baseline="30000" dirty="0" smtClean="0">
                          <a:solidFill>
                            <a:srgbClr val="000000"/>
                          </a:solidFill>
                          <a:effectLst/>
                          <a:latin typeface="Arial" pitchFamily="34" charset="0"/>
                          <a:cs typeface="Arial" pitchFamily="34" charset="0"/>
                        </a:rPr>
                        <a:t>(4)</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(16,677)</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-0-</a:t>
                      </a:r>
                      <a:r>
                        <a:rPr lang="en-US" sz="1000" b="0" i="0" u="none" strike="noStrike" baseline="30000" dirty="0" smtClean="0">
                          <a:solidFill>
                            <a:srgbClr val="000000"/>
                          </a:solidFill>
                          <a:effectLst/>
                          <a:latin typeface="Arial" pitchFamily="34" charset="0"/>
                          <a:cs typeface="Arial" pitchFamily="34" charset="0"/>
                        </a:rPr>
                        <a:t>(4)</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r>
              <a:tr h="311269">
                <a:tc>
                  <a:txBody>
                    <a:bodyPr/>
                    <a:lstStyle/>
                    <a:p>
                      <a:pPr algn="l" rtl="0" fontAlgn="ctr"/>
                      <a:endParaRPr lang="en-US" sz="1000" b="0" i="0" u="none" strike="noStrike" dirty="0" smtClean="0">
                        <a:solidFill>
                          <a:srgbClr val="000000"/>
                        </a:solidFill>
                        <a:effectLst/>
                        <a:latin typeface="Arial" pitchFamily="34" charset="0"/>
                        <a:cs typeface="Arial" pitchFamily="34" charset="0"/>
                      </a:endParaRPr>
                    </a:p>
                    <a:p>
                      <a:pPr algn="l" rtl="0" fontAlgn="ctr"/>
                      <a:r>
                        <a:rPr lang="en-US" sz="1000" b="0" i="0" u="none" strike="noStrike" dirty="0" smtClean="0">
                          <a:solidFill>
                            <a:srgbClr val="000000"/>
                          </a:solidFill>
                          <a:effectLst/>
                          <a:latin typeface="Arial" pitchFamily="34" charset="0"/>
                          <a:cs typeface="Arial" pitchFamily="34" charset="0"/>
                        </a:rPr>
                        <a:t>The Bank of New York Mellon</a:t>
                      </a:r>
                      <a:endParaRPr lang="en-US" sz="1000" b="0" i="0" u="none" strike="noStrike" dirty="0">
                        <a:solidFill>
                          <a:srgbClr val="000000"/>
                        </a:solidFill>
                        <a:effectLst/>
                        <a:latin typeface="Arial" pitchFamily="34" charset="0"/>
                        <a:cs typeface="Arial" pitchFamily="34" charset="0"/>
                      </a:endParaRPr>
                    </a:p>
                  </a:txBody>
                  <a:tcPr marL="6521" marR="6521" marT="6521" marB="0" anchor="ctr">
                    <a:lnL>
                      <a:noFill/>
                    </a:lnL>
                    <a:lnR>
                      <a:noFill/>
                    </a:lnR>
                    <a:lnT>
                      <a:noFill/>
                    </a:lnT>
                    <a:lnB>
                      <a:noFill/>
                    </a:lnB>
                  </a:tcPr>
                </a:tc>
                <a:tc>
                  <a:txBody>
                    <a:bodyPr/>
                    <a:lstStyle/>
                    <a:p>
                      <a:pPr marL="0" algn="ctr" defTabSz="914400" rtl="0" eaLnBrk="1" fontAlgn="b" latinLnBrk="0" hangingPunct="1"/>
                      <a:r>
                        <a:rPr lang="en-US" sz="1000" b="0" i="0" u="none" strike="noStrike" kern="1200" dirty="0" smtClean="0">
                          <a:solidFill>
                            <a:srgbClr val="000000"/>
                          </a:solidFill>
                          <a:effectLst/>
                          <a:latin typeface="Arial" pitchFamily="34" charset="0"/>
                          <a:ea typeface="+mn-ea"/>
                          <a:cs typeface="Arial" pitchFamily="34" charset="0"/>
                        </a:rPr>
                        <a:t>Aa1/AA-/AA-</a:t>
                      </a:r>
                      <a:endParaRPr lang="en-US" sz="1000" b="0" i="0" u="none" strike="noStrike" kern="1200" dirty="0">
                        <a:solidFill>
                          <a:srgbClr val="000000"/>
                        </a:solidFill>
                        <a:effectLst/>
                        <a:latin typeface="Arial" pitchFamily="34" charset="0"/>
                        <a:ea typeface="+mn-ea"/>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Aa1/AA-/AA-</a:t>
                      </a: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338,530</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336,755</a:t>
                      </a:r>
                      <a:endParaRPr lang="en-US" sz="1000" b="0" i="0" u="none" strike="noStrike" baseline="50000"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tabLst>
                          <a:tab pos="457200" algn="l"/>
                        </a:tabLst>
                      </a:pPr>
                      <a:r>
                        <a:rPr lang="en-US" sz="1000" b="0" i="0" u="none" strike="noStrike" dirty="0" smtClean="0">
                          <a:solidFill>
                            <a:srgbClr val="000000"/>
                          </a:solidFill>
                          <a:effectLst/>
                          <a:latin typeface="Arial" pitchFamily="34" charset="0"/>
                          <a:cs typeface="Arial" pitchFamily="34" charset="0"/>
                        </a:rPr>
                        <a:t>11</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    13</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(79,596)</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(50,197)</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r>
              <a:tr h="311269">
                <a:tc>
                  <a:txBody>
                    <a:bodyPr/>
                    <a:lstStyle/>
                    <a:p>
                      <a:pPr algn="l" rtl="0" fontAlgn="ctr"/>
                      <a:endParaRPr lang="en-US" sz="1000" b="0" i="0" u="none" strike="noStrike" dirty="0" smtClean="0">
                        <a:solidFill>
                          <a:srgbClr val="000000"/>
                        </a:solidFill>
                        <a:effectLst/>
                        <a:latin typeface="Arial" pitchFamily="34" charset="0"/>
                        <a:cs typeface="Arial" pitchFamily="34" charset="0"/>
                      </a:endParaRPr>
                    </a:p>
                    <a:p>
                      <a:pPr algn="l" rtl="0" fontAlgn="ctr"/>
                      <a:r>
                        <a:rPr lang="en-US" sz="1000" b="0" i="0" u="none" strike="noStrike" dirty="0" smtClean="0">
                          <a:solidFill>
                            <a:srgbClr val="000000"/>
                          </a:solidFill>
                          <a:effectLst/>
                          <a:latin typeface="Arial" pitchFamily="34" charset="0"/>
                          <a:cs typeface="Arial" pitchFamily="34" charset="0"/>
                        </a:rPr>
                        <a:t>UBS </a:t>
                      </a:r>
                      <a:r>
                        <a:rPr lang="en-US" sz="1000" b="0" i="0" u="none" strike="noStrike" dirty="0">
                          <a:solidFill>
                            <a:srgbClr val="000000"/>
                          </a:solidFill>
                          <a:effectLst/>
                          <a:latin typeface="Arial" pitchFamily="34" charset="0"/>
                          <a:cs typeface="Arial" pitchFamily="34" charset="0"/>
                        </a:rPr>
                        <a:t>AG</a:t>
                      </a:r>
                    </a:p>
                  </a:txBody>
                  <a:tcPr marL="6521" marR="6521" marT="6521" marB="0" anchor="ctr">
                    <a:lnL>
                      <a:noFill/>
                    </a:lnL>
                    <a:lnR>
                      <a:noFill/>
                    </a:lnR>
                    <a:lnT>
                      <a:noFill/>
                    </a:lnT>
                    <a:lnB>
                      <a:noFill/>
                    </a:lnB>
                  </a:tcPr>
                </a:tc>
                <a:tc>
                  <a:txBody>
                    <a:bodyPr/>
                    <a:lstStyle/>
                    <a:p>
                      <a:pPr marL="0" algn="ctr" defTabSz="914400" rtl="0" eaLnBrk="1" fontAlgn="b" latinLnBrk="0" hangingPunct="1"/>
                      <a:endParaRPr lang="en-US" sz="1000" b="0" i="0" u="none" strike="noStrike" kern="1200" dirty="0" smtClean="0">
                        <a:solidFill>
                          <a:srgbClr val="000000"/>
                        </a:solidFill>
                        <a:effectLst/>
                        <a:latin typeface="Arial" pitchFamily="34" charset="0"/>
                        <a:ea typeface="+mn-ea"/>
                        <a:cs typeface="Arial" pitchFamily="34" charset="0"/>
                      </a:endParaRPr>
                    </a:p>
                    <a:p>
                      <a:pPr marL="0" algn="ctr" defTabSz="914400" rtl="0" eaLnBrk="1" fontAlgn="b" latinLnBrk="0" hangingPunct="1"/>
                      <a:r>
                        <a:rPr lang="en-US" sz="1000" b="0" i="0" u="none" strike="noStrike" kern="1200" dirty="0" smtClean="0">
                          <a:solidFill>
                            <a:srgbClr val="000000"/>
                          </a:solidFill>
                          <a:effectLst/>
                          <a:latin typeface="Arial" pitchFamily="34" charset="0"/>
                          <a:ea typeface="+mn-ea"/>
                          <a:cs typeface="Arial" pitchFamily="34" charset="0"/>
                        </a:rPr>
                        <a:t>A2/A/A</a:t>
                      </a:r>
                      <a:endParaRPr lang="en-US" sz="1000" b="0" i="0" u="none" strike="noStrike" kern="1200" dirty="0">
                        <a:solidFill>
                          <a:srgbClr val="000000"/>
                        </a:solidFill>
                        <a:effectLst/>
                        <a:latin typeface="Arial" pitchFamily="34" charset="0"/>
                        <a:ea typeface="+mn-ea"/>
                        <a:cs typeface="Arial" pitchFamily="34" charset="0"/>
                      </a:endParaRPr>
                    </a:p>
                  </a:txBody>
                  <a:tcPr marL="6521" marR="6521" marT="6521" marB="0" anchor="ctr">
                    <a:lnL>
                      <a:noFill/>
                    </a:lnL>
                    <a:lnR>
                      <a:noFill/>
                    </a:lnR>
                    <a:lnT>
                      <a:noFill/>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A2/A/A</a:t>
                      </a: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sng" strike="noStrike" dirty="0" smtClean="0">
                          <a:solidFill>
                            <a:srgbClr val="000000"/>
                          </a:solidFill>
                          <a:effectLst/>
                          <a:latin typeface="Arial" pitchFamily="34" charset="0"/>
                          <a:cs typeface="Arial" pitchFamily="34" charset="0"/>
                        </a:rPr>
                        <a:t>840,625 </a:t>
                      </a:r>
                      <a:endParaRPr lang="en-US" sz="1000" b="0" i="0" u="sng"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a:t>
                      </a:r>
                      <a:r>
                        <a:rPr lang="en-US" sz="1000" b="0" i="0" u="sng" strike="noStrike" dirty="0" smtClean="0">
                          <a:solidFill>
                            <a:srgbClr val="000000"/>
                          </a:solidFill>
                          <a:effectLst/>
                          <a:latin typeface="Arial" pitchFamily="34" charset="0"/>
                          <a:cs typeface="Arial" pitchFamily="34" charset="0"/>
                        </a:rPr>
                        <a:t>836,950</a:t>
                      </a:r>
                      <a:endParaRPr lang="en-US" sz="1000" b="0" i="0" u="none" strike="noStrike" kern="1200" baseline="50000" dirty="0">
                        <a:solidFill>
                          <a:srgbClr val="000000"/>
                        </a:solidFill>
                        <a:effectLst/>
                        <a:latin typeface="Arial" pitchFamily="34" charset="0"/>
                        <a:ea typeface="+mn-ea"/>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a:solidFill>
                            <a:srgbClr val="000000"/>
                          </a:solidFill>
                          <a:effectLst/>
                          <a:latin typeface="Arial" pitchFamily="34" charset="0"/>
                          <a:cs typeface="Arial" pitchFamily="34" charset="0"/>
                        </a:rPr>
                        <a:t>             </a:t>
                      </a:r>
                      <a:r>
                        <a:rPr lang="en-US" sz="1000" b="0" i="0" u="none" strike="noStrike" dirty="0" smtClean="0">
                          <a:solidFill>
                            <a:srgbClr val="000000"/>
                          </a:solidFill>
                          <a:effectLst/>
                          <a:latin typeface="Arial" pitchFamily="34" charset="0"/>
                          <a:cs typeface="Arial" pitchFamily="34" charset="0"/>
                        </a:rPr>
                        <a:t>28</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ctr" fontAlgn="b"/>
                      <a:r>
                        <a:rPr lang="en-US" sz="1000" b="0" i="0" u="none" strike="noStrike" dirty="0" smtClean="0">
                          <a:solidFill>
                            <a:srgbClr val="000000"/>
                          </a:solidFill>
                          <a:effectLst/>
                          <a:latin typeface="Arial" pitchFamily="34" charset="0"/>
                          <a:cs typeface="Arial" pitchFamily="34" charset="0"/>
                        </a:rPr>
                        <a:t>     33</a:t>
                      </a:r>
                      <a:endParaRPr lang="en-US" sz="1000" b="0"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a:solidFill>
                            <a:srgbClr val="000000"/>
                          </a:solidFill>
                          <a:effectLst/>
                          <a:latin typeface="Arial" pitchFamily="34" charset="0"/>
                          <a:cs typeface="Arial" pitchFamily="34" charset="0"/>
                        </a:rPr>
                        <a:t>       </a:t>
                      </a:r>
                      <a:r>
                        <a:rPr lang="en-US" sz="1000" b="0" i="0" u="sng" strike="noStrike" dirty="0" smtClean="0">
                          <a:solidFill>
                            <a:srgbClr val="000000"/>
                          </a:solidFill>
                          <a:effectLst/>
                          <a:latin typeface="Arial" pitchFamily="34" charset="0"/>
                          <a:cs typeface="Arial" pitchFamily="34" charset="0"/>
                        </a:rPr>
                        <a:t>(201,923)</a:t>
                      </a:r>
                      <a:endParaRPr lang="en-US" sz="1000" b="0" i="0" u="sng"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c>
                  <a:txBody>
                    <a:bodyPr/>
                    <a:lstStyle/>
                    <a:p>
                      <a:pPr algn="r" fontAlgn="b"/>
                      <a:r>
                        <a:rPr lang="en-US" sz="1000" b="0" i="0" u="none" strike="noStrike" dirty="0" smtClean="0">
                          <a:solidFill>
                            <a:srgbClr val="000000"/>
                          </a:solidFill>
                          <a:effectLst/>
                          <a:latin typeface="Arial" pitchFamily="34" charset="0"/>
                          <a:cs typeface="Arial" pitchFamily="34" charset="0"/>
                        </a:rPr>
                        <a:t>      </a:t>
                      </a:r>
                      <a:r>
                        <a:rPr lang="en-US" sz="1000" b="0" i="0" u="sng" strike="noStrike" dirty="0" smtClean="0">
                          <a:solidFill>
                            <a:srgbClr val="000000"/>
                          </a:solidFill>
                          <a:effectLst/>
                          <a:latin typeface="Arial" pitchFamily="34" charset="0"/>
                          <a:cs typeface="Arial" pitchFamily="34" charset="0"/>
                        </a:rPr>
                        <a:t>(130,342)</a:t>
                      </a:r>
                      <a:endParaRPr lang="en-US" sz="1000" b="0" i="0" u="sng"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a:noFill/>
                    </a:lnB>
                  </a:tcPr>
                </a:tc>
              </a:tr>
              <a:tr h="311269">
                <a:tc>
                  <a:txBody>
                    <a:bodyPr/>
                    <a:lstStyle/>
                    <a:p>
                      <a:pPr algn="l" fontAlgn="b"/>
                      <a:r>
                        <a:rPr lang="en-US" sz="1000" b="1" i="0" u="none" strike="noStrike" dirty="0">
                          <a:solidFill>
                            <a:srgbClr val="000000"/>
                          </a:solidFill>
                          <a:effectLst/>
                          <a:latin typeface="Arial" pitchFamily="34" charset="0"/>
                          <a:cs typeface="Arial" pitchFamily="34" charset="0"/>
                        </a:rPr>
                        <a:t>Total</a:t>
                      </a:r>
                    </a:p>
                  </a:txBody>
                  <a:tcPr marL="6521" marR="6521" marT="652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effectLst/>
                          <a:latin typeface="Arial" pitchFamily="34" charset="0"/>
                          <a:cs typeface="Arial" pitchFamily="34" charset="0"/>
                        </a:rPr>
                        <a:t> </a:t>
                      </a:r>
                    </a:p>
                  </a:txBody>
                  <a:tcPr marL="6521" marR="6521" marT="652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effectLst/>
                          <a:latin typeface="Arial" pitchFamily="34" charset="0"/>
                          <a:cs typeface="Arial" pitchFamily="34" charset="0"/>
                        </a:rPr>
                        <a:t> </a:t>
                      </a:r>
                    </a:p>
                  </a:txBody>
                  <a:tcPr marL="6521" marR="6521" marT="652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effectLst/>
                          <a:latin typeface="Arial" pitchFamily="34" charset="0"/>
                          <a:cs typeface="Arial" pitchFamily="34" charset="0"/>
                        </a:rPr>
                        <a:t>        </a:t>
                      </a:r>
                      <a:r>
                        <a:rPr lang="en-US" sz="1000" b="1" i="0" u="none" strike="noStrike" dirty="0" smtClean="0">
                          <a:solidFill>
                            <a:srgbClr val="000000"/>
                          </a:solidFill>
                          <a:effectLst/>
                          <a:latin typeface="Arial" pitchFamily="34" charset="0"/>
                          <a:cs typeface="Arial" pitchFamily="34" charset="0"/>
                        </a:rPr>
                        <a:t>3,016,555 </a:t>
                      </a:r>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effectLst/>
                          <a:latin typeface="Arial" pitchFamily="34" charset="0"/>
                          <a:cs typeface="Arial" pitchFamily="34" charset="0"/>
                        </a:rPr>
                        <a:t> </a:t>
                      </a:r>
                      <a:r>
                        <a:rPr lang="en-US" sz="1000" b="1" i="0" u="none" strike="noStrike" dirty="0" smtClean="0">
                          <a:solidFill>
                            <a:srgbClr val="000000"/>
                          </a:solidFill>
                          <a:effectLst/>
                          <a:latin typeface="Arial" pitchFamily="34" charset="0"/>
                          <a:cs typeface="Arial" pitchFamily="34" charset="0"/>
                        </a:rPr>
                        <a:t>    2,530,855</a:t>
                      </a:r>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effectLst/>
                          <a:latin typeface="Arial" pitchFamily="34" charset="0"/>
                          <a:cs typeface="Arial" pitchFamily="34" charset="0"/>
                        </a:rPr>
                        <a:t> </a:t>
                      </a:r>
                    </a:p>
                  </a:txBody>
                  <a:tcPr marL="6521" marR="6521" marT="652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effectLst/>
                          <a:latin typeface="Arial" pitchFamily="34" charset="0"/>
                          <a:cs typeface="Arial" pitchFamily="34" charset="0"/>
                        </a:rPr>
                        <a:t> </a:t>
                      </a:r>
                    </a:p>
                  </a:txBody>
                  <a:tcPr marL="6521" marR="6521" marT="652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effectLst/>
                          <a:latin typeface="Arial" pitchFamily="34" charset="0"/>
                          <a:cs typeface="Arial" pitchFamily="34" charset="0"/>
                        </a:rPr>
                        <a:t>       </a:t>
                      </a:r>
                      <a:r>
                        <a:rPr lang="en-US" sz="1000" b="1" i="0" u="none" strike="noStrike" dirty="0" smtClean="0">
                          <a:solidFill>
                            <a:srgbClr val="000000"/>
                          </a:solidFill>
                          <a:effectLst/>
                          <a:latin typeface="Arial" pitchFamily="34" charset="0"/>
                          <a:cs typeface="Arial" pitchFamily="34" charset="0"/>
                        </a:rPr>
                        <a:t>(689,476)</a:t>
                      </a:r>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effectLst/>
                          <a:latin typeface="Arial" pitchFamily="34" charset="0"/>
                          <a:cs typeface="Arial" pitchFamily="34" charset="0"/>
                        </a:rPr>
                        <a:t> </a:t>
                      </a:r>
                      <a:r>
                        <a:rPr lang="en-US" sz="1000" b="1" i="0" u="none" strike="noStrike" dirty="0" smtClean="0">
                          <a:solidFill>
                            <a:srgbClr val="000000"/>
                          </a:solidFill>
                          <a:effectLst/>
                          <a:latin typeface="Arial" pitchFamily="34" charset="0"/>
                          <a:cs typeface="Arial" pitchFamily="34" charset="0"/>
                        </a:rPr>
                        <a:t>      (434,082)</a:t>
                      </a:r>
                      <a:endParaRPr lang="en-US" sz="1000" b="1" i="0" u="none" strike="noStrike" dirty="0">
                        <a:solidFill>
                          <a:srgbClr val="000000"/>
                        </a:solidFill>
                        <a:effectLst/>
                        <a:latin typeface="Arial" pitchFamily="34" charset="0"/>
                        <a:cs typeface="Arial" pitchFamily="34" charset="0"/>
                      </a:endParaRPr>
                    </a:p>
                  </a:txBody>
                  <a:tcPr marL="6521" marR="6521" marT="6521" marB="0" anchor="b">
                    <a:lnL>
                      <a:noFill/>
                    </a:lnL>
                    <a:lnR>
                      <a:noFill/>
                    </a:lnR>
                    <a:lnT>
                      <a:noFill/>
                    </a:lnT>
                    <a:lnB w="19050" cap="flat" cmpd="sng" algn="ctr">
                      <a:solidFill>
                        <a:srgbClr val="000000"/>
                      </a:solidFill>
                      <a:prstDash val="solid"/>
                      <a:round/>
                      <a:headEnd type="none" w="med" len="med"/>
                      <a:tailEnd type="none" w="med" len="med"/>
                    </a:lnB>
                  </a:tcPr>
                </a:tc>
              </a:tr>
            </a:tbl>
          </a:graphicData>
        </a:graphic>
      </p:graphicFrame>
      <p:sp>
        <p:nvSpPr>
          <p:cNvPr id="9345" name="TextBox 1"/>
          <p:cNvSpPr txBox="1">
            <a:spLocks noChangeArrowheads="1"/>
          </p:cNvSpPr>
          <p:nvPr/>
        </p:nvSpPr>
        <p:spPr bwMode="auto">
          <a:xfrm>
            <a:off x="1537725" y="6156406"/>
            <a:ext cx="52673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just" eaLnBrk="1" hangingPunct="1"/>
            <a:r>
              <a:rPr lang="en-US" sz="1000" dirty="0" smtClean="0"/>
              <a:t>(3) Swap agreements matured on January 1, 2013.</a:t>
            </a:r>
            <a:endParaRPr lang="en-US" sz="1000" dirty="0"/>
          </a:p>
        </p:txBody>
      </p:sp>
      <p:sp>
        <p:nvSpPr>
          <p:cNvPr id="2" name="Rectangle 1"/>
          <p:cNvSpPr/>
          <p:nvPr/>
        </p:nvSpPr>
        <p:spPr>
          <a:xfrm>
            <a:off x="1530599" y="6392844"/>
            <a:ext cx="4916853" cy="246221"/>
          </a:xfrm>
          <a:prstGeom prst="rect">
            <a:avLst/>
          </a:prstGeom>
        </p:spPr>
        <p:txBody>
          <a:bodyPr wrap="square">
            <a:spAutoFit/>
          </a:bodyPr>
          <a:lstStyle/>
          <a:p>
            <a:r>
              <a:rPr lang="en-US" sz="1000" dirty="0" smtClean="0"/>
              <a:t>(4) Swap agreements matured on September 1, 2013. </a:t>
            </a:r>
            <a:endParaRPr lang="en-US" sz="1000" dirty="0"/>
          </a:p>
        </p:txBody>
      </p:sp>
      <p:sp>
        <p:nvSpPr>
          <p:cNvPr id="9" name="Rectangle 11"/>
          <p:cNvSpPr>
            <a:spLocks noChangeArrowheads="1"/>
          </p:cNvSpPr>
          <p:nvPr/>
        </p:nvSpPr>
        <p:spPr bwMode="auto">
          <a:xfrm>
            <a:off x="1624350" y="5712180"/>
            <a:ext cx="3831177"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buClr>
                <a:schemeClr val="tx2"/>
              </a:buClr>
            </a:pPr>
            <a:r>
              <a:rPr lang="en-US" sz="1000" dirty="0" smtClean="0"/>
              <a:t>(1)  Data </a:t>
            </a:r>
            <a:r>
              <a:rPr lang="en-US" sz="1000" dirty="0"/>
              <a:t>as of </a:t>
            </a:r>
            <a:r>
              <a:rPr lang="en-US" sz="1000" dirty="0" smtClean="0"/>
              <a:t>last  Derivatives Portfolio Report dated November 26, 2012.</a:t>
            </a:r>
            <a:endParaRPr lang="en-US" sz="1000" dirty="0"/>
          </a:p>
        </p:txBody>
      </p:sp>
    </p:spTree>
    <p:extLst>
      <p:ext uri="{BB962C8B-B14F-4D97-AF65-F5344CB8AC3E}">
        <p14:creationId xmlns:p14="http://schemas.microsoft.com/office/powerpoint/2010/main" val="4154924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82513"/>
            <a:ext cx="8229600" cy="1143000"/>
          </a:xfrm>
        </p:spPr>
        <p:txBody>
          <a:bodyPr/>
          <a:lstStyle/>
          <a:p>
            <a:r>
              <a:rPr lang="en-US" dirty="0" smtClean="0"/>
              <a:t>Fuel Hedging Program</a:t>
            </a:r>
            <a:endParaRPr lang="en-US" dirty="0"/>
          </a:p>
        </p:txBody>
      </p:sp>
    </p:spTree>
    <p:extLst>
      <p:ext uri="{BB962C8B-B14F-4D97-AF65-F5344CB8AC3E}">
        <p14:creationId xmlns:p14="http://schemas.microsoft.com/office/powerpoint/2010/main" val="3842505357"/>
      </p:ext>
    </p:extLst>
  </p:cSld>
  <p:clrMapOvr>
    <a:masterClrMapping/>
  </p:clrMapOvr>
  <p:timing>
    <p:tnLst>
      <p:par>
        <p:cTn id="1" dur="indefinite" restart="never" nodeType="tmRoot"/>
      </p:par>
    </p:tnLst>
  </p:timing>
</p:sld>
</file>

<file path=ppt/theme/theme1.xml><?xml version="1.0" encoding="utf-8"?>
<a:theme xmlns:a="http://schemas.openxmlformats.org/drawingml/2006/main" name="mtapres_guidlines-whi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mtapres_guidlines-white</Template>
  <TotalTime>1598</TotalTime>
  <Words>1205</Words>
  <Application>Microsoft Office PowerPoint</Application>
  <PresentationFormat>On-screen Show (4:3)</PresentationFormat>
  <Paragraphs>313</Paragraphs>
  <Slides>16</Slides>
  <Notes>9</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mtapres_guidlines-white</vt:lpstr>
      <vt:lpstr>PowerPoint Presentation</vt:lpstr>
      <vt:lpstr>MTA’s Derivatives Program Currently Includes Interest Rate Swaps, and Fuel Hedges</vt:lpstr>
      <vt:lpstr>Interest Rate Swaps</vt:lpstr>
      <vt:lpstr>Synthetic Fixed Rate Debt Exposure is  Less than 10% of Overall Debt1</vt:lpstr>
      <vt:lpstr>Synthetic Fixed Rate Debt is Cost Effective</vt:lpstr>
      <vt:lpstr>Synthetic Fixed Rate Cost of Capital Compares Favorably to Traditional Fixed Rate Debt</vt:lpstr>
      <vt:lpstr>2013 Dodd Frank Initiatives</vt:lpstr>
      <vt:lpstr>Outstanding Swaps Aggregated by Counterparty  </vt:lpstr>
      <vt:lpstr>Fuel Hedging Program</vt:lpstr>
      <vt:lpstr>MTA Hedges a Portion of its Fuel Costs to Provide Budgetary Certainty</vt:lpstr>
      <vt:lpstr>MTA  Maintains a 50% Hedge of the Next 12 Months Projected Fuel Purchases to Reduce Budgetary Volatility  With Declining Hedge Amounts in the 13th – 24th Months </vt:lpstr>
      <vt:lpstr>The Hedge is Designed to Reduce the Volatility of Fuel Prices</vt:lpstr>
      <vt:lpstr>    MTA’s Fuel Hedge Program is Successful in Reducing Price Risk</vt:lpstr>
      <vt:lpstr>    Fuel Hedges Outstanding By CounterParty</vt:lpstr>
      <vt:lpstr>Appendix</vt:lpstr>
      <vt:lpstr>Interest Rate Derivative Contracts Specifics</vt:lpstr>
    </vt:vector>
  </TitlesOfParts>
  <Company>MTA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Jim Michaels</dc:creator>
  <cp:lastModifiedBy>Paul Acerra</cp:lastModifiedBy>
  <cp:revision>145</cp:revision>
  <cp:lastPrinted>2013-09-11T17:39:14Z</cp:lastPrinted>
  <dcterms:created xsi:type="dcterms:W3CDTF">2012-02-07T21:28:48Z</dcterms:created>
  <dcterms:modified xsi:type="dcterms:W3CDTF">2013-09-11T18:18:29Z</dcterms:modified>
</cp:coreProperties>
</file>