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  <p:sldMasterId id="2147483664" r:id="rId2"/>
    <p:sldMasterId id="2147483667" r:id="rId3"/>
  </p:sldMasterIdLst>
  <p:notesMasterIdLst>
    <p:notesMasterId r:id="rId11"/>
  </p:notesMasterIdLst>
  <p:handoutMasterIdLst>
    <p:handoutMasterId r:id="rId12"/>
  </p:handoutMasterIdLst>
  <p:sldIdLst>
    <p:sldId id="256" r:id="rId4"/>
    <p:sldId id="302" r:id="rId5"/>
    <p:sldId id="333" r:id="rId6"/>
    <p:sldId id="346" r:id="rId7"/>
    <p:sldId id="349" r:id="rId8"/>
    <p:sldId id="351" r:id="rId9"/>
    <p:sldId id="352" r:id="rId10"/>
  </p:sldIdLst>
  <p:sldSz cx="9144000" cy="6858000" type="screen4x3"/>
  <p:notesSz cx="7010400" cy="9236075"/>
  <p:custDataLst>
    <p:tags r:id="rId13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85" autoAdjust="0"/>
    <p:restoredTop sz="94673" autoAdjust="0"/>
  </p:normalViewPr>
  <p:slideViewPr>
    <p:cSldViewPr snapToGrid="0" snapToObjects="1">
      <p:cViewPr>
        <p:scale>
          <a:sx n="70" d="100"/>
          <a:sy n="70" d="100"/>
        </p:scale>
        <p:origin x="-43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EE989D-10A9-4162-96AA-65A96C5C0269}" type="datetimeFigureOut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FAF89B5-1AA8-4C4B-BAFD-20511612D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7478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E532684-FBFB-4ECE-ABE7-660AE7103433}" type="datetimeFigureOut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7850"/>
            <a:ext cx="5607050" cy="415607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01ECA3-4411-41A4-91C2-6D5A750CD2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964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03200"/>
            <a:ext cx="8686800" cy="7112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C908D-1D8C-4E7F-8C47-1E6C92467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5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B2B5C-0030-4A48-998E-78B0CBB96D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87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DFB81-74B7-4AEA-8F6C-97247E1F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3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73163-01EE-489C-A687-CD1EE98AF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40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A3DEE-9CE6-4BE2-A407-70370B895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9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CF2F5-30CF-444C-953F-8F969D41E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07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3050" y="85725"/>
            <a:ext cx="2130425" cy="6040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85725"/>
            <a:ext cx="6242050" cy="6040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0525E-3EB2-4E57-8F58-F05F39907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5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F90D3-C7D0-4053-A438-74A2ADC86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04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BFB4A-1213-46A3-B3DE-640ED3EAF5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4334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03200"/>
            <a:ext cx="8686800" cy="711200"/>
          </a:xfrm>
          <a:prstGeom prst="rect">
            <a:avLst/>
          </a:prstGeom>
          <a:noFill/>
          <a:ln>
            <a:noFill/>
          </a:ln>
          <a:extLst/>
        </p:spPr>
        <p:txBody>
          <a:bodyPr anchor="t"/>
          <a:lstStyle/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B86D-E3E2-4A2F-A35E-DD74B4828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66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0C9D4-084E-49E8-8544-7693E64F4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0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4A1BC-F490-4E8D-B97A-A6053086F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9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501C7-08DC-4D2F-9D37-7259215F0C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86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5BF26-F6BA-4713-B581-B623A6AF9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38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AABEE-5FE3-45F3-8056-892B34EB6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14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03200"/>
            <a:ext cx="86868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8963" y="6416675"/>
            <a:ext cx="2133600" cy="390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1B0F38D5-BD19-4C7A-BCFF-23021FA98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000" b="1" dirty="0">
          <a:solidFill>
            <a:srgbClr val="000000"/>
          </a:solidFill>
          <a:latin typeface="Arial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rial" charset="0"/>
        </a:defRPr>
      </a:lvl9pPr>
    </p:titleStyle>
    <p:bodyStyle>
      <a:lvl1pPr marL="114300" indent="-1143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404813" indent="-174625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681038" indent="-160338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087438" indent="-173038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Arial"/>
          <a:ea typeface="+mn-ea"/>
          <a:cs typeface="Arial"/>
        </a:defRPr>
      </a:lvl4pPr>
      <a:lvl5pPr marL="1319213" indent="-1143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5725"/>
            <a:ext cx="85248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8963" y="6416675"/>
            <a:ext cx="2133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381ACCD6-8E8B-465D-8D07-0C1ADB22B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104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914206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37131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828412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114300" indent="-1143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404813" indent="-174625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2pPr>
      <a:lvl3pPr marL="681038" indent="-160338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087438" indent="-17303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319213" indent="-1143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777624" indent="-11586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234726" indent="-11586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691830" indent="-11586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148933" indent="-11586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4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06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0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2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16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18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22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25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5725"/>
            <a:ext cx="85248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8963" y="6416675"/>
            <a:ext cx="2133600" cy="390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3B08CFE7-D560-446B-A7AE-897558273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114300" indent="-1143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404813" indent="-174625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2pPr>
      <a:lvl3pPr marL="681038" indent="-160338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087438" indent="-17303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319213" indent="-1143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776413" indent="-1143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233613" indent="-1143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690813" indent="-1143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148013" indent="-1143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4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image" Target="../media/image4.emf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oleObject" Target="../embeddings/oleObject4.bin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tags" Target="../tags/tag12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15" Type="http://schemas.openxmlformats.org/officeDocument/2006/relationships/image" Target="../media/image5.emf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oleObject" Target="../embeddings/oleObject7.bin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image" Target="../media/image4.emf"/><Relationship Id="rId2" Type="http://schemas.openxmlformats.org/officeDocument/2006/relationships/tags" Target="../tags/tag17.xml"/><Relationship Id="rId16" Type="http://schemas.openxmlformats.org/officeDocument/2006/relationships/oleObject" Target="../embeddings/oleObject6.bin"/><Relationship Id="rId1" Type="http://schemas.openxmlformats.org/officeDocument/2006/relationships/vmlDrawing" Target="../drawings/vmlDrawing5.v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25.xml"/><Relationship Id="rId19" Type="http://schemas.openxmlformats.org/officeDocument/2006/relationships/image" Target="../media/image6.emf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image" Target="../media/image4.emf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oleObject" Target="../embeddings/oleObject8.bin"/><Relationship Id="rId2" Type="http://schemas.openxmlformats.org/officeDocument/2006/relationships/tags" Target="../tags/tag30.xml"/><Relationship Id="rId1" Type="http://schemas.openxmlformats.org/officeDocument/2006/relationships/vmlDrawing" Target="../drawings/vmlDrawing6.vml"/><Relationship Id="rId6" Type="http://schemas.openxmlformats.org/officeDocument/2006/relationships/tags" Target="../tags/tag34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3.xml"/><Relationship Id="rId15" Type="http://schemas.openxmlformats.org/officeDocument/2006/relationships/image" Target="../media/image7.emf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Relationship Id="rId1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8" descr="pptbkgrdsshift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248776" cy="696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85800" y="2337689"/>
            <a:ext cx="7902575" cy="1470025"/>
          </a:xfrm>
        </p:spPr>
        <p:txBody>
          <a:bodyPr/>
          <a:lstStyle/>
          <a:p>
            <a:pPr algn="ctr" eaLnBrk="1" hangingPunct="1"/>
            <a:r>
              <a:rPr sz="3200" dirty="0" smtClean="0">
                <a:solidFill>
                  <a:schemeClr val="bg1"/>
                </a:solidFill>
                <a:latin typeface="Arial" pitchFamily="34" charset="0"/>
              </a:rPr>
              <a:t>Eagle Team Update</a:t>
            </a:r>
          </a:p>
        </p:txBody>
      </p:sp>
      <p:sp>
        <p:nvSpPr>
          <p:cNvPr id="21507" name="Subtitle 2"/>
          <p:cNvSpPr>
            <a:spLocks noGrp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defTabSz="457200" eaLnBrk="1" hangingPunct="1">
              <a:buFontTx/>
              <a:buNone/>
            </a:pPr>
            <a:endParaRPr lang="en-US" dirty="0" smtClean="0">
              <a:solidFill>
                <a:srgbClr val="B9CDE5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 defTabSz="457200" eaLnBrk="1" hangingPunct="1">
              <a:buFontTx/>
              <a:buNone/>
            </a:pPr>
            <a:r>
              <a:rPr lang="en-US" dirty="0" smtClean="0">
                <a:solidFill>
                  <a:srgbClr val="B9CDE5"/>
                </a:solidFill>
                <a:latin typeface="Arial" pitchFamily="34" charset="0"/>
                <a:cs typeface="Arial" pitchFamily="34" charset="0"/>
              </a:rPr>
              <a:t>January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06" name="Object 6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3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>
              <a:shade val="80000"/>
              <a:satMod val="1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fontAlgn="auto">
              <a:defRPr/>
            </a:pPr>
            <a:endParaRPr lang="en-US" sz="1200" dirty="0">
              <a:cs typeface="Arial"/>
              <a:sym typeface="Arial"/>
            </a:endParaRPr>
          </a:p>
        </p:txBody>
      </p:sp>
      <p:sp>
        <p:nvSpPr>
          <p:cNvPr id="6208" name="Title 1"/>
          <p:cNvSpPr>
            <a:spLocks noGrp="1"/>
          </p:cNvSpPr>
          <p:nvPr>
            <p:ph type="title"/>
          </p:nvPr>
        </p:nvSpPr>
        <p:spPr>
          <a:xfrm>
            <a:off x="228599" y="203200"/>
            <a:ext cx="8843963" cy="711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</a:rPr>
              <a:t>In November 2013, the </a:t>
            </a:r>
            <a:r>
              <a:rPr lang="en-US" dirty="0" smtClean="0"/>
              <a:t>Transit </a:t>
            </a:r>
            <a:r>
              <a:rPr lang="en-US" dirty="0"/>
              <a:t>&amp; Bus Committee </a:t>
            </a:r>
            <a:r>
              <a:rPr lang="en-US" dirty="0" smtClean="0">
                <a:latin typeface="Arial" pitchFamily="34" charset="0"/>
              </a:rPr>
              <a:t>requested </a:t>
            </a:r>
            <a:r>
              <a:rPr lang="en-US" dirty="0">
                <a:latin typeface="Arial" pitchFamily="34" charset="0"/>
              </a:rPr>
              <a:t>an </a:t>
            </a:r>
            <a:r>
              <a:rPr lang="en-US" dirty="0" smtClean="0">
                <a:latin typeface="Arial" pitchFamily="34" charset="0"/>
              </a:rPr>
              <a:t>update regarding the following:</a:t>
            </a:r>
            <a:endParaRPr dirty="0" smtClean="0">
              <a:latin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206" fontAlgn="auto">
              <a:spcBef>
                <a:spcPts val="0"/>
              </a:spcBef>
              <a:spcAft>
                <a:spcPts val="0"/>
              </a:spcAft>
              <a:defRPr/>
            </a:pPr>
            <a:fld id="{DDDBF142-434F-4164-BDAB-A0C643C8F95D}" type="slidenum">
              <a:rPr lang="en-US" kern="0"/>
              <a:pPr defTabSz="914206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US" kern="0" dirty="0"/>
          </a:p>
        </p:txBody>
      </p:sp>
      <p:sp>
        <p:nvSpPr>
          <p:cNvPr id="6210" name="Rectangle 13"/>
          <p:cNvSpPr>
            <a:spLocks noChangeArrowheads="1"/>
          </p:cNvSpPr>
          <p:nvPr/>
        </p:nvSpPr>
        <p:spPr bwMode="auto">
          <a:xfrm>
            <a:off x="2185258" y="2295906"/>
            <a:ext cx="477348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738188" indent="-390525" defTabSz="895350">
              <a:spcBef>
                <a:spcPts val="3000"/>
              </a:spcBef>
              <a:spcAft>
                <a:spcPts val="3000"/>
              </a:spcAft>
              <a:buSzPct val="100000"/>
              <a:buFont typeface="+mj-lt"/>
              <a:buAutoNum type="arabicParenR"/>
            </a:pPr>
            <a:r>
              <a:rPr lang="en-US" altLang="ko-KR" sz="1400" dirty="0" smtClean="0">
                <a:cs typeface="Arial" pitchFamily="34" charset="0"/>
              </a:rPr>
              <a:t>The Eagle Team’s impact on bus fare evasion </a:t>
            </a:r>
          </a:p>
          <a:p>
            <a:pPr marL="738188" indent="-390525" defTabSz="895350">
              <a:spcBef>
                <a:spcPts val="3000"/>
              </a:spcBef>
              <a:spcAft>
                <a:spcPts val="3000"/>
              </a:spcAft>
              <a:buSzPct val="100000"/>
              <a:buFont typeface="+mj-lt"/>
              <a:buAutoNum type="arabicParenR"/>
            </a:pPr>
            <a:r>
              <a:rPr lang="en-US" altLang="ko-KR" sz="1400" dirty="0" smtClean="0">
                <a:cs typeface="Arial" pitchFamily="34" charset="0"/>
              </a:rPr>
              <a:t>A general update on Eagle Team activities</a:t>
            </a:r>
          </a:p>
        </p:txBody>
      </p:sp>
    </p:spTree>
    <p:extLst>
      <p:ext uri="{BB962C8B-B14F-4D97-AF65-F5344CB8AC3E}">
        <p14:creationId xmlns:p14="http://schemas.microsoft.com/office/powerpoint/2010/main" val="171176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3634227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05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FC7A4D-6020-4385-A865-5554FA53588B}" type="slidenum">
              <a:rPr lang="en-US" kern="0" smtClean="0">
                <a:latin typeface="Arial" charset="0"/>
              </a:rPr>
              <a:pPr>
                <a:defRPr/>
              </a:pPr>
              <a:t>2</a:t>
            </a:fld>
            <a:endParaRPr lang="en-US" kern="0" dirty="0">
              <a:latin typeface="Arial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03200"/>
            <a:ext cx="8843963" cy="711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The Eagle Team was created and expanded to meet a specific purpose</a:t>
            </a:r>
            <a:endParaRPr lang="en-US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576136" y="1316736"/>
            <a:ext cx="1516062" cy="4718304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2570861" y="3835369"/>
            <a:ext cx="6134227" cy="59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31775" indent="-231775" defTabSz="914400">
              <a:spcBef>
                <a:spcPts val="1000"/>
              </a:spcBef>
              <a:spcAft>
                <a:spcPts val="1500"/>
              </a:spcAft>
              <a:buFontTx/>
              <a:buChar char="•"/>
            </a:pPr>
            <a:r>
              <a:rPr lang="en-US" sz="1400" dirty="0" smtClean="0">
                <a:cs typeface="Arial" pitchFamily="34" charset="0"/>
              </a:rPr>
              <a:t>The Eagle Team collaborates with NYPD in meeting the above goals</a:t>
            </a:r>
          </a:p>
          <a:p>
            <a:pPr marL="231775" indent="-231775" defTabSz="914400">
              <a:spcBef>
                <a:spcPts val="1000"/>
              </a:spcBef>
              <a:spcAft>
                <a:spcPts val="1500"/>
              </a:spcAft>
              <a:buFontTx/>
              <a:buChar char="•"/>
            </a:pPr>
            <a:r>
              <a:rPr lang="en-US" sz="1400" dirty="0" smtClean="0">
                <a:cs typeface="Arial" pitchFamily="34" charset="0"/>
              </a:rPr>
              <a:t>NYPD continues to have primary responsibility for security in the Subway system and on buses</a:t>
            </a:r>
          </a:p>
          <a:p>
            <a:pPr marL="231775" indent="-231775" defTabSz="914400">
              <a:spcBef>
                <a:spcPts val="1000"/>
              </a:spcBef>
              <a:spcAft>
                <a:spcPts val="1500"/>
              </a:spcAft>
              <a:buFontTx/>
              <a:buChar char="•"/>
            </a:pPr>
            <a:r>
              <a:rPr lang="en-US" sz="1400" dirty="0" smtClean="0">
                <a:cs typeface="Arial" pitchFamily="34" charset="0"/>
              </a:rPr>
              <a:t>NYPD also maintains responsibility for trains in service or in lay up areas</a:t>
            </a:r>
            <a:endParaRPr lang="en-US" sz="1400" dirty="0">
              <a:cs typeface="Arial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2570861" y="1680973"/>
            <a:ext cx="6024499" cy="537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685800" indent="-2286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31775" indent="-231775" defTabSz="914400">
              <a:spcBef>
                <a:spcPts val="1000"/>
              </a:spcBef>
              <a:spcAft>
                <a:spcPts val="1500"/>
              </a:spcAft>
              <a:buFontTx/>
              <a:buChar char="•"/>
            </a:pPr>
            <a:r>
              <a:rPr lang="en-US" sz="1400" b="1" dirty="0" smtClean="0"/>
              <a:t>2007:  </a:t>
            </a:r>
            <a:r>
              <a:rPr lang="en-US" sz="1400" dirty="0" smtClean="0"/>
              <a:t>Created to prevent graffiti / vandalism in Subway train yards</a:t>
            </a:r>
            <a:endParaRPr lang="en-US" sz="1400" dirty="0"/>
          </a:p>
          <a:p>
            <a:pPr marL="231775" indent="-231775" defTabSz="914400">
              <a:spcBef>
                <a:spcPts val="1000"/>
              </a:spcBef>
              <a:spcAft>
                <a:spcPts val="1500"/>
              </a:spcAft>
              <a:buFontTx/>
              <a:buChar char="•"/>
            </a:pPr>
            <a:r>
              <a:rPr lang="en-US" sz="1400" b="1" dirty="0" smtClean="0"/>
              <a:t>2008:</a:t>
            </a:r>
            <a:r>
              <a:rPr lang="en-US" sz="1400" dirty="0" smtClean="0"/>
              <a:t>  Expanded to reduce fare evasion on Select Bus Service (SBS)</a:t>
            </a:r>
          </a:p>
          <a:p>
            <a:pPr marL="231775" indent="-231775" defTabSz="914400">
              <a:spcBef>
                <a:spcPts val="1000"/>
              </a:spcBef>
              <a:spcAft>
                <a:spcPts val="1500"/>
              </a:spcAft>
              <a:buFontTx/>
              <a:buChar char="•"/>
            </a:pPr>
            <a:r>
              <a:rPr lang="en-US" sz="1400" b="1" dirty="0" smtClean="0"/>
              <a:t>2013:</a:t>
            </a:r>
            <a:r>
              <a:rPr lang="en-US" sz="1400" dirty="0" smtClean="0"/>
              <a:t>  Expanded to reduce </a:t>
            </a:r>
            <a:r>
              <a:rPr lang="en-US" sz="1400" dirty="0"/>
              <a:t>fare evasion on </a:t>
            </a:r>
            <a:r>
              <a:rPr lang="en-US" sz="1400" dirty="0" smtClean="0"/>
              <a:t>Regular Bus Service (RBS)</a:t>
            </a:r>
            <a:endParaRPr lang="en-US" sz="1400" dirty="0"/>
          </a:p>
          <a:p>
            <a:pPr marL="231775" indent="-231775" defTabSz="914400">
              <a:spcBef>
                <a:spcPts val="1000"/>
              </a:spcBef>
              <a:spcAft>
                <a:spcPts val="1500"/>
              </a:spcAft>
              <a:buFontTx/>
              <a:buChar char="•"/>
            </a:pPr>
            <a:endParaRPr lang="en-US" sz="1400" dirty="0" smtClean="0"/>
          </a:p>
        </p:txBody>
      </p:sp>
      <p:sp>
        <p:nvSpPr>
          <p:cNvPr id="11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63168" y="3842322"/>
            <a:ext cx="1487424" cy="92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0" bIns="0" anchor="ctr"/>
          <a:lstStyle/>
          <a:p>
            <a:r>
              <a:rPr lang="en-US" sz="1400" dirty="0" smtClean="0">
                <a:solidFill>
                  <a:schemeClr val="bg1"/>
                </a:solidFill>
              </a:rPr>
              <a:t>Collaboration     with NYPD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63168" y="1651826"/>
            <a:ext cx="1487424" cy="92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0" bIns="0" anchor="ctr"/>
          <a:lstStyle/>
          <a:p>
            <a:r>
              <a:rPr lang="en-US" sz="1400" dirty="0" smtClean="0">
                <a:solidFill>
                  <a:schemeClr val="bg1"/>
                </a:solidFill>
              </a:rPr>
              <a:t>Mission &amp; Purpose</a:t>
            </a:r>
            <a:endParaRPr lang="en-US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08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562492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FC7A4D-6020-4385-A865-5554FA53588B}" type="slidenum">
              <a:rPr lang="en-US" kern="0" smtClean="0">
                <a:latin typeface="Arial" charset="0"/>
              </a:rPr>
              <a:pPr>
                <a:defRPr/>
              </a:pPr>
              <a:t>3</a:t>
            </a:fld>
            <a:endParaRPr lang="en-US" kern="0" dirty="0">
              <a:latin typeface="Arial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03200"/>
            <a:ext cx="8683752" cy="711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Bus fare evasion has declined significantly with the introduction of SBS and the Eagle Team</a:t>
            </a:r>
            <a:endParaRPr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76192" y="1479042"/>
            <a:ext cx="288661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347663" defTabSz="895350">
              <a:spcBef>
                <a:spcPts val="3000"/>
              </a:spcBef>
              <a:spcAft>
                <a:spcPts val="3000"/>
              </a:spcAft>
              <a:buSzPct val="100000"/>
            </a:pPr>
            <a:r>
              <a:rPr lang="en-US" altLang="ko-KR" sz="1400" dirty="0" smtClean="0">
                <a:cs typeface="Arial" pitchFamily="34" charset="0"/>
              </a:rPr>
              <a:t>Eagle Team SBS Routes 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541305"/>
              </p:ext>
            </p:extLst>
          </p:nvPr>
        </p:nvGraphicFramePr>
        <p:xfrm>
          <a:off x="737112" y="2094131"/>
          <a:ext cx="7669776" cy="3392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025"/>
                <a:gridCol w="2919984"/>
                <a:gridCol w="2639568"/>
                <a:gridCol w="1219199"/>
              </a:tblGrid>
              <a:tr h="565378">
                <a:tc>
                  <a:txBody>
                    <a:bodyPr/>
                    <a:lstStyle/>
                    <a:p>
                      <a:pPr algn="l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Pre-SBS/Eagle Team</a:t>
                      </a:r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Fare Evasion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Post-SBS/Eagle Team </a:t>
                      </a:r>
                    </a:p>
                    <a:p>
                      <a:pPr algn="ctr"/>
                      <a:r>
                        <a:rPr lang="en-US" sz="14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Fare Evasion 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5378">
                <a:tc>
                  <a:txBody>
                    <a:bodyPr/>
                    <a:lstStyle/>
                    <a:p>
                      <a:pPr algn="l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Bx12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kern="12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5378">
                <a:tc>
                  <a:txBody>
                    <a:bodyPr/>
                    <a:lstStyle/>
                    <a:p>
                      <a:pPr algn="l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M15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6.4%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kern="12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-48.4%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5378">
                <a:tc>
                  <a:txBody>
                    <a:bodyPr/>
                    <a:lstStyle/>
                    <a:p>
                      <a:pPr algn="l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M34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kern="12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-57.9%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5378">
                <a:tc>
                  <a:txBody>
                    <a:bodyPr/>
                    <a:lstStyle/>
                    <a:p>
                      <a:pPr algn="l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Bx41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19.4%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kern="12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-73.7%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5378">
                <a:tc>
                  <a:txBody>
                    <a:bodyPr/>
                    <a:lstStyle/>
                    <a:p>
                      <a:pPr algn="l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B44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7.3%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3.6%</a:t>
                      </a:r>
                      <a:endParaRPr lang="en-US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8" marB="4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kern="12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-50.7%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8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780506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18" name="think-cell Slide" r:id="rId12" imgW="270" imgH="270" progId="TCLayout.ActiveDocument.1">
                  <p:embed/>
                </p:oleObj>
              </mc:Choice>
              <mc:Fallback>
                <p:oleObj name="think-cell Slide" r:id="rId1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>
              <a:shade val="80000"/>
              <a:satMod val="1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US" sz="1200">
              <a:latin typeface="Arial"/>
              <a:sym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FC7A4D-6020-4385-A865-5554FA53588B}" type="slidenum">
              <a:rPr lang="en-US" kern="0" smtClean="0">
                <a:latin typeface="Arial" charset="0"/>
              </a:rPr>
              <a:pPr>
                <a:defRPr/>
              </a:pPr>
              <a:t>4</a:t>
            </a:fld>
            <a:endParaRPr lang="en-US" kern="0" dirty="0">
              <a:latin typeface="Arial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03200"/>
            <a:ext cx="8843963" cy="711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Reductions in fare evasion have been achieved with a combination of education and enforcement</a:t>
            </a:r>
            <a:endParaRPr lang="en-US" dirty="0"/>
          </a:p>
        </p:txBody>
      </p:sp>
      <p:sp>
        <p:nvSpPr>
          <p:cNvPr id="75" name="Rectangle 74"/>
          <p:cNvSpPr>
            <a:spLocks noChangeArrowheads="1"/>
          </p:cNvSpPr>
          <p:nvPr/>
        </p:nvSpPr>
        <p:spPr bwMode="auto">
          <a:xfrm>
            <a:off x="278656" y="1479042"/>
            <a:ext cx="585623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347663" defTabSz="895350">
              <a:spcBef>
                <a:spcPts val="3000"/>
              </a:spcBef>
              <a:spcAft>
                <a:spcPts val="3000"/>
              </a:spcAft>
              <a:buSzPct val="100000"/>
            </a:pPr>
            <a:r>
              <a:rPr lang="en-US" altLang="ko-KR" sz="1400" dirty="0" smtClean="0">
                <a:cs typeface="Arial" pitchFamily="34" charset="0"/>
              </a:rPr>
              <a:t>Eagle Team Fare Evasion Actions, 2008-2013</a:t>
            </a:r>
          </a:p>
        </p:txBody>
      </p:sp>
      <p:graphicFrame>
        <p:nvGraphicFramePr>
          <p:cNvPr id="79" name="Object 78"/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47244362"/>
              </p:ext>
            </p:extLst>
          </p:nvPr>
        </p:nvGraphicFramePr>
        <p:xfrm>
          <a:off x="2285999" y="2438400"/>
          <a:ext cx="3095682" cy="3095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19" name="Chart" r:id="rId14" imgW="3095682" imgH="3095598" progId="MSGraph.Chart.8">
                  <p:embed followColorScheme="full"/>
                </p:oleObj>
              </mc:Choice>
              <mc:Fallback>
                <p:oleObj name="Chart" r:id="rId14" imgW="3095682" imgH="3095598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85999" y="2438400"/>
                        <a:ext cx="3095682" cy="30955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Rectangle 80"/>
          <p:cNvSpPr/>
          <p:nvPr>
            <p:custDataLst>
              <p:tags r:id="rId5"/>
            </p:custDataLst>
          </p:nvPr>
        </p:nvSpPr>
        <p:spPr bwMode="auto">
          <a:xfrm>
            <a:off x="868363" y="3735388"/>
            <a:ext cx="1503363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r"/>
            <a:fld id="{20081411-D38A-4A6B-8C5A-E4F5C31C4E98}" type="datetime'E''''a''''''gl''e ''''''T''''eam W''''arni''''''ngs'">
              <a:rPr lang="en-US" sz="1200">
                <a:solidFill>
                  <a:schemeClr val="tx1"/>
                </a:solidFill>
              </a:rPr>
              <a:pPr algn="r"/>
              <a:t>Eagle Team Warnings</a:t>
            </a:fld>
            <a:endParaRPr lang="en-US" sz="1200">
              <a:solidFill>
                <a:schemeClr val="tx1"/>
              </a:solidFill>
              <a:sym typeface="+mn-lt"/>
            </a:endParaRPr>
          </a:p>
        </p:txBody>
      </p:sp>
      <p:sp>
        <p:nvSpPr>
          <p:cNvPr id="89" name="Rectangle 88"/>
          <p:cNvSpPr/>
          <p:nvPr>
            <p:custDataLst>
              <p:tags r:id="rId6"/>
            </p:custDataLst>
          </p:nvPr>
        </p:nvSpPr>
        <p:spPr bwMode="gray">
          <a:xfrm>
            <a:off x="2444750" y="3687763"/>
            <a:ext cx="504825" cy="3651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20638" tIns="0" rIns="20638" bIns="0" rtlCol="0" anchor="ctr"/>
          <a:lstStyle/>
          <a:p>
            <a:pPr algn="ctr"/>
            <a:fld id="{62479475-9E49-4C0B-AFCF-D3B17EC47C93}" type="datetime'''7''''''''1'''''''''''''',2''''''5''''''''''3'''">
              <a:rPr lang="en-US" sz="1200" smtClean="0">
                <a:solidFill>
                  <a:schemeClr val="tx1"/>
                </a:solidFill>
              </a:rPr>
              <a:pPr/>
              <a:t>71,253</a:t>
            </a:fld>
            <a:r>
              <a:rPr lang="en-US" sz="1200" smtClean="0">
                <a:solidFill>
                  <a:schemeClr val="tx1"/>
                </a:solidFill>
                <a:latin typeface="Arial"/>
                <a:sym typeface="Arial"/>
              </a:rPr>
              <a:t/>
            </a:r>
            <a:br>
              <a:rPr lang="en-US" sz="1200" smtClean="0">
                <a:solidFill>
                  <a:schemeClr val="tx1"/>
                </a:solidFill>
                <a:latin typeface="Arial"/>
                <a:sym typeface="Arial"/>
              </a:rPr>
            </a:br>
            <a:r>
              <a:rPr lang="en-US" sz="1200" smtClean="0">
                <a:solidFill>
                  <a:schemeClr val="tx1"/>
                </a:solidFill>
                <a:latin typeface="Arial"/>
                <a:sym typeface="Arial"/>
              </a:rPr>
              <a:t>(</a:t>
            </a:r>
            <a:fld id="{D9471028-CF28-494A-A308-D310C0148B3D}" type="datetime'''1''''''''''4%'''''''''''''''''''''''''''''''''''''">
              <a:rPr lang="en-US" sz="1200" smtClean="0">
                <a:solidFill>
                  <a:schemeClr val="tx1"/>
                </a:solidFill>
              </a:rPr>
              <a:pPr/>
              <a:t>14%</a:t>
            </a:fld>
            <a:r>
              <a:rPr lang="en-US" sz="1200" smtClean="0">
                <a:solidFill>
                  <a:schemeClr val="tx1"/>
                </a:solidFill>
                <a:latin typeface="Arial"/>
                <a:sym typeface="Arial"/>
              </a:rPr>
              <a:t>)</a:t>
            </a:r>
            <a:endParaRPr lang="en-US" sz="1200">
              <a:solidFill>
                <a:schemeClr val="tx1"/>
              </a:solidFill>
              <a:latin typeface="Arial"/>
              <a:sym typeface="Arial"/>
            </a:endParaRPr>
          </a:p>
        </p:txBody>
      </p:sp>
      <p:sp>
        <p:nvSpPr>
          <p:cNvPr id="83" name="Rectangle 82"/>
          <p:cNvSpPr/>
          <p:nvPr>
            <p:custDataLst>
              <p:tags r:id="rId7"/>
            </p:custDataLst>
          </p:nvPr>
        </p:nvSpPr>
        <p:spPr bwMode="gray">
          <a:xfrm>
            <a:off x="4430713" y="4441825"/>
            <a:ext cx="588963" cy="3651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20638" tIns="0" rIns="20638" bIns="0" rtlCol="0" anchor="ctr"/>
          <a:lstStyle/>
          <a:p>
            <a:pPr algn="ctr"/>
            <a:fld id="{D44AE319-892D-43E7-A20F-AFBD63D1543B}" type="datetime'''''''3''''''''''''54,''''''1''''''1''''''''''0'''''''''''''''">
              <a:rPr lang="en-US" sz="1200" smtClean="0">
                <a:solidFill>
                  <a:schemeClr val="bg1"/>
                </a:solidFill>
              </a:rPr>
              <a:pPr/>
              <a:t>354,110</a:t>
            </a:fld>
            <a:r>
              <a:rPr lang="en-US" sz="1200" smtClean="0">
                <a:solidFill>
                  <a:schemeClr val="bg1"/>
                </a:solidFill>
              </a:rPr>
              <a:t/>
            </a:r>
            <a:br>
              <a:rPr lang="en-US" sz="1200" smtClean="0">
                <a:solidFill>
                  <a:schemeClr val="bg1"/>
                </a:solidFill>
              </a:rPr>
            </a:br>
            <a:r>
              <a:rPr lang="en-US" sz="1200" smtClean="0">
                <a:solidFill>
                  <a:schemeClr val="bg1"/>
                </a:solidFill>
              </a:rPr>
              <a:t>(</a:t>
            </a:r>
            <a:fld id="{09146EA5-CA77-4A7E-A09D-1DB9C3B6D29F}" type="datetime'''''''''''''''''''''''''''''''7''0''''''''''''''''''''''%'''">
              <a:rPr lang="en-US" sz="1200" smtClean="0">
                <a:solidFill>
                  <a:schemeClr val="bg1"/>
                </a:solidFill>
              </a:rPr>
              <a:pPr/>
              <a:t>70%</a:t>
            </a:fld>
            <a:r>
              <a:rPr lang="en-US" sz="1200" smtClean="0">
                <a:solidFill>
                  <a:schemeClr val="bg1"/>
                </a:solidFill>
              </a:rPr>
              <a:t>)</a:t>
            </a:r>
            <a:endParaRPr lang="en-US" sz="1200" dirty="0">
              <a:solidFill>
                <a:schemeClr val="bg1"/>
              </a:solidFill>
              <a:sym typeface="+mn-lt"/>
            </a:endParaRPr>
          </a:p>
        </p:txBody>
      </p:sp>
      <p:sp>
        <p:nvSpPr>
          <p:cNvPr id="80" name="Rectangle 79"/>
          <p:cNvSpPr/>
          <p:nvPr>
            <p:custDataLst>
              <p:tags r:id="rId8"/>
            </p:custDataLst>
          </p:nvPr>
        </p:nvSpPr>
        <p:spPr bwMode="auto">
          <a:xfrm>
            <a:off x="1439863" y="5000625"/>
            <a:ext cx="1344613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r"/>
            <a:fld id="{C0B4758F-25C3-485C-8F0D-3C103E8B27D1}" type="datetime'''''E''''''''a''''''''g''''le T''''ea''''m'''' Assists'''''''">
              <a:rPr lang="en-US" sz="1200">
                <a:solidFill>
                  <a:schemeClr val="tx1"/>
                </a:solidFill>
              </a:rPr>
              <a:pPr algn="r"/>
              <a:t>Eagle Team Assists</a:t>
            </a:fld>
            <a:endParaRPr lang="en-US" sz="1200">
              <a:solidFill>
                <a:schemeClr val="tx1"/>
              </a:solidFill>
              <a:sym typeface="+mn-lt"/>
            </a:endParaRPr>
          </a:p>
        </p:txBody>
      </p:sp>
      <p:sp>
        <p:nvSpPr>
          <p:cNvPr id="82" name="Rectangle 81"/>
          <p:cNvSpPr/>
          <p:nvPr>
            <p:custDataLst>
              <p:tags r:id="rId9"/>
            </p:custDataLst>
          </p:nvPr>
        </p:nvSpPr>
        <p:spPr bwMode="auto">
          <a:xfrm>
            <a:off x="1457325" y="2530475"/>
            <a:ext cx="1706563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r"/>
            <a:fld id="{FE88A94F-00A4-4BC2-953A-D308341D23CD}" type="datetime'''''E''ag''l''e ''''Tea''''m ''Summ''''o''''n''s''e''''s'">
              <a:rPr lang="en-US" sz="1200" smtClean="0">
                <a:solidFill>
                  <a:schemeClr val="tx1"/>
                </a:solidFill>
              </a:rPr>
              <a:pPr algn="r"/>
              <a:t>Eagle Team Summonses</a:t>
            </a:fld>
            <a:endParaRPr lang="en-US" sz="1200" dirty="0">
              <a:solidFill>
                <a:schemeClr val="tx1"/>
              </a:solidFill>
              <a:sym typeface="+mn-lt"/>
            </a:endParaRPr>
          </a:p>
        </p:txBody>
      </p:sp>
      <p:sp>
        <p:nvSpPr>
          <p:cNvPr id="85" name="Rectangle 84"/>
          <p:cNvSpPr/>
          <p:nvPr>
            <p:custDataLst>
              <p:tags r:id="rId10"/>
            </p:custDataLst>
          </p:nvPr>
        </p:nvSpPr>
        <p:spPr bwMode="gray">
          <a:xfrm>
            <a:off x="3036888" y="2824163"/>
            <a:ext cx="504825" cy="3651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20638" tIns="0" rIns="20638" bIns="0" rtlCol="0" anchor="ctr"/>
          <a:lstStyle/>
          <a:p>
            <a:pPr algn="ctr"/>
            <a:fld id="{5B16503B-A6A4-4D7D-A643-08CA556AFC27}" type="datetime'''''''''''8''2'''''',''5''4''7'''''''''''''''''''''''''''''">
              <a:rPr lang="en-US" sz="1200" smtClean="0">
                <a:solidFill>
                  <a:schemeClr val="bg1"/>
                </a:solidFill>
              </a:rPr>
              <a:pPr/>
              <a:t>82,547</a:t>
            </a:fld>
            <a:r>
              <a:rPr lang="en-US" sz="1200" smtClean="0">
                <a:solidFill>
                  <a:schemeClr val="bg1"/>
                </a:solidFill>
              </a:rPr>
              <a:t/>
            </a:r>
            <a:br>
              <a:rPr lang="en-US" sz="1200" smtClean="0">
                <a:solidFill>
                  <a:schemeClr val="bg1"/>
                </a:solidFill>
              </a:rPr>
            </a:br>
            <a:r>
              <a:rPr lang="en-US" sz="1200" smtClean="0">
                <a:solidFill>
                  <a:schemeClr val="bg1"/>
                </a:solidFill>
              </a:rPr>
              <a:t>(</a:t>
            </a:r>
            <a:fld id="{D3330C3A-681D-4975-A8E1-665D346AF409}" type="datetime'''''''''''''''''''''''''1''''''6''''''''''''''''''%'''''''''''">
              <a:rPr lang="en-US" sz="1200" smtClean="0">
                <a:solidFill>
                  <a:schemeClr val="bg1"/>
                </a:solidFill>
              </a:rPr>
              <a:pPr/>
              <a:t>16%</a:t>
            </a:fld>
            <a:r>
              <a:rPr lang="en-US" sz="1200" smtClean="0">
                <a:solidFill>
                  <a:schemeClr val="bg1"/>
                </a:solidFill>
              </a:rPr>
              <a:t>)</a:t>
            </a:r>
            <a:endParaRPr lang="en-US" sz="1200">
              <a:solidFill>
                <a:schemeClr val="bg1"/>
              </a:solidFill>
              <a:sym typeface="+mn-lt"/>
            </a:endParaRPr>
          </a:p>
        </p:txBody>
      </p:sp>
      <p:sp>
        <p:nvSpPr>
          <p:cNvPr id="74" name="Rectangular Callout 46"/>
          <p:cNvSpPr>
            <a:spLocks noChangeArrowheads="1"/>
          </p:cNvSpPr>
          <p:nvPr/>
        </p:nvSpPr>
        <p:spPr bwMode="auto">
          <a:xfrm>
            <a:off x="5098321" y="1817227"/>
            <a:ext cx="3131279" cy="804529"/>
          </a:xfrm>
          <a:prstGeom prst="wedgeRectCallout">
            <a:avLst>
              <a:gd name="adj1" fmla="val -60903"/>
              <a:gd name="adj2" fmla="val 137347"/>
            </a:avLst>
          </a:prstGeom>
          <a:solidFill>
            <a:schemeClr val="bg1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tIns="45711" rIns="182880" bIns="45711" anchor="ctr"/>
          <a:lstStyle/>
          <a:p>
            <a:pPr marL="111125" defTabSz="914400" eaLnBrk="1" hangingPunct="1">
              <a:spcAft>
                <a:spcPts val="600"/>
              </a:spcAft>
            </a:pPr>
            <a:r>
              <a:rPr lang="en-US" sz="1200" dirty="0" smtClean="0"/>
              <a:t>Eagle Team success has largely been achieved by educating the public rather than issuing summonses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2474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143464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4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>
              <a:shade val="80000"/>
              <a:satMod val="1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1200" b="1">
              <a:latin typeface="Arial"/>
              <a:sym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FC7A4D-6020-4385-A865-5554FA53588B}" type="slidenum">
              <a:rPr lang="en-US" kern="0" smtClean="0">
                <a:latin typeface="Arial" charset="0"/>
              </a:rPr>
              <a:pPr>
                <a:defRPr/>
              </a:pPr>
              <a:t>5</a:t>
            </a:fld>
            <a:endParaRPr lang="en-US" kern="0" dirty="0">
              <a:latin typeface="Arial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03200"/>
            <a:ext cx="8843963" cy="711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Eagle Team fare evasion </a:t>
            </a:r>
            <a:r>
              <a:rPr lang="en-US" dirty="0" smtClean="0">
                <a:latin typeface="Arial" pitchFamily="34" charset="0"/>
              </a:rPr>
              <a:t>efforts </a:t>
            </a:r>
            <a:r>
              <a:rPr lang="en-US" dirty="0" smtClean="0">
                <a:latin typeface="Arial" pitchFamily="34" charset="0"/>
              </a:rPr>
              <a:t>have expanded recently to also include RBS routes</a:t>
            </a:r>
            <a:endParaRPr lang="en-US" dirty="0"/>
          </a:p>
        </p:txBody>
      </p:sp>
      <p:sp>
        <p:nvSpPr>
          <p:cNvPr id="75" name="Rectangle 74"/>
          <p:cNvSpPr>
            <a:spLocks noChangeArrowheads="1"/>
          </p:cNvSpPr>
          <p:nvPr/>
        </p:nvSpPr>
        <p:spPr bwMode="auto">
          <a:xfrm>
            <a:off x="278656" y="1479042"/>
            <a:ext cx="70555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347663" defTabSz="895350">
              <a:spcBef>
                <a:spcPts val="3000"/>
              </a:spcBef>
              <a:spcAft>
                <a:spcPts val="3000"/>
              </a:spcAft>
              <a:buSzPct val="100000"/>
            </a:pPr>
            <a:r>
              <a:rPr lang="en-US" altLang="ko-KR" sz="1400" dirty="0" smtClean="0">
                <a:cs typeface="Arial" pitchFamily="34" charset="0"/>
              </a:rPr>
              <a:t>Eagle Team Fare Evasion </a:t>
            </a:r>
            <a:r>
              <a:rPr lang="en-US" altLang="ko-KR" sz="1400" dirty="0" smtClean="0">
                <a:cs typeface="Arial" pitchFamily="34" charset="0"/>
              </a:rPr>
              <a:t>Actions (Assists, Warnings &amp; Summonses), </a:t>
            </a:r>
            <a:r>
              <a:rPr lang="en-US" altLang="ko-KR" sz="1400" dirty="0" smtClean="0">
                <a:cs typeface="Arial" pitchFamily="34" charset="0"/>
              </a:rPr>
              <a:t>2012-13</a:t>
            </a:r>
          </a:p>
        </p:txBody>
      </p:sp>
      <p:graphicFrame>
        <p:nvGraphicFramePr>
          <p:cNvPr id="8" name="Object 7"/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045809003"/>
              </p:ext>
            </p:extLst>
          </p:nvPr>
        </p:nvGraphicFramePr>
        <p:xfrm>
          <a:off x="1828800" y="2781300"/>
          <a:ext cx="5505444" cy="2733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5" name="Chart" r:id="rId18" imgW="5505444" imgH="2733617" progId="MSGraph.Chart.8">
                  <p:embed followColorScheme="full"/>
                </p:oleObj>
              </mc:Choice>
              <mc:Fallback>
                <p:oleObj name="Chart" r:id="rId18" imgW="5505444" imgH="2733617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828800" y="2781300"/>
                        <a:ext cx="5505444" cy="2733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6" name="Straight Connector 65"/>
          <p:cNvCxnSpPr/>
          <p:nvPr>
            <p:custDataLst>
              <p:tags r:id="rId5"/>
            </p:custDataLst>
          </p:nvPr>
        </p:nvCxnSpPr>
        <p:spPr bwMode="auto">
          <a:xfrm>
            <a:off x="5915025" y="2478088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>
            <p:custDataLst>
              <p:tags r:id="rId6"/>
            </p:custDataLst>
          </p:nvPr>
        </p:nvCxnSpPr>
        <p:spPr bwMode="auto">
          <a:xfrm flipV="1">
            <a:off x="3267075" y="2478088"/>
            <a:ext cx="0" cy="885825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>
            <p:custDataLst>
              <p:tags r:id="rId7"/>
            </p:custDataLst>
          </p:nvPr>
        </p:nvCxnSpPr>
        <p:spPr bwMode="auto">
          <a:xfrm>
            <a:off x="3267075" y="2478088"/>
            <a:ext cx="2647950" cy="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>
            <p:custDataLst>
              <p:tags r:id="rId8"/>
            </p:custDataLst>
          </p:nvPr>
        </p:nvSpPr>
        <p:spPr bwMode="auto">
          <a:xfrm>
            <a:off x="3092450" y="5540375"/>
            <a:ext cx="349250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 algn="ctr"/>
            <a:fld id="{0CA5D3FB-4FFF-4BDE-875B-2591A8118B97}" type="datetime'2''''''''''''''0''1''''''''''''''''''''''''''''''''''''''2'">
              <a:rPr lang="en-US" sz="1200">
                <a:solidFill>
                  <a:schemeClr val="tx1"/>
                </a:solidFill>
              </a:rPr>
              <a:pPr/>
              <a:t>2012</a:t>
            </a:fld>
            <a:endParaRPr lang="en-US" sz="1200">
              <a:solidFill>
                <a:schemeClr val="tx1"/>
              </a:solidFill>
              <a:sym typeface="+mn-lt"/>
            </a:endParaRPr>
          </a:p>
        </p:txBody>
      </p:sp>
      <p:sp>
        <p:nvSpPr>
          <p:cNvPr id="10" name="Rectangle 9"/>
          <p:cNvSpPr/>
          <p:nvPr>
            <p:custDataLst>
              <p:tags r:id="rId9"/>
            </p:custDataLst>
          </p:nvPr>
        </p:nvSpPr>
        <p:spPr bwMode="auto">
          <a:xfrm>
            <a:off x="5740400" y="5540375"/>
            <a:ext cx="349250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 algn="ctr"/>
            <a:fld id="{92EBF403-7F5F-498A-B3A1-F5F06D7DD7A8}" type="datetime'''20''''''''''''''''''1''''''''''''3'''''''''''''''''''''''">
              <a:rPr lang="en-US" sz="1200">
                <a:solidFill>
                  <a:schemeClr val="tx1"/>
                </a:solidFill>
              </a:rPr>
              <a:pPr/>
              <a:t>2013</a:t>
            </a:fld>
            <a:endParaRPr lang="en-US" sz="1200">
              <a:solidFill>
                <a:schemeClr val="tx1"/>
              </a:solidFill>
              <a:sym typeface="+mn-lt"/>
            </a:endParaRPr>
          </a:p>
        </p:txBody>
      </p:sp>
      <p:sp>
        <p:nvSpPr>
          <p:cNvPr id="68" name="Rectangle 67"/>
          <p:cNvSpPr/>
          <p:nvPr>
            <p:custDataLst>
              <p:tags r:id="rId10"/>
            </p:custDataLst>
          </p:nvPr>
        </p:nvSpPr>
        <p:spPr bwMode="auto">
          <a:xfrm>
            <a:off x="6769100" y="3076575"/>
            <a:ext cx="312738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fld id="{0FBDA3F4-9C34-4849-B443-C41983CED7F0}" type="datetime'''''''''''''''''''''''''''''R''''''B''''''''''''''S'">
              <a:rPr lang="en-US" sz="1200">
                <a:solidFill>
                  <a:schemeClr val="tx1"/>
                </a:solidFill>
                <a:latin typeface="Arial"/>
                <a:sym typeface="Arial"/>
              </a:rPr>
              <a:pPr/>
              <a:t>RBS</a:t>
            </a:fld>
            <a:endParaRPr lang="en-US" sz="1200">
              <a:solidFill>
                <a:schemeClr val="tx1"/>
              </a:solidFill>
              <a:latin typeface="Arial"/>
              <a:sym typeface="Arial"/>
            </a:endParaRPr>
          </a:p>
        </p:txBody>
      </p:sp>
      <p:sp>
        <p:nvSpPr>
          <p:cNvPr id="31" name="Oval 30"/>
          <p:cNvSpPr/>
          <p:nvPr>
            <p:custDataLst>
              <p:tags r:id="rId11"/>
            </p:custDataLst>
          </p:nvPr>
        </p:nvSpPr>
        <p:spPr bwMode="auto">
          <a:xfrm>
            <a:off x="4313238" y="2360613"/>
            <a:ext cx="555625" cy="23495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</a:pPr>
            <a:fld id="{604B6916-C531-4D03-B4ED-354A5BE33CCA}" type="datetime'''''+4''''''''''''''''''''''''''1''''''''''%'''''">
              <a:rPr lang="en-US" sz="1200" b="1">
                <a:solidFill>
                  <a:schemeClr val="tx1"/>
                </a:solidFill>
                <a:sym typeface="+mn-lt"/>
              </a:rPr>
              <a:pPr algn="ctr">
                <a:lnSpc>
                  <a:spcPct val="90000"/>
                </a:lnSpc>
              </a:pPr>
              <a:t>+41%</a:t>
            </a:fld>
            <a:endParaRPr lang="en-US" sz="1200" b="1">
              <a:solidFill>
                <a:schemeClr val="tx1"/>
              </a:solidFill>
              <a:sym typeface="+mn-lt"/>
            </a:endParaRPr>
          </a:p>
        </p:txBody>
      </p:sp>
      <p:sp>
        <p:nvSpPr>
          <p:cNvPr id="79" name="Rectangle 78"/>
          <p:cNvSpPr/>
          <p:nvPr>
            <p:custDataLst>
              <p:tags r:id="rId12"/>
            </p:custDataLst>
          </p:nvPr>
        </p:nvSpPr>
        <p:spPr bwMode="auto">
          <a:xfrm>
            <a:off x="6769100" y="4338638"/>
            <a:ext cx="304800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fld id="{19493674-22BD-418A-9AD5-3E24DF02B5B2}" type="datetime'''''''''''''''''''''''''''''''S''''''B''''S'''">
              <a:rPr lang="en-US" sz="1200">
                <a:solidFill>
                  <a:schemeClr val="tx1"/>
                </a:solidFill>
                <a:latin typeface="Arial"/>
                <a:sym typeface="Arial"/>
              </a:rPr>
              <a:pPr/>
              <a:t>SBS</a:t>
            </a:fld>
            <a:endParaRPr lang="en-US" sz="1200">
              <a:solidFill>
                <a:schemeClr val="tx1"/>
              </a:solidFill>
              <a:latin typeface="Arial"/>
              <a:sym typeface="Arial"/>
            </a:endParaRPr>
          </a:p>
        </p:txBody>
      </p:sp>
      <p:sp>
        <p:nvSpPr>
          <p:cNvPr id="71" name="Rectangle 70"/>
          <p:cNvSpPr/>
          <p:nvPr>
            <p:custDataLst>
              <p:tags r:id="rId13"/>
            </p:custDataLst>
          </p:nvPr>
        </p:nvSpPr>
        <p:spPr bwMode="gray">
          <a:xfrm>
            <a:off x="5621338" y="2668588"/>
            <a:ext cx="588963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20638" tIns="0" rIns="20638" bIns="0" rtlCol="0" anchor="b"/>
          <a:lstStyle/>
          <a:p>
            <a:pPr algn="ctr"/>
            <a:fld id="{B091CA49-595D-464D-A8BD-75A4657EC864}" type="datetime'''''''''''''''''''1''80'',3''''''''''''5''''''''''''''''''7'">
              <a:rPr lang="en-US" sz="1200">
                <a:solidFill>
                  <a:schemeClr val="tx1"/>
                </a:solidFill>
                <a:latin typeface="Arial"/>
                <a:sym typeface="Arial"/>
              </a:rPr>
              <a:pPr algn="ctr"/>
              <a:t>180,357</a:t>
            </a:fld>
            <a:endParaRPr lang="en-US" sz="1200">
              <a:solidFill>
                <a:schemeClr val="tx1"/>
              </a:solidFill>
              <a:latin typeface="Arial"/>
              <a:sym typeface="Arial"/>
            </a:endParaRPr>
          </a:p>
        </p:txBody>
      </p:sp>
      <p:sp>
        <p:nvSpPr>
          <p:cNvPr id="82" name="Rectangle 81"/>
          <p:cNvSpPr/>
          <p:nvPr>
            <p:custDataLst>
              <p:tags r:id="rId14"/>
            </p:custDataLst>
          </p:nvPr>
        </p:nvSpPr>
        <p:spPr bwMode="gray">
          <a:xfrm>
            <a:off x="5662613" y="3076575"/>
            <a:ext cx="504825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20638" tIns="0" rIns="20638" bIns="0" rtlCol="0" anchor="ctr"/>
          <a:lstStyle/>
          <a:p>
            <a:pPr algn="ctr"/>
            <a:fld id="{1D560D87-E73E-44FD-97A5-37AEFE69D44D}" type="datetime'4''''''''''''''1,''''7''''7''''0'''''''''''''''">
              <a:rPr lang="en-US" sz="1200">
                <a:solidFill>
                  <a:schemeClr val="bg1"/>
                </a:solidFill>
              </a:rPr>
              <a:pPr/>
              <a:t>41,770</a:t>
            </a:fld>
            <a:endParaRPr lang="en-US" sz="1200">
              <a:solidFill>
                <a:schemeClr val="bg1"/>
              </a:solidFill>
              <a:latin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29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3845972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6" name="think-cell Slide" r:id="rId12" imgW="270" imgH="270" progId="TCLayout.ActiveDocument.1">
                  <p:embed/>
                </p:oleObj>
              </mc:Choice>
              <mc:Fallback>
                <p:oleObj name="think-cell Slide" r:id="rId1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>
              <a:shade val="80000"/>
              <a:satMod val="1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US" sz="1200">
              <a:latin typeface="Arial"/>
              <a:sym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FC7A4D-6020-4385-A865-5554FA53588B}" type="slidenum">
              <a:rPr lang="en-US" kern="0" smtClean="0">
                <a:latin typeface="Arial" charset="0"/>
              </a:rPr>
              <a:pPr>
                <a:defRPr/>
              </a:pPr>
              <a:t>6</a:t>
            </a:fld>
            <a:endParaRPr lang="en-US" kern="0" dirty="0">
              <a:latin typeface="Arial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03200"/>
            <a:ext cx="8843963" cy="711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In addition to reducing bus fare evasion, the Eagle Team has also succeeded in reducing train vandalism in yards</a:t>
            </a:r>
            <a:endParaRPr lang="en-US" dirty="0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78656" y="1479042"/>
            <a:ext cx="585623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347663" defTabSz="895350">
              <a:spcBef>
                <a:spcPts val="3000"/>
              </a:spcBef>
              <a:spcAft>
                <a:spcPts val="3000"/>
              </a:spcAft>
              <a:buSzPct val="100000"/>
            </a:pPr>
            <a:r>
              <a:rPr lang="en-US" altLang="ko-KR" sz="1400" dirty="0" smtClean="0">
                <a:cs typeface="Arial" pitchFamily="34" charset="0"/>
              </a:rPr>
              <a:t>Average Annual Yard Vandalism Occurrences</a:t>
            </a:r>
          </a:p>
        </p:txBody>
      </p:sp>
      <p:graphicFrame>
        <p:nvGraphicFramePr>
          <p:cNvPr id="28" name="Object 27"/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5053122"/>
              </p:ext>
            </p:extLst>
          </p:nvPr>
        </p:nvGraphicFramePr>
        <p:xfrm>
          <a:off x="1790699" y="2438400"/>
          <a:ext cx="5534058" cy="300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7" name="Chart" r:id="rId14" imgW="5534058" imgH="3000312" progId="MSGraph.Chart.8">
                  <p:embed followColorScheme="full"/>
                </p:oleObj>
              </mc:Choice>
              <mc:Fallback>
                <p:oleObj name="Chart" r:id="rId14" imgW="5534058" imgH="3000312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790699" y="2438400"/>
                        <a:ext cx="5534058" cy="3000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Connector 30"/>
          <p:cNvCxnSpPr/>
          <p:nvPr>
            <p:custDataLst>
              <p:tags r:id="rId5"/>
            </p:custDataLst>
          </p:nvPr>
        </p:nvCxnSpPr>
        <p:spPr bwMode="auto">
          <a:xfrm>
            <a:off x="3248025" y="2478088"/>
            <a:ext cx="2647950" cy="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>
            <p:custDataLst>
              <p:tags r:id="rId6"/>
            </p:custDataLst>
          </p:nvPr>
        </p:nvCxnSpPr>
        <p:spPr bwMode="auto">
          <a:xfrm>
            <a:off x="5895975" y="2478088"/>
            <a:ext cx="0" cy="1076325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>
            <p:custDataLst>
              <p:tags r:id="rId7"/>
            </p:custDataLst>
          </p:nvPr>
        </p:nvCxnSpPr>
        <p:spPr bwMode="auto">
          <a:xfrm flipV="1">
            <a:off x="3248025" y="2478088"/>
            <a:ext cx="0" cy="7620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>
            <p:custDataLst>
              <p:tags r:id="rId8"/>
            </p:custDataLst>
          </p:nvPr>
        </p:nvSpPr>
        <p:spPr bwMode="auto">
          <a:xfrm>
            <a:off x="2692400" y="5464175"/>
            <a:ext cx="1111250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 algn="ctr"/>
            <a:fld id="{45E2E4A3-067E-48D2-A4B7-F23EE275A542}" type="datetime'Pr''e Ea''g''''l''''''''e ''''''''''T''e''''a''''''m'''">
              <a:rPr lang="en-US" sz="1200">
                <a:solidFill>
                  <a:schemeClr val="tx1"/>
                </a:solidFill>
              </a:rPr>
              <a:pPr/>
              <a:t>Pre Eagle Team</a:t>
            </a:fld>
            <a:endParaRPr lang="en-US" sz="1200">
              <a:solidFill>
                <a:schemeClr val="tx1"/>
              </a:solidFill>
              <a:sym typeface="+mn-lt"/>
            </a:endParaRPr>
          </a:p>
        </p:txBody>
      </p:sp>
      <p:sp>
        <p:nvSpPr>
          <p:cNvPr id="35" name="Oval 34"/>
          <p:cNvSpPr/>
          <p:nvPr>
            <p:custDataLst>
              <p:tags r:id="rId9"/>
            </p:custDataLst>
          </p:nvPr>
        </p:nvSpPr>
        <p:spPr bwMode="auto">
          <a:xfrm>
            <a:off x="4321175" y="2360613"/>
            <a:ext cx="501650" cy="23495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</a:pPr>
            <a:fld id="{EB50E4E8-CCF4-4941-A979-BED29506E508}" type="datetime'''''''''''-''40''''%'''''''''''">
              <a:rPr lang="en-US" sz="1200" b="1">
                <a:solidFill>
                  <a:schemeClr val="tx1"/>
                </a:solidFill>
              </a:rPr>
              <a:pPr/>
              <a:t>-40%</a:t>
            </a:fld>
            <a:endParaRPr lang="en-US" sz="1200" b="1">
              <a:solidFill>
                <a:schemeClr val="tx1"/>
              </a:solidFill>
              <a:sym typeface="+mn-lt"/>
            </a:endParaRPr>
          </a:p>
        </p:txBody>
      </p:sp>
      <p:sp>
        <p:nvSpPr>
          <p:cNvPr id="33" name="Rectangle 32"/>
          <p:cNvSpPr/>
          <p:nvPr>
            <p:custDataLst>
              <p:tags r:id="rId10"/>
            </p:custDataLst>
          </p:nvPr>
        </p:nvSpPr>
        <p:spPr bwMode="auto">
          <a:xfrm>
            <a:off x="5307013" y="5464175"/>
            <a:ext cx="1179513" cy="18256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shade val="80000"/>
                    <a:satMod val="1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 algn="ctr"/>
            <a:fld id="{72C7BF91-03F3-48AD-AA32-5D5C045A9A13}" type="datetime'Post'''''''' ''''''''''''E''''''a''''''''''''g''le ''''''Team'">
              <a:rPr lang="en-US" sz="1200">
                <a:solidFill>
                  <a:schemeClr val="tx1"/>
                </a:solidFill>
              </a:rPr>
              <a:pPr/>
              <a:t>Post Eagle Team</a:t>
            </a:fld>
            <a:endParaRPr lang="en-US" sz="1200">
              <a:solidFill>
                <a:schemeClr val="tx1"/>
              </a:solidFill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810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54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1.TGoWFZ0a6cP0Gk_fr4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B1qde97CEWSy8ml2MtHU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tuMtTKD8keQpFlzq6XNi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HkP7BE40EGa6EO47HYS4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ULhFt5KykGg88Q_vqx4e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1LLot2jZU.kY3FgLt2Ih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ZnIIsa4t0GWBptp3wSyk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pbzBm40OXmsnCH7jjG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CZCNRy1K0W_PfB323nnL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qZuguIixk.WGS41GLce.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b6Qb0jMNEiV6t5kRThCJ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MwwaOjyo0mb7t6pon_sz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FPF9IFepku3KRun8w9tQ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MJ3VTbfhUWG2ti0kn7JJ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mfGqYtPcE6cQU6sQeEls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DKJM9HIa0uiKCqfdouun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fcQqos3vUiBk45nlEuU2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Nv05Gdg_kikJ5bzqkpBy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DUzIXJlZ0aLTa76T7yke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.yWPbWiTUOaDxV2UU8w7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KFpuUNTEESC6n3w31CV8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9N4dNVtqEC5JsZy_7Qhc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kjjdmwNEagBIJzigr_R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7Ej.Ito9UG.D1MNQ8p7m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EI8m5i0XkiTRTUZeNsoC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cJVq0cQi06cHG.ykkhyo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e0yfVtrxE238hEcDbQOM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VsnghH7yU22uw.91fdHf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pbzBm40OXmsnCH7jjGw"/>
</p:tagLst>
</file>

<file path=ppt/theme/theme1.xml><?xml version="1.0" encoding="utf-8"?>
<a:theme xmlns:a="http://schemas.openxmlformats.org/drawingml/2006/main" name="1_Office Theme">
  <a:themeElements>
    <a:clrScheme name="NYC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8AD"/>
      </a:accent1>
      <a:accent2>
        <a:srgbClr val="87939B"/>
      </a:accent2>
      <a:accent3>
        <a:srgbClr val="00995C"/>
      </a:accent3>
      <a:accent4>
        <a:srgbClr val="9C3A8F"/>
      </a:accent4>
      <a:accent5>
        <a:srgbClr val="E0402F"/>
      </a:accent5>
      <a:accent6>
        <a:srgbClr val="F3D32B"/>
      </a:accent6>
      <a:hlink>
        <a:srgbClr val="00995C"/>
      </a:hlink>
      <a:folHlink>
        <a:srgbClr val="9C3A8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YCT">
  <a:themeElements>
    <a:clrScheme name="Subway schem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8AD"/>
      </a:accent1>
      <a:accent2>
        <a:srgbClr val="87939B"/>
      </a:accent2>
      <a:accent3>
        <a:srgbClr val="00995C"/>
      </a:accent3>
      <a:accent4>
        <a:srgbClr val="9C3A8F"/>
      </a:accent4>
      <a:accent5>
        <a:srgbClr val="E0402F"/>
      </a:accent5>
      <a:accent6>
        <a:srgbClr val="F3D32B"/>
      </a:accent6>
      <a:hlink>
        <a:srgbClr val="00995C"/>
      </a:hlink>
      <a:folHlink>
        <a:srgbClr val="9C3A8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8AD"/>
      </a:accent1>
      <a:accent2>
        <a:srgbClr val="87939B"/>
      </a:accent2>
      <a:accent3>
        <a:srgbClr val="FFFFFF"/>
      </a:accent3>
      <a:accent4>
        <a:srgbClr val="000000"/>
      </a:accent4>
      <a:accent5>
        <a:srgbClr val="AABED3"/>
      </a:accent5>
      <a:accent6>
        <a:srgbClr val="7A858C"/>
      </a:accent6>
      <a:hlink>
        <a:srgbClr val="00995C"/>
      </a:hlink>
      <a:folHlink>
        <a:srgbClr val="9C3A8F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3941</TotalTime>
  <Words>311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1_Office Theme</vt:lpstr>
      <vt:lpstr>NYCT</vt:lpstr>
      <vt:lpstr>4_Default Design</vt:lpstr>
      <vt:lpstr>think-cell Slide</vt:lpstr>
      <vt:lpstr>Chart</vt:lpstr>
      <vt:lpstr>Eagle Team Update</vt:lpstr>
      <vt:lpstr>In November 2013, the Transit &amp; Bus Committee requested an update regarding the following:</vt:lpstr>
      <vt:lpstr>The Eagle Team was created and expanded to meet a specific purpose</vt:lpstr>
      <vt:lpstr>Bus fare evasion has declined significantly with the introduction of SBS and the Eagle Team</vt:lpstr>
      <vt:lpstr>Reductions in fare evasion have been achieved with a combination of education and enforcement</vt:lpstr>
      <vt:lpstr>Eagle Team fare evasion efforts have expanded recently to also include RBS routes</vt:lpstr>
      <vt:lpstr>In addition to reducing bus fare evasion, the Eagle Team has also succeeded in reducing train vandalism in yards</vt:lpstr>
    </vt:vector>
  </TitlesOfParts>
  <Company>MTA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Michaels</dc:creator>
  <cp:lastModifiedBy>DeMarino, Vincent</cp:lastModifiedBy>
  <cp:revision>180</cp:revision>
  <cp:lastPrinted>2014-01-23T23:19:27Z</cp:lastPrinted>
  <dcterms:created xsi:type="dcterms:W3CDTF">2012-02-07T21:28:48Z</dcterms:created>
  <dcterms:modified xsi:type="dcterms:W3CDTF">2014-01-24T17:40:40Z</dcterms:modified>
</cp:coreProperties>
</file>