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5" r:id="rId3"/>
    <p:sldId id="302" r:id="rId4"/>
    <p:sldId id="344" r:id="rId5"/>
    <p:sldId id="317" r:id="rId6"/>
    <p:sldId id="346" r:id="rId7"/>
    <p:sldId id="340" r:id="rId8"/>
    <p:sldId id="318" r:id="rId9"/>
    <p:sldId id="333" r:id="rId10"/>
    <p:sldId id="325" r:id="rId11"/>
    <p:sldId id="313" r:id="rId12"/>
    <p:sldId id="348" r:id="rId13"/>
    <p:sldId id="339" r:id="rId14"/>
  </p:sldIdLst>
  <p:sldSz cx="9144000" cy="6858000" type="screen4x3"/>
  <p:notesSz cx="7019925" cy="93059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3188" autoAdjust="0"/>
  </p:normalViewPr>
  <p:slideViewPr>
    <p:cSldViewPr snapToGrid="0" snapToObjects="1">
      <p:cViewPr>
        <p:scale>
          <a:sx n="90" d="100"/>
          <a:sy n="9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6725"/>
          </a:xfrm>
          <a:prstGeom prst="rect">
            <a:avLst/>
          </a:prstGeom>
        </p:spPr>
        <p:txBody>
          <a:bodyPr vert="horz" lIns="90991" tIns="45495" rIns="90991" bIns="4549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6725"/>
          </a:xfrm>
          <a:prstGeom prst="rect">
            <a:avLst/>
          </a:prstGeom>
        </p:spPr>
        <p:txBody>
          <a:bodyPr vert="horz" lIns="90991" tIns="45495" rIns="90991" bIns="4549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AFFE24-49C3-433C-B416-00D5381FDC83}" type="datetimeFigureOut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7613"/>
            <a:ext cx="3041650" cy="466725"/>
          </a:xfrm>
          <a:prstGeom prst="rect">
            <a:avLst/>
          </a:prstGeom>
        </p:spPr>
        <p:txBody>
          <a:bodyPr vert="horz" lIns="90991" tIns="45495" rIns="90991" bIns="4549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7613"/>
            <a:ext cx="3041650" cy="466725"/>
          </a:xfrm>
          <a:prstGeom prst="rect">
            <a:avLst/>
          </a:prstGeom>
        </p:spPr>
        <p:txBody>
          <a:bodyPr vert="horz" lIns="90991" tIns="45495" rIns="90991" bIns="4549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7524362-F880-4404-BB16-B25103292F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36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6725"/>
          </a:xfrm>
          <a:prstGeom prst="rect">
            <a:avLst/>
          </a:prstGeom>
        </p:spPr>
        <p:txBody>
          <a:bodyPr vert="horz" lIns="90991" tIns="45495" rIns="90991" bIns="4549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6725"/>
          </a:xfrm>
          <a:prstGeom prst="rect">
            <a:avLst/>
          </a:prstGeom>
        </p:spPr>
        <p:txBody>
          <a:bodyPr vert="horz" lIns="90991" tIns="45495" rIns="90991" bIns="4549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D027D7-D415-43B6-8BA6-BE0D62D77F18}" type="datetimeFigureOut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6913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1" tIns="45495" rIns="90991" bIns="4549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9"/>
            <a:ext cx="5616575" cy="4187825"/>
          </a:xfrm>
          <a:prstGeom prst="rect">
            <a:avLst/>
          </a:prstGeom>
        </p:spPr>
        <p:txBody>
          <a:bodyPr vert="horz" lIns="90991" tIns="45495" rIns="90991" bIns="45495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7613"/>
            <a:ext cx="3041650" cy="466725"/>
          </a:xfrm>
          <a:prstGeom prst="rect">
            <a:avLst/>
          </a:prstGeom>
        </p:spPr>
        <p:txBody>
          <a:bodyPr vert="horz" lIns="90991" tIns="45495" rIns="90991" bIns="4549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7613"/>
            <a:ext cx="3041650" cy="466725"/>
          </a:xfrm>
          <a:prstGeom prst="rect">
            <a:avLst/>
          </a:prstGeom>
        </p:spPr>
        <p:txBody>
          <a:bodyPr vert="horz" lIns="90991" tIns="45495" rIns="90991" bIns="4549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22DB617-4155-412E-8BB0-F8A7F45551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6607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C7B5F4-0F72-46B1-BDDC-A89A39C5ABBE}" type="slidenum">
              <a:rPr lang="en-US" smtClean="0"/>
              <a:pPr>
                <a:defRPr/>
              </a:pPr>
              <a:t>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F1AEB0-B599-4702-9ADE-103FD1B7FAE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Onboard Equipment Includes: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Onboard Computers (OBC)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Data Radio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Antenna and filters (undercarriage transponder reader and roof top data radio)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Communications Manager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Power Supplies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Speed Sensors/Accelerometers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Cabling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Relays/valves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Wayside Equipment Includes:</a:t>
            </a:r>
          </a:p>
          <a:p>
            <a:pPr>
              <a:defRPr/>
            </a:pPr>
            <a:r>
              <a:rPr lang="en-US" dirty="0" smtClean="0"/>
              <a:t>-Wayside Interface Unit (WIU)</a:t>
            </a:r>
          </a:p>
          <a:p>
            <a:pPr>
              <a:defRPr/>
            </a:pPr>
            <a:r>
              <a:rPr lang="en-US" dirty="0" smtClean="0"/>
              <a:t>-Signal System Circuit Revisions for Interface (wiring, relays, microprocessors)</a:t>
            </a:r>
          </a:p>
          <a:p>
            <a:pPr>
              <a:defRPr/>
            </a:pPr>
            <a:r>
              <a:rPr lang="en-US" dirty="0" smtClean="0"/>
              <a:t>-Interface Cases</a:t>
            </a:r>
          </a:p>
          <a:p>
            <a:pPr>
              <a:defRPr/>
            </a:pPr>
            <a:r>
              <a:rPr lang="en-US" dirty="0" smtClean="0"/>
              <a:t>-Ground Based Network Equipment</a:t>
            </a:r>
          </a:p>
          <a:p>
            <a:pPr>
              <a:defRPr/>
            </a:pPr>
            <a:r>
              <a:rPr lang="en-US" dirty="0" smtClean="0"/>
              <a:t>-In Track Transponders</a:t>
            </a:r>
          </a:p>
          <a:p>
            <a:pPr>
              <a:defRPr/>
            </a:pPr>
            <a:r>
              <a:rPr lang="en-US" dirty="0" smtClean="0"/>
              <a:t>-Power Supplies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Back Office Equipment Includes:</a:t>
            </a:r>
          </a:p>
          <a:p>
            <a:pPr>
              <a:defRPr/>
            </a:pPr>
            <a:r>
              <a:rPr lang="en-US" dirty="0" smtClean="0"/>
              <a:t>-Safety Servers (TSR’s)</a:t>
            </a:r>
          </a:p>
          <a:p>
            <a:pPr>
              <a:defRPr/>
            </a:pPr>
            <a:r>
              <a:rPr lang="en-US" dirty="0" smtClean="0"/>
              <a:t>-ACSES II Messaging System</a:t>
            </a:r>
          </a:p>
          <a:p>
            <a:pPr>
              <a:defRPr/>
            </a:pPr>
            <a:r>
              <a:rPr lang="en-US" dirty="0" smtClean="0"/>
              <a:t>-ACSES II Network Management Servers and Equipment</a:t>
            </a:r>
          </a:p>
          <a:p>
            <a:pPr>
              <a:defRPr/>
            </a:pPr>
            <a:r>
              <a:rPr lang="en-US" dirty="0" smtClean="0"/>
              <a:t>-Software Maintenance Data Facility (Configuration Management and Software Development Tools)</a:t>
            </a:r>
          </a:p>
          <a:p>
            <a:pPr>
              <a:defRPr/>
            </a:pPr>
            <a:r>
              <a:rPr lang="en-US" dirty="0" smtClean="0"/>
              <a:t>-RWPS system</a:t>
            </a:r>
          </a:p>
          <a:p>
            <a:pPr>
              <a:defRPr/>
            </a:pPr>
            <a:r>
              <a:rPr lang="en-US" dirty="0" smtClean="0"/>
              <a:t>-Demilitarized Zone Equipment</a:t>
            </a:r>
          </a:p>
          <a:p>
            <a:pPr>
              <a:defRPr/>
            </a:pPr>
            <a:r>
              <a:rPr lang="en-US" dirty="0" smtClean="0"/>
              <a:t>-Wayside Communications Controllers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Communications Equipment Includes: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ROW Poles, Cases and Antennas/filters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Network Equipment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Communications Managers</a:t>
            </a:r>
          </a:p>
          <a:p>
            <a:pPr marL="164472" indent="-164472">
              <a:buFontTx/>
              <a:buChar char="-"/>
              <a:defRPr/>
            </a:pPr>
            <a:r>
              <a:rPr lang="en-US" dirty="0" smtClean="0"/>
              <a:t>220Mhz Data Radios</a:t>
            </a:r>
          </a:p>
          <a:p>
            <a:pPr>
              <a:defRPr/>
            </a:pPr>
            <a:r>
              <a:rPr lang="en-US" dirty="0" smtClean="0"/>
              <a:t>-  Railroad Data Network interface equipment</a:t>
            </a:r>
          </a:p>
          <a:p>
            <a:pPr>
              <a:defRPr/>
            </a:pPr>
            <a:r>
              <a:rPr lang="en-US" dirty="0" smtClean="0"/>
              <a:t>-  Power Supplies</a:t>
            </a:r>
          </a:p>
          <a:p>
            <a:pPr marL="164472" indent="-164472">
              <a:buFontTx/>
              <a:buChar char="-"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8147" indent="-2809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13" indent="-2254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0588" indent="-2254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44588" indent="-2254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1762" indent="-2254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8937" indent="-2254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6112" indent="-2254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73287" indent="-2254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349" eaLnBrk="1" fontAlgn="base" hangingPunct="1">
              <a:spcBef>
                <a:spcPct val="0"/>
              </a:spcBef>
              <a:spcAft>
                <a:spcPct val="0"/>
              </a:spcAft>
            </a:pPr>
            <a:fld id="{8E29C78C-8A09-478A-8AB8-176D464AFBAC}" type="slidenum">
              <a:rPr lang="en-US" altLang="en-US" smtClean="0">
                <a:latin typeface="Arial" pitchFamily="34" charset="0"/>
              </a:rPr>
              <a:pPr defTabSz="914349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ea typeface="Geneva"/>
              <a:cs typeface="Geneva"/>
            </a:endParaRPr>
          </a:p>
          <a:p>
            <a:endParaRPr lang="en-US" altLang="en-US" dirty="0" smtClean="0">
              <a:ea typeface="Geneva"/>
              <a:cs typeface="Geneva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559" indent="-279384" defTabSz="9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1826" indent="-223825" defTabSz="9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9000" indent="-223825" defTabSz="9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43000" indent="-223825" defTabSz="9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0175" indent="-223825" defTabSz="9127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7351" indent="-223825" defTabSz="9127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4526" indent="-223825" defTabSz="9127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71700" indent="-223825" defTabSz="9127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622F0A7-434C-4778-86E1-F4FB6F77DD1D}" type="slidenum">
              <a:rPr lang="en-US" altLang="en-US" smtClean="0">
                <a:solidFill>
                  <a:srgbClr val="000000"/>
                </a:solidFill>
                <a:latin typeface="Arial" pitchFamily="34" charset="0"/>
                <a:ea typeface="Geneva"/>
                <a:cs typeface="Geneva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mtClean="0">
              <a:solidFill>
                <a:srgbClr val="000000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52237" indent="-289322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57288" indent="-231458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20203" indent="-231458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83118" indent="-231458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46033" indent="-231458" defTabSz="4629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3008948" indent="-231458" defTabSz="4629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71863" indent="-231458" defTabSz="4629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934778" indent="-231458" defTabSz="4629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fld id="{2F8046D4-1FE6-40A8-802C-9D66133F4E54}" type="slidenum">
              <a:rPr lang="en-US" altLang="en-US" smtClean="0"/>
              <a:pPr eaLnBrk="1" hangingPunct="1"/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CA714-F1B2-4DE0-8890-5931B47EF8B5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78972-B773-4BAE-8BB3-4E5D8D4925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951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526D3-7F37-433B-A59C-634E6F992BAD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761C9-C086-413B-A5E0-DCDA01586D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867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8AAB7-6653-4500-AEAB-D07C4066404D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E2DB5-5FC7-4F87-A824-7292F0ECA9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36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FFAD0-7DD0-430E-B0B8-4C784A92E6FE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0A4CF-9EDC-47EB-9B31-446E1D1ED9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24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1360E-9231-4FCB-842C-603E8260A9CB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DB5C9-C5A4-42B7-985F-128B7F5460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897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E5C33-0B4C-4F38-8624-792F37363050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AC6D2-1A81-4BFF-95BC-9DEBF2D70B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01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02CC5-3B79-43DE-A4A3-FE94EB8A60EA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2F982-1704-464D-9A82-942D8FE8C0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88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61D6-AAA5-435A-958E-781E18180F4F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4B85D-E65C-4665-B7DD-811D193ECD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280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1069E-94DE-45AB-AEBB-5422C29F190A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5AE80-4586-4E0C-BA81-AD7D7FF78C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589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2602B-CCF5-4593-B29B-CD04015712A0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E14E4-8182-4728-9D82-9135BC43FE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53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48722-A808-4867-931A-C5C365205650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3A868-2278-4B92-B8EC-80935DC999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928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92225" y="6356350"/>
            <a:ext cx="1298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186F27C-DFD3-40BD-9470-78162BBBEF6D}" type="datetime1">
              <a:rPr lang="en-US"/>
              <a:pPr>
                <a:defRPr/>
              </a:pPr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MNR - LIRR Positive Train Control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977DFA3-1FF4-4861-B634-5959C6CC19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Arial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pptbkgrds-titl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685800" y="1795463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Positive Train Control</a:t>
            </a:r>
            <a:br>
              <a:rPr lang="en-US" altLang="en-US" sz="3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3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Project Status</a:t>
            </a:r>
          </a:p>
        </p:txBody>
      </p:sp>
      <p:sp>
        <p:nvSpPr>
          <p:cNvPr id="2052" name="Subtitle 2"/>
          <p:cNvSpPr>
            <a:spLocks noGrp="1"/>
          </p:cNvSpPr>
          <p:nvPr>
            <p:ph type="subTitle" idx="1"/>
          </p:nvPr>
        </p:nvSpPr>
        <p:spPr>
          <a:xfrm>
            <a:off x="987425" y="3643313"/>
            <a:ext cx="7273925" cy="1752600"/>
          </a:xfrm>
        </p:spPr>
        <p:txBody>
          <a:bodyPr/>
          <a:lstStyle/>
          <a:p>
            <a:pPr eaLnBrk="1" hangingPunct="1"/>
            <a:r>
              <a:rPr lang="en-US" altLang="en-US" sz="2200" smtClean="0">
                <a:solidFill>
                  <a:srgbClr val="B9CDE5"/>
                </a:solidFill>
                <a:latin typeface="Arial" pitchFamily="34" charset="0"/>
                <a:cs typeface="Arial" pitchFamily="34" charset="0"/>
              </a:rPr>
              <a:t>Metro-North Railroad</a:t>
            </a:r>
          </a:p>
          <a:p>
            <a:pPr eaLnBrk="1" hangingPunct="1"/>
            <a:r>
              <a:rPr lang="en-US" altLang="en-US" sz="2200" smtClean="0">
                <a:solidFill>
                  <a:srgbClr val="B9CDE5"/>
                </a:solidFill>
                <a:latin typeface="Arial" pitchFamily="34" charset="0"/>
                <a:cs typeface="Arial" pitchFamily="34" charset="0"/>
              </a:rPr>
              <a:t>Long Island Rail Road</a:t>
            </a:r>
          </a:p>
          <a:p>
            <a:pPr eaLnBrk="1" hangingPunct="1"/>
            <a:endParaRPr lang="en-US" altLang="en-US" smtClean="0">
              <a:solidFill>
                <a:srgbClr val="B9CDE5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altLang="en-US" sz="1400" smtClean="0">
                <a:solidFill>
                  <a:srgbClr val="B9CDE5"/>
                </a:solidFill>
                <a:latin typeface="Arial" pitchFamily="34" charset="0"/>
                <a:cs typeface="Arial" pitchFamily="34" charset="0"/>
              </a:rPr>
              <a:t>January 28, 2014 CPOC</a:t>
            </a:r>
          </a:p>
          <a:p>
            <a:pPr eaLnBrk="1" hangingPunct="1"/>
            <a:endParaRPr lang="en-US" altLang="en-US" sz="1400" smtClean="0">
              <a:solidFill>
                <a:srgbClr val="B9CDE5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altLang="en-US" sz="1400" smtClean="0">
              <a:solidFill>
                <a:srgbClr val="B9CDE5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altLang="en-US" sz="1400" smtClean="0">
              <a:solidFill>
                <a:srgbClr val="B9CDE5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1143000"/>
          </a:xfrm>
        </p:spPr>
        <p:txBody>
          <a:bodyPr/>
          <a:lstStyle/>
          <a:p>
            <a:r>
              <a:rPr lang="en-US" altLang="en-US" sz="3200" dirty="0" smtClean="0">
                <a:latin typeface="Arial" pitchFamily="34" charset="0"/>
                <a:cs typeface="Arial" pitchFamily="34" charset="0"/>
              </a:rPr>
              <a:t>Meeting Compliance Date of Dec. 2015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495425" y="2143126"/>
            <a:ext cx="6496050" cy="3429000"/>
          </a:xfrm>
        </p:spPr>
        <p:txBody>
          <a:bodyPr/>
          <a:lstStyle/>
          <a:p>
            <a:r>
              <a:rPr lang="en-US" altLang="en-US" dirty="0" smtClean="0">
                <a:latin typeface="Arial" pitchFamily="34" charset="0"/>
                <a:cs typeface="Arial" pitchFamily="34" charset="0"/>
              </a:rPr>
              <a:t>Rail Industry Position</a:t>
            </a:r>
          </a:p>
          <a:p>
            <a:pPr lvl="1"/>
            <a:r>
              <a:rPr lang="en-US" altLang="en-US" dirty="0" smtClean="0">
                <a:latin typeface="Arial" pitchFamily="34" charset="0"/>
                <a:cs typeface="Arial" pitchFamily="34" charset="0"/>
              </a:rPr>
              <a:t>Demonstrate good faith efforts </a:t>
            </a:r>
          </a:p>
          <a:p>
            <a:pPr lvl="1"/>
            <a:r>
              <a:rPr lang="en-US" altLang="en-US" dirty="0" smtClean="0">
                <a:latin typeface="Arial" pitchFamily="34" charset="0"/>
                <a:cs typeface="Arial" pitchFamily="34" charset="0"/>
              </a:rPr>
              <a:t>Secretary of Transportation</a:t>
            </a:r>
          </a:p>
          <a:p>
            <a:pPr lvl="2"/>
            <a:r>
              <a:rPr lang="en-US" altLang="en-US" dirty="0" smtClean="0">
                <a:latin typeface="Arial" pitchFamily="34" charset="0"/>
                <a:cs typeface="Arial" pitchFamily="34" charset="0"/>
              </a:rPr>
              <a:t>Proposal on waivers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2C51A8-AEC4-4572-9734-D094C2A9671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457200" y="309563"/>
            <a:ext cx="8229600" cy="742950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latin typeface="Arial" pitchFamily="34" charset="0"/>
                <a:cs typeface="Arial" pitchFamily="34" charset="0"/>
              </a:rPr>
              <a:t>PTC Implementation</a:t>
            </a:r>
            <a:br>
              <a:rPr lang="en-US" altLang="en-US" sz="3200" smtClean="0">
                <a:latin typeface="Arial" pitchFamily="34" charset="0"/>
                <a:cs typeface="Arial" pitchFamily="34" charset="0"/>
              </a:rPr>
            </a:br>
            <a:r>
              <a:rPr lang="en-US" altLang="en-US" sz="3200" smtClean="0">
                <a:latin typeface="Arial" pitchFamily="34" charset="0"/>
                <a:cs typeface="Arial" pitchFamily="34" charset="0"/>
              </a:rPr>
              <a:t>Schedule and Acceleration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30743"/>
            <a:ext cx="8229600" cy="4672345"/>
          </a:xfrm>
        </p:spPr>
        <p:txBody>
          <a:bodyPr/>
          <a:lstStyle/>
          <a:p>
            <a:pPr marL="914400" lvl="2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Current Negotiations/Targeted Schedule Improvements</a:t>
            </a:r>
          </a:p>
          <a:p>
            <a:pPr lvl="1">
              <a:defRPr/>
            </a:pPr>
            <a:r>
              <a:rPr lang="en-US" altLang="en-US" sz="2000" dirty="0">
                <a:latin typeface="Arial" pitchFamily="34" charset="0"/>
                <a:cs typeface="Arial" pitchFamily="34" charset="0"/>
              </a:rPr>
              <a:t>Metro-North</a:t>
            </a:r>
          </a:p>
          <a:p>
            <a:pPr lvl="2">
              <a:defRPr/>
            </a:pPr>
            <a:r>
              <a:rPr lang="en-US" altLang="en-US" sz="1600" dirty="0">
                <a:latin typeface="Arial" pitchFamily="34" charset="0"/>
                <a:cs typeface="Arial" pitchFamily="34" charset="0"/>
              </a:rPr>
              <a:t>Enforce Civil and Maximum Authorized </a:t>
            </a:r>
            <a:r>
              <a:rPr lang="en-US" altLang="en-US" sz="1600" dirty="0" smtClean="0">
                <a:latin typeface="Arial" pitchFamily="34" charset="0"/>
                <a:cs typeface="Arial" pitchFamily="34" charset="0"/>
              </a:rPr>
              <a:t>Speeds from New Haven to GCT by mid-2015.</a:t>
            </a:r>
            <a:endParaRPr lang="en-US" altLang="en-US" sz="1600" dirty="0">
              <a:latin typeface="Arial" pitchFamily="34" charset="0"/>
              <a:cs typeface="Arial" pitchFamily="34" charset="0"/>
            </a:endParaRPr>
          </a:p>
          <a:p>
            <a:pPr lvl="2">
              <a:defRPr/>
            </a:pPr>
            <a:r>
              <a:rPr lang="en-US" altLang="en-US" sz="1600" dirty="0">
                <a:latin typeface="Arial" pitchFamily="34" charset="0"/>
                <a:cs typeface="Arial" pitchFamily="34" charset="0"/>
              </a:rPr>
              <a:t>Install PTC onboard kits on 336 M7s &amp; 138 M3s 16 to 20 months earlier for Harlem and Hudson </a:t>
            </a:r>
            <a:r>
              <a:rPr lang="en-US" altLang="en-US" sz="1600" dirty="0" smtClean="0">
                <a:latin typeface="Arial" pitchFamily="34" charset="0"/>
                <a:cs typeface="Arial" pitchFamily="34" charset="0"/>
              </a:rPr>
              <a:t>Lines by October 2017.</a:t>
            </a:r>
            <a:endParaRPr lang="en-US" altLang="en-US" sz="1600" dirty="0">
              <a:latin typeface="Arial" pitchFamily="34" charset="0"/>
              <a:cs typeface="Arial" pitchFamily="34" charset="0"/>
            </a:endParaRPr>
          </a:p>
          <a:p>
            <a:pPr lvl="2">
              <a:defRPr/>
            </a:pPr>
            <a:r>
              <a:rPr lang="en-US" altLang="en-US" sz="1600" dirty="0">
                <a:latin typeface="Arial" pitchFamily="34" charset="0"/>
                <a:cs typeface="Arial" pitchFamily="34" charset="0"/>
              </a:rPr>
              <a:t>Complete installation of PTC on all wayside segments 12 months earlier – by July 2017</a:t>
            </a:r>
            <a:r>
              <a:rPr lang="en-US" altLang="en-US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defRPr/>
            </a:pPr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LIRR</a:t>
            </a:r>
          </a:p>
          <a:p>
            <a:pPr lvl="2">
              <a:defRPr/>
            </a:pPr>
            <a:r>
              <a:rPr lang="en-US" altLang="en-US" sz="1600" dirty="0" smtClean="0">
                <a:latin typeface="Arial" pitchFamily="34" charset="0"/>
                <a:cs typeface="Arial" pitchFamily="34" charset="0"/>
              </a:rPr>
              <a:t>Complete Installation of PTC Wayside Kits in electric territory by 12 months earlier – July 2017.</a:t>
            </a:r>
          </a:p>
          <a:p>
            <a:pPr lvl="2">
              <a:defRPr/>
            </a:pPr>
            <a:r>
              <a:rPr lang="en-US" altLang="en-US" sz="1600" dirty="0" smtClean="0">
                <a:latin typeface="Arial" pitchFamily="34" charset="0"/>
                <a:cs typeface="Arial" pitchFamily="34" charset="0"/>
              </a:rPr>
              <a:t>Complete Installation of PTC On-Board Kits on 836 M-7 cars 16 months earlier by May 2017.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altLang="en-US" sz="20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2000" b="1" u="sng" dirty="0" smtClean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2000" b="1" u="sng" dirty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altLang="ko-KR" sz="2000" dirty="0">
              <a:latin typeface="Arial" pitchFamily="34" charset="0"/>
              <a:ea typeface="굴림"/>
              <a:cs typeface="굴림"/>
            </a:endParaRPr>
          </a:p>
          <a:p>
            <a:pPr marL="914400" lvl="2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80000"/>
              </a:lnSpc>
              <a:buFont typeface="Arial" charset="0"/>
              <a:buChar char="•"/>
              <a:defRPr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914400" lvl="2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80000"/>
              </a:lnSpc>
              <a:buFont typeface="Arial" charset="0"/>
              <a:buChar char="•"/>
              <a:defRPr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82AB08-3A10-431D-8A09-2E4FF2BD9254}" type="slidenum">
              <a:rPr lang="en-US"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en-US" sz="1000">
              <a:solidFill>
                <a:schemeClr val="tx1">
                  <a:tint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E088D-506B-4985-AC77-B678E74C6A6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MNR Targeted PTC 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5C78C-46E6-4E02-9FEF-1BC3FF95DC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9" name="Content Placeholder 18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5507038"/>
              </p:ext>
            </p:extLst>
          </p:nvPr>
        </p:nvGraphicFramePr>
        <p:xfrm>
          <a:off x="1147763" y="1600200"/>
          <a:ext cx="684847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Visio" r:id="rId3" imgW="9709388" imgH="6416550" progId="Visio.Drawing.11">
                  <p:embed/>
                </p:oleObj>
              </mc:Choice>
              <mc:Fallback>
                <p:oleObj name="Visio" r:id="rId3" imgW="9709388" imgH="64165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7763" y="1600200"/>
                        <a:ext cx="6848475" cy="4525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3145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3080265-A0D5-4D9E-AEA8-99B68620A16A}" type="slidenum">
              <a:rPr lang="en-US"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000">
              <a:solidFill>
                <a:schemeClr val="tx1">
                  <a:tint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315" name="Title 1"/>
          <p:cNvSpPr>
            <a:spLocks noGrp="1"/>
          </p:cNvSpPr>
          <p:nvPr>
            <p:ph type="title" idx="4294967295"/>
          </p:nvPr>
        </p:nvSpPr>
        <p:spPr>
          <a:xfrm>
            <a:off x="477838" y="188913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Arial" pitchFamily="34" charset="0"/>
                <a:cs typeface="Arial" pitchFamily="34" charset="0"/>
              </a:rPr>
              <a:t>LIRR PTC Targeted Implementation</a:t>
            </a:r>
            <a:endParaRPr lang="en-US" altLang="en-US" sz="28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AC47C-43CC-466C-94B1-AEFFD3F65984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331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4263"/>
            <a:ext cx="9144000" cy="458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reeform 21"/>
          <p:cNvSpPr/>
          <p:nvPr/>
        </p:nvSpPr>
        <p:spPr>
          <a:xfrm>
            <a:off x="3943350" y="3516313"/>
            <a:ext cx="1358900" cy="568325"/>
          </a:xfrm>
          <a:custGeom>
            <a:avLst/>
            <a:gdLst>
              <a:gd name="connsiteX0" fmla="*/ 0 w 1359243"/>
              <a:gd name="connsiteY0" fmla="*/ 568411 h 568411"/>
              <a:gd name="connsiteX1" fmla="*/ 381294 w 1359243"/>
              <a:gd name="connsiteY1" fmla="*/ 335398 h 568411"/>
              <a:gd name="connsiteX2" fmla="*/ 575471 w 1359243"/>
              <a:gd name="connsiteY2" fmla="*/ 243605 h 568411"/>
              <a:gd name="connsiteX3" fmla="*/ 706100 w 1359243"/>
              <a:gd name="connsiteY3" fmla="*/ 172995 h 568411"/>
              <a:gd name="connsiteX4" fmla="*/ 797893 w 1359243"/>
              <a:gd name="connsiteY4" fmla="*/ 134159 h 568411"/>
              <a:gd name="connsiteX5" fmla="*/ 864973 w 1359243"/>
              <a:gd name="connsiteY5" fmla="*/ 141220 h 568411"/>
              <a:gd name="connsiteX6" fmla="*/ 1062681 w 1359243"/>
              <a:gd name="connsiteY6" fmla="*/ 176525 h 568411"/>
              <a:gd name="connsiteX7" fmla="*/ 1359243 w 1359243"/>
              <a:gd name="connsiteY7" fmla="*/ 0 h 56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9243" h="568411">
                <a:moveTo>
                  <a:pt x="0" y="568411"/>
                </a:moveTo>
                <a:cubicBezTo>
                  <a:pt x="142691" y="478971"/>
                  <a:pt x="285382" y="389532"/>
                  <a:pt x="381294" y="335398"/>
                </a:cubicBezTo>
                <a:cubicBezTo>
                  <a:pt x="477206" y="281264"/>
                  <a:pt x="521337" y="270672"/>
                  <a:pt x="575471" y="243605"/>
                </a:cubicBezTo>
                <a:cubicBezTo>
                  <a:pt x="629605" y="216538"/>
                  <a:pt x="669030" y="191236"/>
                  <a:pt x="706100" y="172995"/>
                </a:cubicBezTo>
                <a:cubicBezTo>
                  <a:pt x="743170" y="154754"/>
                  <a:pt x="771414" y="139455"/>
                  <a:pt x="797893" y="134159"/>
                </a:cubicBezTo>
                <a:cubicBezTo>
                  <a:pt x="824372" y="128863"/>
                  <a:pt x="820842" y="134159"/>
                  <a:pt x="864973" y="141220"/>
                </a:cubicBezTo>
                <a:cubicBezTo>
                  <a:pt x="909104" y="148281"/>
                  <a:pt x="980303" y="200062"/>
                  <a:pt x="1062681" y="176525"/>
                </a:cubicBezTo>
                <a:cubicBezTo>
                  <a:pt x="1145059" y="152988"/>
                  <a:pt x="1252151" y="76494"/>
                  <a:pt x="1359243" y="0"/>
                </a:cubicBezTo>
              </a:path>
            </a:pathLst>
          </a:custGeom>
          <a:ln>
            <a:solidFill>
              <a:schemeClr val="tx1"/>
            </a:solidFill>
            <a:prstDash val="soli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71513" y="3198813"/>
            <a:ext cx="1314450" cy="833437"/>
          </a:xfrm>
          <a:custGeom>
            <a:avLst/>
            <a:gdLst>
              <a:gd name="connsiteX0" fmla="*/ 0 w 1395686"/>
              <a:gd name="connsiteY0" fmla="*/ 808485 h 833274"/>
              <a:gd name="connsiteX1" fmla="*/ 109445 w 1395686"/>
              <a:gd name="connsiteY1" fmla="*/ 787302 h 833274"/>
              <a:gd name="connsiteX2" fmla="*/ 183586 w 1395686"/>
              <a:gd name="connsiteY2" fmla="*/ 797893 h 833274"/>
              <a:gd name="connsiteX3" fmla="*/ 268318 w 1395686"/>
              <a:gd name="connsiteY3" fmla="*/ 833198 h 833274"/>
              <a:gd name="connsiteX4" fmla="*/ 494270 w 1395686"/>
              <a:gd name="connsiteY4" fmla="*/ 787302 h 833274"/>
              <a:gd name="connsiteX5" fmla="*/ 699039 w 1395686"/>
              <a:gd name="connsiteY5" fmla="*/ 670795 h 833274"/>
              <a:gd name="connsiteX6" fmla="*/ 787302 w 1395686"/>
              <a:gd name="connsiteY6" fmla="*/ 624899 h 833274"/>
              <a:gd name="connsiteX7" fmla="*/ 872034 w 1395686"/>
              <a:gd name="connsiteY7" fmla="*/ 614307 h 833274"/>
              <a:gd name="connsiteX8" fmla="*/ 953235 w 1395686"/>
              <a:gd name="connsiteY8" fmla="*/ 589594 h 833274"/>
              <a:gd name="connsiteX9" fmla="*/ 1041498 w 1395686"/>
              <a:gd name="connsiteY9" fmla="*/ 571941 h 833274"/>
              <a:gd name="connsiteX10" fmla="*/ 1119169 w 1395686"/>
              <a:gd name="connsiteY10" fmla="*/ 543697 h 833274"/>
              <a:gd name="connsiteX11" fmla="*/ 1175657 w 1395686"/>
              <a:gd name="connsiteY11" fmla="*/ 462496 h 833274"/>
              <a:gd name="connsiteX12" fmla="*/ 1246267 w 1395686"/>
              <a:gd name="connsiteY12" fmla="*/ 360111 h 833274"/>
              <a:gd name="connsiteX13" fmla="*/ 1345121 w 1395686"/>
              <a:gd name="connsiteY13" fmla="*/ 264787 h 833274"/>
              <a:gd name="connsiteX14" fmla="*/ 1391018 w 1395686"/>
              <a:gd name="connsiteY14" fmla="*/ 169464 h 833274"/>
              <a:gd name="connsiteX15" fmla="*/ 1394548 w 1395686"/>
              <a:gd name="connsiteY15" fmla="*/ 98854 h 833274"/>
              <a:gd name="connsiteX16" fmla="*/ 1394548 w 1395686"/>
              <a:gd name="connsiteY16" fmla="*/ 0 h 833274"/>
              <a:gd name="connsiteX0" fmla="*/ 0 w 1314205"/>
              <a:gd name="connsiteY0" fmla="*/ 790378 h 833274"/>
              <a:gd name="connsiteX1" fmla="*/ 27964 w 1314205"/>
              <a:gd name="connsiteY1" fmla="*/ 787302 h 833274"/>
              <a:gd name="connsiteX2" fmla="*/ 102105 w 1314205"/>
              <a:gd name="connsiteY2" fmla="*/ 797893 h 833274"/>
              <a:gd name="connsiteX3" fmla="*/ 186837 w 1314205"/>
              <a:gd name="connsiteY3" fmla="*/ 833198 h 833274"/>
              <a:gd name="connsiteX4" fmla="*/ 412789 w 1314205"/>
              <a:gd name="connsiteY4" fmla="*/ 787302 h 833274"/>
              <a:gd name="connsiteX5" fmla="*/ 617558 w 1314205"/>
              <a:gd name="connsiteY5" fmla="*/ 670795 h 833274"/>
              <a:gd name="connsiteX6" fmla="*/ 705821 w 1314205"/>
              <a:gd name="connsiteY6" fmla="*/ 624899 h 833274"/>
              <a:gd name="connsiteX7" fmla="*/ 790553 w 1314205"/>
              <a:gd name="connsiteY7" fmla="*/ 614307 h 833274"/>
              <a:gd name="connsiteX8" fmla="*/ 871754 w 1314205"/>
              <a:gd name="connsiteY8" fmla="*/ 589594 h 833274"/>
              <a:gd name="connsiteX9" fmla="*/ 960017 w 1314205"/>
              <a:gd name="connsiteY9" fmla="*/ 571941 h 833274"/>
              <a:gd name="connsiteX10" fmla="*/ 1037688 w 1314205"/>
              <a:gd name="connsiteY10" fmla="*/ 543697 h 833274"/>
              <a:gd name="connsiteX11" fmla="*/ 1094176 w 1314205"/>
              <a:gd name="connsiteY11" fmla="*/ 462496 h 833274"/>
              <a:gd name="connsiteX12" fmla="*/ 1164786 w 1314205"/>
              <a:gd name="connsiteY12" fmla="*/ 360111 h 833274"/>
              <a:gd name="connsiteX13" fmla="*/ 1263640 w 1314205"/>
              <a:gd name="connsiteY13" fmla="*/ 264787 h 833274"/>
              <a:gd name="connsiteX14" fmla="*/ 1309537 w 1314205"/>
              <a:gd name="connsiteY14" fmla="*/ 169464 h 833274"/>
              <a:gd name="connsiteX15" fmla="*/ 1313067 w 1314205"/>
              <a:gd name="connsiteY15" fmla="*/ 98854 h 833274"/>
              <a:gd name="connsiteX16" fmla="*/ 1313067 w 1314205"/>
              <a:gd name="connsiteY16" fmla="*/ 0 h 83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14205" h="833274">
                <a:moveTo>
                  <a:pt x="0" y="790378"/>
                </a:moveTo>
                <a:cubicBezTo>
                  <a:pt x="39423" y="780669"/>
                  <a:pt x="10946" y="786049"/>
                  <a:pt x="27964" y="787302"/>
                </a:cubicBezTo>
                <a:cubicBezTo>
                  <a:pt x="44982" y="788555"/>
                  <a:pt x="75626" y="790244"/>
                  <a:pt x="102105" y="797893"/>
                </a:cubicBezTo>
                <a:cubicBezTo>
                  <a:pt x="128584" y="805542"/>
                  <a:pt x="135056" y="834963"/>
                  <a:pt x="186837" y="833198"/>
                </a:cubicBezTo>
                <a:cubicBezTo>
                  <a:pt x="238618" y="831433"/>
                  <a:pt x="341002" y="814369"/>
                  <a:pt x="412789" y="787302"/>
                </a:cubicBezTo>
                <a:cubicBezTo>
                  <a:pt x="484576" y="760235"/>
                  <a:pt x="568719" y="697862"/>
                  <a:pt x="617558" y="670795"/>
                </a:cubicBezTo>
                <a:cubicBezTo>
                  <a:pt x="666397" y="643728"/>
                  <a:pt x="676988" y="634314"/>
                  <a:pt x="705821" y="624899"/>
                </a:cubicBezTo>
                <a:cubicBezTo>
                  <a:pt x="734654" y="615484"/>
                  <a:pt x="762898" y="620191"/>
                  <a:pt x="790553" y="614307"/>
                </a:cubicBezTo>
                <a:cubicBezTo>
                  <a:pt x="818208" y="608423"/>
                  <a:pt x="843510" y="596655"/>
                  <a:pt x="871754" y="589594"/>
                </a:cubicBezTo>
                <a:cubicBezTo>
                  <a:pt x="899998" y="582533"/>
                  <a:pt x="932361" y="579590"/>
                  <a:pt x="960017" y="571941"/>
                </a:cubicBezTo>
                <a:cubicBezTo>
                  <a:pt x="987673" y="564292"/>
                  <a:pt x="1015328" y="561938"/>
                  <a:pt x="1037688" y="543697"/>
                </a:cubicBezTo>
                <a:cubicBezTo>
                  <a:pt x="1060048" y="525456"/>
                  <a:pt x="1094176" y="462496"/>
                  <a:pt x="1094176" y="462496"/>
                </a:cubicBezTo>
                <a:cubicBezTo>
                  <a:pt x="1115359" y="431898"/>
                  <a:pt x="1136542" y="393062"/>
                  <a:pt x="1164786" y="360111"/>
                </a:cubicBezTo>
                <a:cubicBezTo>
                  <a:pt x="1193030" y="327160"/>
                  <a:pt x="1239515" y="296561"/>
                  <a:pt x="1263640" y="264787"/>
                </a:cubicBezTo>
                <a:cubicBezTo>
                  <a:pt x="1287765" y="233012"/>
                  <a:pt x="1301299" y="197120"/>
                  <a:pt x="1309537" y="169464"/>
                </a:cubicBezTo>
                <a:cubicBezTo>
                  <a:pt x="1317775" y="141808"/>
                  <a:pt x="1312479" y="127098"/>
                  <a:pt x="1313067" y="98854"/>
                </a:cubicBezTo>
                <a:cubicBezTo>
                  <a:pt x="1313655" y="70610"/>
                  <a:pt x="1313361" y="35305"/>
                  <a:pt x="1313067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01650" y="4021138"/>
            <a:ext cx="211138" cy="66675"/>
          </a:xfrm>
          <a:custGeom>
            <a:avLst/>
            <a:gdLst>
              <a:gd name="connsiteX0" fmla="*/ 0 w 211830"/>
              <a:gd name="connsiteY0" fmla="*/ 67079 h 67079"/>
              <a:gd name="connsiteX1" fmla="*/ 211830 w 211830"/>
              <a:gd name="connsiteY1" fmla="*/ 0 h 67079"/>
              <a:gd name="connsiteX2" fmla="*/ 211830 w 211830"/>
              <a:gd name="connsiteY2" fmla="*/ 0 h 67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830" h="67079">
                <a:moveTo>
                  <a:pt x="0" y="67079"/>
                </a:moveTo>
                <a:lnTo>
                  <a:pt x="211830" y="0"/>
                </a:lnTo>
                <a:lnTo>
                  <a:pt x="211830" y="0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500188" y="4090988"/>
            <a:ext cx="2422525" cy="549275"/>
          </a:xfrm>
          <a:custGeom>
            <a:avLst/>
            <a:gdLst>
              <a:gd name="connsiteX0" fmla="*/ 0 w 2439577"/>
              <a:gd name="connsiteY0" fmla="*/ 201239 h 578441"/>
              <a:gd name="connsiteX1" fmla="*/ 67080 w 2439577"/>
              <a:gd name="connsiteY1" fmla="*/ 151812 h 578441"/>
              <a:gd name="connsiteX2" fmla="*/ 172995 w 2439577"/>
              <a:gd name="connsiteY2" fmla="*/ 197708 h 578441"/>
              <a:gd name="connsiteX3" fmla="*/ 215361 w 2439577"/>
              <a:gd name="connsiteY3" fmla="*/ 275379 h 578441"/>
              <a:gd name="connsiteX4" fmla="*/ 324806 w 2439577"/>
              <a:gd name="connsiteY4" fmla="*/ 501332 h 578441"/>
              <a:gd name="connsiteX5" fmla="*/ 420130 w 2439577"/>
              <a:gd name="connsiteY5" fmla="*/ 571942 h 578441"/>
              <a:gd name="connsiteX6" fmla="*/ 840260 w 2439577"/>
              <a:gd name="connsiteY6" fmla="*/ 564881 h 578441"/>
              <a:gd name="connsiteX7" fmla="*/ 1179188 w 2439577"/>
              <a:gd name="connsiteY7" fmla="*/ 480148 h 578441"/>
              <a:gd name="connsiteX8" fmla="*/ 1320408 w 2439577"/>
              <a:gd name="connsiteY8" fmla="*/ 444843 h 578441"/>
              <a:gd name="connsiteX9" fmla="*/ 1458098 w 2439577"/>
              <a:gd name="connsiteY9" fmla="*/ 360111 h 578441"/>
              <a:gd name="connsiteX10" fmla="*/ 1574604 w 2439577"/>
              <a:gd name="connsiteY10" fmla="*/ 296562 h 578441"/>
              <a:gd name="connsiteX11" fmla="*/ 1648745 w 2439577"/>
              <a:gd name="connsiteY11" fmla="*/ 250666 h 578441"/>
              <a:gd name="connsiteX12" fmla="*/ 1726416 w 2439577"/>
              <a:gd name="connsiteY12" fmla="*/ 211830 h 578441"/>
              <a:gd name="connsiteX13" fmla="*/ 1818209 w 2439577"/>
              <a:gd name="connsiteY13" fmla="*/ 187117 h 578441"/>
              <a:gd name="connsiteX14" fmla="*/ 1902941 w 2439577"/>
              <a:gd name="connsiteY14" fmla="*/ 176525 h 578441"/>
              <a:gd name="connsiteX15" fmla="*/ 2072405 w 2439577"/>
              <a:gd name="connsiteY15" fmla="*/ 148281 h 578441"/>
              <a:gd name="connsiteX16" fmla="*/ 2167729 w 2439577"/>
              <a:gd name="connsiteY16" fmla="*/ 127098 h 578441"/>
              <a:gd name="connsiteX17" fmla="*/ 2287766 w 2439577"/>
              <a:gd name="connsiteY17" fmla="*/ 88263 h 578441"/>
              <a:gd name="connsiteX18" fmla="*/ 2439577 w 2439577"/>
              <a:gd name="connsiteY18" fmla="*/ 0 h 578441"/>
              <a:gd name="connsiteX19" fmla="*/ 2439577 w 2439577"/>
              <a:gd name="connsiteY19" fmla="*/ 0 h 578441"/>
              <a:gd name="connsiteX0" fmla="*/ 0 w 2439577"/>
              <a:gd name="connsiteY0" fmla="*/ 201239 h 578441"/>
              <a:gd name="connsiteX1" fmla="*/ 130629 w 2439577"/>
              <a:gd name="connsiteY1" fmla="*/ 183586 h 578441"/>
              <a:gd name="connsiteX2" fmla="*/ 172995 w 2439577"/>
              <a:gd name="connsiteY2" fmla="*/ 197708 h 578441"/>
              <a:gd name="connsiteX3" fmla="*/ 215361 w 2439577"/>
              <a:gd name="connsiteY3" fmla="*/ 275379 h 578441"/>
              <a:gd name="connsiteX4" fmla="*/ 324806 w 2439577"/>
              <a:gd name="connsiteY4" fmla="*/ 501332 h 578441"/>
              <a:gd name="connsiteX5" fmla="*/ 420130 w 2439577"/>
              <a:gd name="connsiteY5" fmla="*/ 571942 h 578441"/>
              <a:gd name="connsiteX6" fmla="*/ 840260 w 2439577"/>
              <a:gd name="connsiteY6" fmla="*/ 564881 h 578441"/>
              <a:gd name="connsiteX7" fmla="*/ 1179188 w 2439577"/>
              <a:gd name="connsiteY7" fmla="*/ 480148 h 578441"/>
              <a:gd name="connsiteX8" fmla="*/ 1320408 w 2439577"/>
              <a:gd name="connsiteY8" fmla="*/ 444843 h 578441"/>
              <a:gd name="connsiteX9" fmla="*/ 1458098 w 2439577"/>
              <a:gd name="connsiteY9" fmla="*/ 360111 h 578441"/>
              <a:gd name="connsiteX10" fmla="*/ 1574604 w 2439577"/>
              <a:gd name="connsiteY10" fmla="*/ 296562 h 578441"/>
              <a:gd name="connsiteX11" fmla="*/ 1648745 w 2439577"/>
              <a:gd name="connsiteY11" fmla="*/ 250666 h 578441"/>
              <a:gd name="connsiteX12" fmla="*/ 1726416 w 2439577"/>
              <a:gd name="connsiteY12" fmla="*/ 211830 h 578441"/>
              <a:gd name="connsiteX13" fmla="*/ 1818209 w 2439577"/>
              <a:gd name="connsiteY13" fmla="*/ 187117 h 578441"/>
              <a:gd name="connsiteX14" fmla="*/ 1902941 w 2439577"/>
              <a:gd name="connsiteY14" fmla="*/ 176525 h 578441"/>
              <a:gd name="connsiteX15" fmla="*/ 2072405 w 2439577"/>
              <a:gd name="connsiteY15" fmla="*/ 148281 h 578441"/>
              <a:gd name="connsiteX16" fmla="*/ 2167729 w 2439577"/>
              <a:gd name="connsiteY16" fmla="*/ 127098 h 578441"/>
              <a:gd name="connsiteX17" fmla="*/ 2287766 w 2439577"/>
              <a:gd name="connsiteY17" fmla="*/ 88263 h 578441"/>
              <a:gd name="connsiteX18" fmla="*/ 2439577 w 2439577"/>
              <a:gd name="connsiteY18" fmla="*/ 0 h 578441"/>
              <a:gd name="connsiteX19" fmla="*/ 2439577 w 2439577"/>
              <a:gd name="connsiteY19" fmla="*/ 0 h 578441"/>
              <a:gd name="connsiteX0" fmla="*/ 0 w 2439577"/>
              <a:gd name="connsiteY0" fmla="*/ 201239 h 578441"/>
              <a:gd name="connsiteX1" fmla="*/ 38836 w 2439577"/>
              <a:gd name="connsiteY1" fmla="*/ 204769 h 578441"/>
              <a:gd name="connsiteX2" fmla="*/ 130629 w 2439577"/>
              <a:gd name="connsiteY2" fmla="*/ 183586 h 578441"/>
              <a:gd name="connsiteX3" fmla="*/ 172995 w 2439577"/>
              <a:gd name="connsiteY3" fmla="*/ 197708 h 578441"/>
              <a:gd name="connsiteX4" fmla="*/ 215361 w 2439577"/>
              <a:gd name="connsiteY4" fmla="*/ 275379 h 578441"/>
              <a:gd name="connsiteX5" fmla="*/ 324806 w 2439577"/>
              <a:gd name="connsiteY5" fmla="*/ 501332 h 578441"/>
              <a:gd name="connsiteX6" fmla="*/ 420130 w 2439577"/>
              <a:gd name="connsiteY6" fmla="*/ 571942 h 578441"/>
              <a:gd name="connsiteX7" fmla="*/ 840260 w 2439577"/>
              <a:gd name="connsiteY7" fmla="*/ 564881 h 578441"/>
              <a:gd name="connsiteX8" fmla="*/ 1179188 w 2439577"/>
              <a:gd name="connsiteY8" fmla="*/ 480148 h 578441"/>
              <a:gd name="connsiteX9" fmla="*/ 1320408 w 2439577"/>
              <a:gd name="connsiteY9" fmla="*/ 444843 h 578441"/>
              <a:gd name="connsiteX10" fmla="*/ 1458098 w 2439577"/>
              <a:gd name="connsiteY10" fmla="*/ 360111 h 578441"/>
              <a:gd name="connsiteX11" fmla="*/ 1574604 w 2439577"/>
              <a:gd name="connsiteY11" fmla="*/ 296562 h 578441"/>
              <a:gd name="connsiteX12" fmla="*/ 1648745 w 2439577"/>
              <a:gd name="connsiteY12" fmla="*/ 250666 h 578441"/>
              <a:gd name="connsiteX13" fmla="*/ 1726416 w 2439577"/>
              <a:gd name="connsiteY13" fmla="*/ 211830 h 578441"/>
              <a:gd name="connsiteX14" fmla="*/ 1818209 w 2439577"/>
              <a:gd name="connsiteY14" fmla="*/ 187117 h 578441"/>
              <a:gd name="connsiteX15" fmla="*/ 1902941 w 2439577"/>
              <a:gd name="connsiteY15" fmla="*/ 176525 h 578441"/>
              <a:gd name="connsiteX16" fmla="*/ 2072405 w 2439577"/>
              <a:gd name="connsiteY16" fmla="*/ 148281 h 578441"/>
              <a:gd name="connsiteX17" fmla="*/ 2167729 w 2439577"/>
              <a:gd name="connsiteY17" fmla="*/ 127098 h 578441"/>
              <a:gd name="connsiteX18" fmla="*/ 2287766 w 2439577"/>
              <a:gd name="connsiteY18" fmla="*/ 88263 h 578441"/>
              <a:gd name="connsiteX19" fmla="*/ 2439577 w 2439577"/>
              <a:gd name="connsiteY19" fmla="*/ 0 h 578441"/>
              <a:gd name="connsiteX20" fmla="*/ 2439577 w 2439577"/>
              <a:gd name="connsiteY20" fmla="*/ 0 h 578441"/>
              <a:gd name="connsiteX0" fmla="*/ 0 w 2439577"/>
              <a:gd name="connsiteY0" fmla="*/ 201239 h 578441"/>
              <a:gd name="connsiteX1" fmla="*/ 38836 w 2439577"/>
              <a:gd name="connsiteY1" fmla="*/ 218891 h 578441"/>
              <a:gd name="connsiteX2" fmla="*/ 130629 w 2439577"/>
              <a:gd name="connsiteY2" fmla="*/ 183586 h 578441"/>
              <a:gd name="connsiteX3" fmla="*/ 172995 w 2439577"/>
              <a:gd name="connsiteY3" fmla="*/ 197708 h 578441"/>
              <a:gd name="connsiteX4" fmla="*/ 215361 w 2439577"/>
              <a:gd name="connsiteY4" fmla="*/ 275379 h 578441"/>
              <a:gd name="connsiteX5" fmla="*/ 324806 w 2439577"/>
              <a:gd name="connsiteY5" fmla="*/ 501332 h 578441"/>
              <a:gd name="connsiteX6" fmla="*/ 420130 w 2439577"/>
              <a:gd name="connsiteY6" fmla="*/ 571942 h 578441"/>
              <a:gd name="connsiteX7" fmla="*/ 840260 w 2439577"/>
              <a:gd name="connsiteY7" fmla="*/ 564881 h 578441"/>
              <a:gd name="connsiteX8" fmla="*/ 1179188 w 2439577"/>
              <a:gd name="connsiteY8" fmla="*/ 480148 h 578441"/>
              <a:gd name="connsiteX9" fmla="*/ 1320408 w 2439577"/>
              <a:gd name="connsiteY9" fmla="*/ 444843 h 578441"/>
              <a:gd name="connsiteX10" fmla="*/ 1458098 w 2439577"/>
              <a:gd name="connsiteY10" fmla="*/ 360111 h 578441"/>
              <a:gd name="connsiteX11" fmla="*/ 1574604 w 2439577"/>
              <a:gd name="connsiteY11" fmla="*/ 296562 h 578441"/>
              <a:gd name="connsiteX12" fmla="*/ 1648745 w 2439577"/>
              <a:gd name="connsiteY12" fmla="*/ 250666 h 578441"/>
              <a:gd name="connsiteX13" fmla="*/ 1726416 w 2439577"/>
              <a:gd name="connsiteY13" fmla="*/ 211830 h 578441"/>
              <a:gd name="connsiteX14" fmla="*/ 1818209 w 2439577"/>
              <a:gd name="connsiteY14" fmla="*/ 187117 h 578441"/>
              <a:gd name="connsiteX15" fmla="*/ 1902941 w 2439577"/>
              <a:gd name="connsiteY15" fmla="*/ 176525 h 578441"/>
              <a:gd name="connsiteX16" fmla="*/ 2072405 w 2439577"/>
              <a:gd name="connsiteY16" fmla="*/ 148281 h 578441"/>
              <a:gd name="connsiteX17" fmla="*/ 2167729 w 2439577"/>
              <a:gd name="connsiteY17" fmla="*/ 127098 h 578441"/>
              <a:gd name="connsiteX18" fmla="*/ 2287766 w 2439577"/>
              <a:gd name="connsiteY18" fmla="*/ 88263 h 578441"/>
              <a:gd name="connsiteX19" fmla="*/ 2439577 w 2439577"/>
              <a:gd name="connsiteY19" fmla="*/ 0 h 578441"/>
              <a:gd name="connsiteX20" fmla="*/ 2439577 w 2439577"/>
              <a:gd name="connsiteY20" fmla="*/ 0 h 578441"/>
              <a:gd name="connsiteX0" fmla="*/ 0 w 2439577"/>
              <a:gd name="connsiteY0" fmla="*/ 201239 h 578441"/>
              <a:gd name="connsiteX1" fmla="*/ 38836 w 2439577"/>
              <a:gd name="connsiteY1" fmla="*/ 218891 h 578441"/>
              <a:gd name="connsiteX2" fmla="*/ 130629 w 2439577"/>
              <a:gd name="connsiteY2" fmla="*/ 183586 h 578441"/>
              <a:gd name="connsiteX3" fmla="*/ 172995 w 2439577"/>
              <a:gd name="connsiteY3" fmla="*/ 197708 h 578441"/>
              <a:gd name="connsiteX4" fmla="*/ 215361 w 2439577"/>
              <a:gd name="connsiteY4" fmla="*/ 275379 h 578441"/>
              <a:gd name="connsiteX5" fmla="*/ 324806 w 2439577"/>
              <a:gd name="connsiteY5" fmla="*/ 501332 h 578441"/>
              <a:gd name="connsiteX6" fmla="*/ 420130 w 2439577"/>
              <a:gd name="connsiteY6" fmla="*/ 571942 h 578441"/>
              <a:gd name="connsiteX7" fmla="*/ 840260 w 2439577"/>
              <a:gd name="connsiteY7" fmla="*/ 564881 h 578441"/>
              <a:gd name="connsiteX8" fmla="*/ 1179188 w 2439577"/>
              <a:gd name="connsiteY8" fmla="*/ 480148 h 578441"/>
              <a:gd name="connsiteX9" fmla="*/ 1320408 w 2439577"/>
              <a:gd name="connsiteY9" fmla="*/ 444843 h 578441"/>
              <a:gd name="connsiteX10" fmla="*/ 1458098 w 2439577"/>
              <a:gd name="connsiteY10" fmla="*/ 360111 h 578441"/>
              <a:gd name="connsiteX11" fmla="*/ 1574604 w 2439577"/>
              <a:gd name="connsiteY11" fmla="*/ 296562 h 578441"/>
              <a:gd name="connsiteX12" fmla="*/ 1648745 w 2439577"/>
              <a:gd name="connsiteY12" fmla="*/ 250666 h 578441"/>
              <a:gd name="connsiteX13" fmla="*/ 1726416 w 2439577"/>
              <a:gd name="connsiteY13" fmla="*/ 211830 h 578441"/>
              <a:gd name="connsiteX14" fmla="*/ 1818209 w 2439577"/>
              <a:gd name="connsiteY14" fmla="*/ 187117 h 578441"/>
              <a:gd name="connsiteX15" fmla="*/ 1902941 w 2439577"/>
              <a:gd name="connsiteY15" fmla="*/ 176525 h 578441"/>
              <a:gd name="connsiteX16" fmla="*/ 2072405 w 2439577"/>
              <a:gd name="connsiteY16" fmla="*/ 148281 h 578441"/>
              <a:gd name="connsiteX17" fmla="*/ 2167729 w 2439577"/>
              <a:gd name="connsiteY17" fmla="*/ 127098 h 578441"/>
              <a:gd name="connsiteX18" fmla="*/ 2287766 w 2439577"/>
              <a:gd name="connsiteY18" fmla="*/ 88263 h 578441"/>
              <a:gd name="connsiteX19" fmla="*/ 2439577 w 2439577"/>
              <a:gd name="connsiteY19" fmla="*/ 0 h 578441"/>
              <a:gd name="connsiteX20" fmla="*/ 2439577 w 2439577"/>
              <a:gd name="connsiteY20" fmla="*/ 0 h 578441"/>
              <a:gd name="connsiteX0" fmla="*/ 0 w 2439577"/>
              <a:gd name="connsiteY0" fmla="*/ 201239 h 573806"/>
              <a:gd name="connsiteX1" fmla="*/ 38836 w 2439577"/>
              <a:gd name="connsiteY1" fmla="*/ 218891 h 573806"/>
              <a:gd name="connsiteX2" fmla="*/ 130629 w 2439577"/>
              <a:gd name="connsiteY2" fmla="*/ 183586 h 573806"/>
              <a:gd name="connsiteX3" fmla="*/ 172995 w 2439577"/>
              <a:gd name="connsiteY3" fmla="*/ 197708 h 573806"/>
              <a:gd name="connsiteX4" fmla="*/ 215361 w 2439577"/>
              <a:gd name="connsiteY4" fmla="*/ 275379 h 573806"/>
              <a:gd name="connsiteX5" fmla="*/ 324806 w 2439577"/>
              <a:gd name="connsiteY5" fmla="*/ 501332 h 573806"/>
              <a:gd name="connsiteX6" fmla="*/ 420130 w 2439577"/>
              <a:gd name="connsiteY6" fmla="*/ 571942 h 573806"/>
              <a:gd name="connsiteX7" fmla="*/ 691979 w 2439577"/>
              <a:gd name="connsiteY7" fmla="*/ 554289 h 573806"/>
              <a:gd name="connsiteX8" fmla="*/ 840260 w 2439577"/>
              <a:gd name="connsiteY8" fmla="*/ 564881 h 573806"/>
              <a:gd name="connsiteX9" fmla="*/ 1179188 w 2439577"/>
              <a:gd name="connsiteY9" fmla="*/ 480148 h 573806"/>
              <a:gd name="connsiteX10" fmla="*/ 1320408 w 2439577"/>
              <a:gd name="connsiteY10" fmla="*/ 444843 h 573806"/>
              <a:gd name="connsiteX11" fmla="*/ 1458098 w 2439577"/>
              <a:gd name="connsiteY11" fmla="*/ 360111 h 573806"/>
              <a:gd name="connsiteX12" fmla="*/ 1574604 w 2439577"/>
              <a:gd name="connsiteY12" fmla="*/ 296562 h 573806"/>
              <a:gd name="connsiteX13" fmla="*/ 1648745 w 2439577"/>
              <a:gd name="connsiteY13" fmla="*/ 250666 h 573806"/>
              <a:gd name="connsiteX14" fmla="*/ 1726416 w 2439577"/>
              <a:gd name="connsiteY14" fmla="*/ 211830 h 573806"/>
              <a:gd name="connsiteX15" fmla="*/ 1818209 w 2439577"/>
              <a:gd name="connsiteY15" fmla="*/ 187117 h 573806"/>
              <a:gd name="connsiteX16" fmla="*/ 1902941 w 2439577"/>
              <a:gd name="connsiteY16" fmla="*/ 176525 h 573806"/>
              <a:gd name="connsiteX17" fmla="*/ 2072405 w 2439577"/>
              <a:gd name="connsiteY17" fmla="*/ 148281 h 573806"/>
              <a:gd name="connsiteX18" fmla="*/ 2167729 w 2439577"/>
              <a:gd name="connsiteY18" fmla="*/ 127098 h 573806"/>
              <a:gd name="connsiteX19" fmla="*/ 2287766 w 2439577"/>
              <a:gd name="connsiteY19" fmla="*/ 88263 h 573806"/>
              <a:gd name="connsiteX20" fmla="*/ 2439577 w 2439577"/>
              <a:gd name="connsiteY20" fmla="*/ 0 h 573806"/>
              <a:gd name="connsiteX21" fmla="*/ 2439577 w 2439577"/>
              <a:gd name="connsiteY21" fmla="*/ 0 h 573806"/>
              <a:gd name="connsiteX0" fmla="*/ 0 w 2439577"/>
              <a:gd name="connsiteY0" fmla="*/ 201239 h 573806"/>
              <a:gd name="connsiteX1" fmla="*/ 38836 w 2439577"/>
              <a:gd name="connsiteY1" fmla="*/ 218891 h 573806"/>
              <a:gd name="connsiteX2" fmla="*/ 130629 w 2439577"/>
              <a:gd name="connsiteY2" fmla="*/ 183586 h 573806"/>
              <a:gd name="connsiteX3" fmla="*/ 172995 w 2439577"/>
              <a:gd name="connsiteY3" fmla="*/ 197708 h 573806"/>
              <a:gd name="connsiteX4" fmla="*/ 215361 w 2439577"/>
              <a:gd name="connsiteY4" fmla="*/ 275379 h 573806"/>
              <a:gd name="connsiteX5" fmla="*/ 324806 w 2439577"/>
              <a:gd name="connsiteY5" fmla="*/ 501332 h 573806"/>
              <a:gd name="connsiteX6" fmla="*/ 420130 w 2439577"/>
              <a:gd name="connsiteY6" fmla="*/ 571942 h 573806"/>
              <a:gd name="connsiteX7" fmla="*/ 691979 w 2439577"/>
              <a:gd name="connsiteY7" fmla="*/ 554289 h 573806"/>
              <a:gd name="connsiteX8" fmla="*/ 847321 w 2439577"/>
              <a:gd name="connsiteY8" fmla="*/ 540167 h 573806"/>
              <a:gd name="connsiteX9" fmla="*/ 1179188 w 2439577"/>
              <a:gd name="connsiteY9" fmla="*/ 480148 h 573806"/>
              <a:gd name="connsiteX10" fmla="*/ 1320408 w 2439577"/>
              <a:gd name="connsiteY10" fmla="*/ 444843 h 573806"/>
              <a:gd name="connsiteX11" fmla="*/ 1458098 w 2439577"/>
              <a:gd name="connsiteY11" fmla="*/ 360111 h 573806"/>
              <a:gd name="connsiteX12" fmla="*/ 1574604 w 2439577"/>
              <a:gd name="connsiteY12" fmla="*/ 296562 h 573806"/>
              <a:gd name="connsiteX13" fmla="*/ 1648745 w 2439577"/>
              <a:gd name="connsiteY13" fmla="*/ 250666 h 573806"/>
              <a:gd name="connsiteX14" fmla="*/ 1726416 w 2439577"/>
              <a:gd name="connsiteY14" fmla="*/ 211830 h 573806"/>
              <a:gd name="connsiteX15" fmla="*/ 1818209 w 2439577"/>
              <a:gd name="connsiteY15" fmla="*/ 187117 h 573806"/>
              <a:gd name="connsiteX16" fmla="*/ 1902941 w 2439577"/>
              <a:gd name="connsiteY16" fmla="*/ 176525 h 573806"/>
              <a:gd name="connsiteX17" fmla="*/ 2072405 w 2439577"/>
              <a:gd name="connsiteY17" fmla="*/ 148281 h 573806"/>
              <a:gd name="connsiteX18" fmla="*/ 2167729 w 2439577"/>
              <a:gd name="connsiteY18" fmla="*/ 127098 h 573806"/>
              <a:gd name="connsiteX19" fmla="*/ 2287766 w 2439577"/>
              <a:gd name="connsiteY19" fmla="*/ 88263 h 573806"/>
              <a:gd name="connsiteX20" fmla="*/ 2439577 w 2439577"/>
              <a:gd name="connsiteY20" fmla="*/ 0 h 573806"/>
              <a:gd name="connsiteX21" fmla="*/ 2439577 w 2439577"/>
              <a:gd name="connsiteY21" fmla="*/ 0 h 573806"/>
              <a:gd name="connsiteX0" fmla="*/ 0 w 2439577"/>
              <a:gd name="connsiteY0" fmla="*/ 201239 h 573806"/>
              <a:gd name="connsiteX1" fmla="*/ 38836 w 2439577"/>
              <a:gd name="connsiteY1" fmla="*/ 218891 h 573806"/>
              <a:gd name="connsiteX2" fmla="*/ 130629 w 2439577"/>
              <a:gd name="connsiteY2" fmla="*/ 183586 h 573806"/>
              <a:gd name="connsiteX3" fmla="*/ 172995 w 2439577"/>
              <a:gd name="connsiteY3" fmla="*/ 197708 h 573806"/>
              <a:gd name="connsiteX4" fmla="*/ 215361 w 2439577"/>
              <a:gd name="connsiteY4" fmla="*/ 275379 h 573806"/>
              <a:gd name="connsiteX5" fmla="*/ 324806 w 2439577"/>
              <a:gd name="connsiteY5" fmla="*/ 501332 h 573806"/>
              <a:gd name="connsiteX6" fmla="*/ 420130 w 2439577"/>
              <a:gd name="connsiteY6" fmla="*/ 571942 h 573806"/>
              <a:gd name="connsiteX7" fmla="*/ 691979 w 2439577"/>
              <a:gd name="connsiteY7" fmla="*/ 554289 h 573806"/>
              <a:gd name="connsiteX8" fmla="*/ 847321 w 2439577"/>
              <a:gd name="connsiteY8" fmla="*/ 540167 h 573806"/>
              <a:gd name="connsiteX9" fmla="*/ 1179188 w 2439577"/>
              <a:gd name="connsiteY9" fmla="*/ 480148 h 573806"/>
              <a:gd name="connsiteX10" fmla="*/ 1320408 w 2439577"/>
              <a:gd name="connsiteY10" fmla="*/ 444843 h 573806"/>
              <a:gd name="connsiteX11" fmla="*/ 1458098 w 2439577"/>
              <a:gd name="connsiteY11" fmla="*/ 360111 h 573806"/>
              <a:gd name="connsiteX12" fmla="*/ 1574604 w 2439577"/>
              <a:gd name="connsiteY12" fmla="*/ 296562 h 573806"/>
              <a:gd name="connsiteX13" fmla="*/ 1648745 w 2439577"/>
              <a:gd name="connsiteY13" fmla="*/ 250666 h 573806"/>
              <a:gd name="connsiteX14" fmla="*/ 1726416 w 2439577"/>
              <a:gd name="connsiteY14" fmla="*/ 211830 h 573806"/>
              <a:gd name="connsiteX15" fmla="*/ 1818209 w 2439577"/>
              <a:gd name="connsiteY15" fmla="*/ 187117 h 573806"/>
              <a:gd name="connsiteX16" fmla="*/ 1902941 w 2439577"/>
              <a:gd name="connsiteY16" fmla="*/ 176525 h 573806"/>
              <a:gd name="connsiteX17" fmla="*/ 2072405 w 2439577"/>
              <a:gd name="connsiteY17" fmla="*/ 148281 h 573806"/>
              <a:gd name="connsiteX18" fmla="*/ 2167729 w 2439577"/>
              <a:gd name="connsiteY18" fmla="*/ 127098 h 573806"/>
              <a:gd name="connsiteX19" fmla="*/ 2287766 w 2439577"/>
              <a:gd name="connsiteY19" fmla="*/ 88263 h 573806"/>
              <a:gd name="connsiteX20" fmla="*/ 2439577 w 2439577"/>
              <a:gd name="connsiteY20" fmla="*/ 0 h 573806"/>
              <a:gd name="connsiteX21" fmla="*/ 2439577 w 2439577"/>
              <a:gd name="connsiteY21" fmla="*/ 0 h 573806"/>
              <a:gd name="connsiteX0" fmla="*/ 0 w 2439577"/>
              <a:gd name="connsiteY0" fmla="*/ 201239 h 574979"/>
              <a:gd name="connsiteX1" fmla="*/ 38836 w 2439577"/>
              <a:gd name="connsiteY1" fmla="*/ 218891 h 574979"/>
              <a:gd name="connsiteX2" fmla="*/ 130629 w 2439577"/>
              <a:gd name="connsiteY2" fmla="*/ 183586 h 574979"/>
              <a:gd name="connsiteX3" fmla="*/ 172995 w 2439577"/>
              <a:gd name="connsiteY3" fmla="*/ 197708 h 574979"/>
              <a:gd name="connsiteX4" fmla="*/ 215361 w 2439577"/>
              <a:gd name="connsiteY4" fmla="*/ 275379 h 574979"/>
              <a:gd name="connsiteX5" fmla="*/ 324806 w 2439577"/>
              <a:gd name="connsiteY5" fmla="*/ 501332 h 574979"/>
              <a:gd name="connsiteX6" fmla="*/ 420130 w 2439577"/>
              <a:gd name="connsiteY6" fmla="*/ 571942 h 574979"/>
              <a:gd name="connsiteX7" fmla="*/ 547228 w 2439577"/>
              <a:gd name="connsiteY7" fmla="*/ 561350 h 574979"/>
              <a:gd name="connsiteX8" fmla="*/ 691979 w 2439577"/>
              <a:gd name="connsiteY8" fmla="*/ 554289 h 574979"/>
              <a:gd name="connsiteX9" fmla="*/ 847321 w 2439577"/>
              <a:gd name="connsiteY9" fmla="*/ 540167 h 574979"/>
              <a:gd name="connsiteX10" fmla="*/ 1179188 w 2439577"/>
              <a:gd name="connsiteY10" fmla="*/ 480148 h 574979"/>
              <a:gd name="connsiteX11" fmla="*/ 1320408 w 2439577"/>
              <a:gd name="connsiteY11" fmla="*/ 444843 h 574979"/>
              <a:gd name="connsiteX12" fmla="*/ 1458098 w 2439577"/>
              <a:gd name="connsiteY12" fmla="*/ 360111 h 574979"/>
              <a:gd name="connsiteX13" fmla="*/ 1574604 w 2439577"/>
              <a:gd name="connsiteY13" fmla="*/ 296562 h 574979"/>
              <a:gd name="connsiteX14" fmla="*/ 1648745 w 2439577"/>
              <a:gd name="connsiteY14" fmla="*/ 250666 h 574979"/>
              <a:gd name="connsiteX15" fmla="*/ 1726416 w 2439577"/>
              <a:gd name="connsiteY15" fmla="*/ 211830 h 574979"/>
              <a:gd name="connsiteX16" fmla="*/ 1818209 w 2439577"/>
              <a:gd name="connsiteY16" fmla="*/ 187117 h 574979"/>
              <a:gd name="connsiteX17" fmla="*/ 1902941 w 2439577"/>
              <a:gd name="connsiteY17" fmla="*/ 176525 h 574979"/>
              <a:gd name="connsiteX18" fmla="*/ 2072405 w 2439577"/>
              <a:gd name="connsiteY18" fmla="*/ 148281 h 574979"/>
              <a:gd name="connsiteX19" fmla="*/ 2167729 w 2439577"/>
              <a:gd name="connsiteY19" fmla="*/ 127098 h 574979"/>
              <a:gd name="connsiteX20" fmla="*/ 2287766 w 2439577"/>
              <a:gd name="connsiteY20" fmla="*/ 88263 h 574979"/>
              <a:gd name="connsiteX21" fmla="*/ 2439577 w 2439577"/>
              <a:gd name="connsiteY21" fmla="*/ 0 h 574979"/>
              <a:gd name="connsiteX22" fmla="*/ 2439577 w 2439577"/>
              <a:gd name="connsiteY22" fmla="*/ 0 h 574979"/>
              <a:gd name="connsiteX0" fmla="*/ 0 w 2439577"/>
              <a:gd name="connsiteY0" fmla="*/ 201239 h 574979"/>
              <a:gd name="connsiteX1" fmla="*/ 38836 w 2439577"/>
              <a:gd name="connsiteY1" fmla="*/ 218891 h 574979"/>
              <a:gd name="connsiteX2" fmla="*/ 130629 w 2439577"/>
              <a:gd name="connsiteY2" fmla="*/ 183586 h 574979"/>
              <a:gd name="connsiteX3" fmla="*/ 172995 w 2439577"/>
              <a:gd name="connsiteY3" fmla="*/ 197708 h 574979"/>
              <a:gd name="connsiteX4" fmla="*/ 215361 w 2439577"/>
              <a:gd name="connsiteY4" fmla="*/ 275379 h 574979"/>
              <a:gd name="connsiteX5" fmla="*/ 324806 w 2439577"/>
              <a:gd name="connsiteY5" fmla="*/ 501332 h 574979"/>
              <a:gd name="connsiteX6" fmla="*/ 420130 w 2439577"/>
              <a:gd name="connsiteY6" fmla="*/ 571942 h 574979"/>
              <a:gd name="connsiteX7" fmla="*/ 547228 w 2439577"/>
              <a:gd name="connsiteY7" fmla="*/ 561350 h 574979"/>
              <a:gd name="connsiteX8" fmla="*/ 691979 w 2439577"/>
              <a:gd name="connsiteY8" fmla="*/ 547228 h 574979"/>
              <a:gd name="connsiteX9" fmla="*/ 847321 w 2439577"/>
              <a:gd name="connsiteY9" fmla="*/ 540167 h 574979"/>
              <a:gd name="connsiteX10" fmla="*/ 1179188 w 2439577"/>
              <a:gd name="connsiteY10" fmla="*/ 480148 h 574979"/>
              <a:gd name="connsiteX11" fmla="*/ 1320408 w 2439577"/>
              <a:gd name="connsiteY11" fmla="*/ 444843 h 574979"/>
              <a:gd name="connsiteX12" fmla="*/ 1458098 w 2439577"/>
              <a:gd name="connsiteY12" fmla="*/ 360111 h 574979"/>
              <a:gd name="connsiteX13" fmla="*/ 1574604 w 2439577"/>
              <a:gd name="connsiteY13" fmla="*/ 296562 h 574979"/>
              <a:gd name="connsiteX14" fmla="*/ 1648745 w 2439577"/>
              <a:gd name="connsiteY14" fmla="*/ 250666 h 574979"/>
              <a:gd name="connsiteX15" fmla="*/ 1726416 w 2439577"/>
              <a:gd name="connsiteY15" fmla="*/ 211830 h 574979"/>
              <a:gd name="connsiteX16" fmla="*/ 1818209 w 2439577"/>
              <a:gd name="connsiteY16" fmla="*/ 187117 h 574979"/>
              <a:gd name="connsiteX17" fmla="*/ 1902941 w 2439577"/>
              <a:gd name="connsiteY17" fmla="*/ 176525 h 574979"/>
              <a:gd name="connsiteX18" fmla="*/ 2072405 w 2439577"/>
              <a:gd name="connsiteY18" fmla="*/ 148281 h 574979"/>
              <a:gd name="connsiteX19" fmla="*/ 2167729 w 2439577"/>
              <a:gd name="connsiteY19" fmla="*/ 127098 h 574979"/>
              <a:gd name="connsiteX20" fmla="*/ 2287766 w 2439577"/>
              <a:gd name="connsiteY20" fmla="*/ 88263 h 574979"/>
              <a:gd name="connsiteX21" fmla="*/ 2439577 w 2439577"/>
              <a:gd name="connsiteY21" fmla="*/ 0 h 574979"/>
              <a:gd name="connsiteX22" fmla="*/ 2439577 w 2439577"/>
              <a:gd name="connsiteY22" fmla="*/ 0 h 574979"/>
              <a:gd name="connsiteX0" fmla="*/ 0 w 2439577"/>
              <a:gd name="connsiteY0" fmla="*/ 201239 h 574979"/>
              <a:gd name="connsiteX1" fmla="*/ 38836 w 2439577"/>
              <a:gd name="connsiteY1" fmla="*/ 218891 h 574979"/>
              <a:gd name="connsiteX2" fmla="*/ 130629 w 2439577"/>
              <a:gd name="connsiteY2" fmla="*/ 183586 h 574979"/>
              <a:gd name="connsiteX3" fmla="*/ 172995 w 2439577"/>
              <a:gd name="connsiteY3" fmla="*/ 197708 h 574979"/>
              <a:gd name="connsiteX4" fmla="*/ 215361 w 2439577"/>
              <a:gd name="connsiteY4" fmla="*/ 275379 h 574979"/>
              <a:gd name="connsiteX5" fmla="*/ 324806 w 2439577"/>
              <a:gd name="connsiteY5" fmla="*/ 501332 h 574979"/>
              <a:gd name="connsiteX6" fmla="*/ 420130 w 2439577"/>
              <a:gd name="connsiteY6" fmla="*/ 571942 h 574979"/>
              <a:gd name="connsiteX7" fmla="*/ 547228 w 2439577"/>
              <a:gd name="connsiteY7" fmla="*/ 561350 h 574979"/>
              <a:gd name="connsiteX8" fmla="*/ 691979 w 2439577"/>
              <a:gd name="connsiteY8" fmla="*/ 547228 h 574979"/>
              <a:gd name="connsiteX9" fmla="*/ 847321 w 2439577"/>
              <a:gd name="connsiteY9" fmla="*/ 540167 h 574979"/>
              <a:gd name="connsiteX10" fmla="*/ 995602 w 2439577"/>
              <a:gd name="connsiteY10" fmla="*/ 526045 h 574979"/>
              <a:gd name="connsiteX11" fmla="*/ 1179188 w 2439577"/>
              <a:gd name="connsiteY11" fmla="*/ 480148 h 574979"/>
              <a:gd name="connsiteX12" fmla="*/ 1320408 w 2439577"/>
              <a:gd name="connsiteY12" fmla="*/ 444843 h 574979"/>
              <a:gd name="connsiteX13" fmla="*/ 1458098 w 2439577"/>
              <a:gd name="connsiteY13" fmla="*/ 360111 h 574979"/>
              <a:gd name="connsiteX14" fmla="*/ 1574604 w 2439577"/>
              <a:gd name="connsiteY14" fmla="*/ 296562 h 574979"/>
              <a:gd name="connsiteX15" fmla="*/ 1648745 w 2439577"/>
              <a:gd name="connsiteY15" fmla="*/ 250666 h 574979"/>
              <a:gd name="connsiteX16" fmla="*/ 1726416 w 2439577"/>
              <a:gd name="connsiteY16" fmla="*/ 211830 h 574979"/>
              <a:gd name="connsiteX17" fmla="*/ 1818209 w 2439577"/>
              <a:gd name="connsiteY17" fmla="*/ 187117 h 574979"/>
              <a:gd name="connsiteX18" fmla="*/ 1902941 w 2439577"/>
              <a:gd name="connsiteY18" fmla="*/ 176525 h 574979"/>
              <a:gd name="connsiteX19" fmla="*/ 2072405 w 2439577"/>
              <a:gd name="connsiteY19" fmla="*/ 148281 h 574979"/>
              <a:gd name="connsiteX20" fmla="*/ 2167729 w 2439577"/>
              <a:gd name="connsiteY20" fmla="*/ 127098 h 574979"/>
              <a:gd name="connsiteX21" fmla="*/ 2287766 w 2439577"/>
              <a:gd name="connsiteY21" fmla="*/ 88263 h 574979"/>
              <a:gd name="connsiteX22" fmla="*/ 2439577 w 2439577"/>
              <a:gd name="connsiteY22" fmla="*/ 0 h 574979"/>
              <a:gd name="connsiteX23" fmla="*/ 2439577 w 2439577"/>
              <a:gd name="connsiteY23" fmla="*/ 0 h 574979"/>
              <a:gd name="connsiteX0" fmla="*/ 0 w 2439577"/>
              <a:gd name="connsiteY0" fmla="*/ 201239 h 564439"/>
              <a:gd name="connsiteX1" fmla="*/ 38836 w 2439577"/>
              <a:gd name="connsiteY1" fmla="*/ 218891 h 564439"/>
              <a:gd name="connsiteX2" fmla="*/ 130629 w 2439577"/>
              <a:gd name="connsiteY2" fmla="*/ 183586 h 564439"/>
              <a:gd name="connsiteX3" fmla="*/ 172995 w 2439577"/>
              <a:gd name="connsiteY3" fmla="*/ 197708 h 564439"/>
              <a:gd name="connsiteX4" fmla="*/ 215361 w 2439577"/>
              <a:gd name="connsiteY4" fmla="*/ 275379 h 564439"/>
              <a:gd name="connsiteX5" fmla="*/ 324806 w 2439577"/>
              <a:gd name="connsiteY5" fmla="*/ 501332 h 564439"/>
              <a:gd name="connsiteX6" fmla="*/ 423660 w 2439577"/>
              <a:gd name="connsiteY6" fmla="*/ 557820 h 564439"/>
              <a:gd name="connsiteX7" fmla="*/ 547228 w 2439577"/>
              <a:gd name="connsiteY7" fmla="*/ 561350 h 564439"/>
              <a:gd name="connsiteX8" fmla="*/ 691979 w 2439577"/>
              <a:gd name="connsiteY8" fmla="*/ 547228 h 564439"/>
              <a:gd name="connsiteX9" fmla="*/ 847321 w 2439577"/>
              <a:gd name="connsiteY9" fmla="*/ 540167 h 564439"/>
              <a:gd name="connsiteX10" fmla="*/ 995602 w 2439577"/>
              <a:gd name="connsiteY10" fmla="*/ 526045 h 564439"/>
              <a:gd name="connsiteX11" fmla="*/ 1179188 w 2439577"/>
              <a:gd name="connsiteY11" fmla="*/ 480148 h 564439"/>
              <a:gd name="connsiteX12" fmla="*/ 1320408 w 2439577"/>
              <a:gd name="connsiteY12" fmla="*/ 444843 h 564439"/>
              <a:gd name="connsiteX13" fmla="*/ 1458098 w 2439577"/>
              <a:gd name="connsiteY13" fmla="*/ 360111 h 564439"/>
              <a:gd name="connsiteX14" fmla="*/ 1574604 w 2439577"/>
              <a:gd name="connsiteY14" fmla="*/ 296562 h 564439"/>
              <a:gd name="connsiteX15" fmla="*/ 1648745 w 2439577"/>
              <a:gd name="connsiteY15" fmla="*/ 250666 h 564439"/>
              <a:gd name="connsiteX16" fmla="*/ 1726416 w 2439577"/>
              <a:gd name="connsiteY16" fmla="*/ 211830 h 564439"/>
              <a:gd name="connsiteX17" fmla="*/ 1818209 w 2439577"/>
              <a:gd name="connsiteY17" fmla="*/ 187117 h 564439"/>
              <a:gd name="connsiteX18" fmla="*/ 1902941 w 2439577"/>
              <a:gd name="connsiteY18" fmla="*/ 176525 h 564439"/>
              <a:gd name="connsiteX19" fmla="*/ 2072405 w 2439577"/>
              <a:gd name="connsiteY19" fmla="*/ 148281 h 564439"/>
              <a:gd name="connsiteX20" fmla="*/ 2167729 w 2439577"/>
              <a:gd name="connsiteY20" fmla="*/ 127098 h 564439"/>
              <a:gd name="connsiteX21" fmla="*/ 2287766 w 2439577"/>
              <a:gd name="connsiteY21" fmla="*/ 88263 h 564439"/>
              <a:gd name="connsiteX22" fmla="*/ 2439577 w 2439577"/>
              <a:gd name="connsiteY22" fmla="*/ 0 h 564439"/>
              <a:gd name="connsiteX23" fmla="*/ 2439577 w 2439577"/>
              <a:gd name="connsiteY23" fmla="*/ 0 h 564439"/>
              <a:gd name="connsiteX0" fmla="*/ 0 w 2439577"/>
              <a:gd name="connsiteY0" fmla="*/ 201239 h 559432"/>
              <a:gd name="connsiteX1" fmla="*/ 38836 w 2439577"/>
              <a:gd name="connsiteY1" fmla="*/ 218891 h 559432"/>
              <a:gd name="connsiteX2" fmla="*/ 130629 w 2439577"/>
              <a:gd name="connsiteY2" fmla="*/ 183586 h 559432"/>
              <a:gd name="connsiteX3" fmla="*/ 172995 w 2439577"/>
              <a:gd name="connsiteY3" fmla="*/ 197708 h 559432"/>
              <a:gd name="connsiteX4" fmla="*/ 215361 w 2439577"/>
              <a:gd name="connsiteY4" fmla="*/ 275379 h 559432"/>
              <a:gd name="connsiteX5" fmla="*/ 324806 w 2439577"/>
              <a:gd name="connsiteY5" fmla="*/ 501332 h 559432"/>
              <a:gd name="connsiteX6" fmla="*/ 423660 w 2439577"/>
              <a:gd name="connsiteY6" fmla="*/ 557820 h 559432"/>
              <a:gd name="connsiteX7" fmla="*/ 547228 w 2439577"/>
              <a:gd name="connsiteY7" fmla="*/ 543697 h 559432"/>
              <a:gd name="connsiteX8" fmla="*/ 691979 w 2439577"/>
              <a:gd name="connsiteY8" fmla="*/ 547228 h 559432"/>
              <a:gd name="connsiteX9" fmla="*/ 847321 w 2439577"/>
              <a:gd name="connsiteY9" fmla="*/ 540167 h 559432"/>
              <a:gd name="connsiteX10" fmla="*/ 995602 w 2439577"/>
              <a:gd name="connsiteY10" fmla="*/ 526045 h 559432"/>
              <a:gd name="connsiteX11" fmla="*/ 1179188 w 2439577"/>
              <a:gd name="connsiteY11" fmla="*/ 480148 h 559432"/>
              <a:gd name="connsiteX12" fmla="*/ 1320408 w 2439577"/>
              <a:gd name="connsiteY12" fmla="*/ 444843 h 559432"/>
              <a:gd name="connsiteX13" fmla="*/ 1458098 w 2439577"/>
              <a:gd name="connsiteY13" fmla="*/ 360111 h 559432"/>
              <a:gd name="connsiteX14" fmla="*/ 1574604 w 2439577"/>
              <a:gd name="connsiteY14" fmla="*/ 296562 h 559432"/>
              <a:gd name="connsiteX15" fmla="*/ 1648745 w 2439577"/>
              <a:gd name="connsiteY15" fmla="*/ 250666 h 559432"/>
              <a:gd name="connsiteX16" fmla="*/ 1726416 w 2439577"/>
              <a:gd name="connsiteY16" fmla="*/ 211830 h 559432"/>
              <a:gd name="connsiteX17" fmla="*/ 1818209 w 2439577"/>
              <a:gd name="connsiteY17" fmla="*/ 187117 h 559432"/>
              <a:gd name="connsiteX18" fmla="*/ 1902941 w 2439577"/>
              <a:gd name="connsiteY18" fmla="*/ 176525 h 559432"/>
              <a:gd name="connsiteX19" fmla="*/ 2072405 w 2439577"/>
              <a:gd name="connsiteY19" fmla="*/ 148281 h 559432"/>
              <a:gd name="connsiteX20" fmla="*/ 2167729 w 2439577"/>
              <a:gd name="connsiteY20" fmla="*/ 127098 h 559432"/>
              <a:gd name="connsiteX21" fmla="*/ 2287766 w 2439577"/>
              <a:gd name="connsiteY21" fmla="*/ 88263 h 559432"/>
              <a:gd name="connsiteX22" fmla="*/ 2439577 w 2439577"/>
              <a:gd name="connsiteY22" fmla="*/ 0 h 559432"/>
              <a:gd name="connsiteX23" fmla="*/ 2439577 w 2439577"/>
              <a:gd name="connsiteY23" fmla="*/ 0 h 559432"/>
              <a:gd name="connsiteX0" fmla="*/ 0 w 2439577"/>
              <a:gd name="connsiteY0" fmla="*/ 201239 h 560607"/>
              <a:gd name="connsiteX1" fmla="*/ 38836 w 2439577"/>
              <a:gd name="connsiteY1" fmla="*/ 218891 h 560607"/>
              <a:gd name="connsiteX2" fmla="*/ 130629 w 2439577"/>
              <a:gd name="connsiteY2" fmla="*/ 183586 h 560607"/>
              <a:gd name="connsiteX3" fmla="*/ 172995 w 2439577"/>
              <a:gd name="connsiteY3" fmla="*/ 197708 h 560607"/>
              <a:gd name="connsiteX4" fmla="*/ 215361 w 2439577"/>
              <a:gd name="connsiteY4" fmla="*/ 275379 h 560607"/>
              <a:gd name="connsiteX5" fmla="*/ 324806 w 2439577"/>
              <a:gd name="connsiteY5" fmla="*/ 501332 h 560607"/>
              <a:gd name="connsiteX6" fmla="*/ 423660 w 2439577"/>
              <a:gd name="connsiteY6" fmla="*/ 557820 h 560607"/>
              <a:gd name="connsiteX7" fmla="*/ 547228 w 2439577"/>
              <a:gd name="connsiteY7" fmla="*/ 550758 h 560607"/>
              <a:gd name="connsiteX8" fmla="*/ 691979 w 2439577"/>
              <a:gd name="connsiteY8" fmla="*/ 547228 h 560607"/>
              <a:gd name="connsiteX9" fmla="*/ 847321 w 2439577"/>
              <a:gd name="connsiteY9" fmla="*/ 540167 h 560607"/>
              <a:gd name="connsiteX10" fmla="*/ 995602 w 2439577"/>
              <a:gd name="connsiteY10" fmla="*/ 526045 h 560607"/>
              <a:gd name="connsiteX11" fmla="*/ 1179188 w 2439577"/>
              <a:gd name="connsiteY11" fmla="*/ 480148 h 560607"/>
              <a:gd name="connsiteX12" fmla="*/ 1320408 w 2439577"/>
              <a:gd name="connsiteY12" fmla="*/ 444843 h 560607"/>
              <a:gd name="connsiteX13" fmla="*/ 1458098 w 2439577"/>
              <a:gd name="connsiteY13" fmla="*/ 360111 h 560607"/>
              <a:gd name="connsiteX14" fmla="*/ 1574604 w 2439577"/>
              <a:gd name="connsiteY14" fmla="*/ 296562 h 560607"/>
              <a:gd name="connsiteX15" fmla="*/ 1648745 w 2439577"/>
              <a:gd name="connsiteY15" fmla="*/ 250666 h 560607"/>
              <a:gd name="connsiteX16" fmla="*/ 1726416 w 2439577"/>
              <a:gd name="connsiteY16" fmla="*/ 211830 h 560607"/>
              <a:gd name="connsiteX17" fmla="*/ 1818209 w 2439577"/>
              <a:gd name="connsiteY17" fmla="*/ 187117 h 560607"/>
              <a:gd name="connsiteX18" fmla="*/ 1902941 w 2439577"/>
              <a:gd name="connsiteY18" fmla="*/ 176525 h 560607"/>
              <a:gd name="connsiteX19" fmla="*/ 2072405 w 2439577"/>
              <a:gd name="connsiteY19" fmla="*/ 148281 h 560607"/>
              <a:gd name="connsiteX20" fmla="*/ 2167729 w 2439577"/>
              <a:gd name="connsiteY20" fmla="*/ 127098 h 560607"/>
              <a:gd name="connsiteX21" fmla="*/ 2287766 w 2439577"/>
              <a:gd name="connsiteY21" fmla="*/ 88263 h 560607"/>
              <a:gd name="connsiteX22" fmla="*/ 2439577 w 2439577"/>
              <a:gd name="connsiteY22" fmla="*/ 0 h 560607"/>
              <a:gd name="connsiteX23" fmla="*/ 2439577 w 2439577"/>
              <a:gd name="connsiteY23" fmla="*/ 0 h 560607"/>
              <a:gd name="connsiteX0" fmla="*/ 0 w 2439577"/>
              <a:gd name="connsiteY0" fmla="*/ 201239 h 552087"/>
              <a:gd name="connsiteX1" fmla="*/ 38836 w 2439577"/>
              <a:gd name="connsiteY1" fmla="*/ 218891 h 552087"/>
              <a:gd name="connsiteX2" fmla="*/ 130629 w 2439577"/>
              <a:gd name="connsiteY2" fmla="*/ 183586 h 552087"/>
              <a:gd name="connsiteX3" fmla="*/ 172995 w 2439577"/>
              <a:gd name="connsiteY3" fmla="*/ 197708 h 552087"/>
              <a:gd name="connsiteX4" fmla="*/ 215361 w 2439577"/>
              <a:gd name="connsiteY4" fmla="*/ 275379 h 552087"/>
              <a:gd name="connsiteX5" fmla="*/ 324806 w 2439577"/>
              <a:gd name="connsiteY5" fmla="*/ 501332 h 552087"/>
              <a:gd name="connsiteX6" fmla="*/ 434251 w 2439577"/>
              <a:gd name="connsiteY6" fmla="*/ 543698 h 552087"/>
              <a:gd name="connsiteX7" fmla="*/ 547228 w 2439577"/>
              <a:gd name="connsiteY7" fmla="*/ 550758 h 552087"/>
              <a:gd name="connsiteX8" fmla="*/ 691979 w 2439577"/>
              <a:gd name="connsiteY8" fmla="*/ 547228 h 552087"/>
              <a:gd name="connsiteX9" fmla="*/ 847321 w 2439577"/>
              <a:gd name="connsiteY9" fmla="*/ 540167 h 552087"/>
              <a:gd name="connsiteX10" fmla="*/ 995602 w 2439577"/>
              <a:gd name="connsiteY10" fmla="*/ 526045 h 552087"/>
              <a:gd name="connsiteX11" fmla="*/ 1179188 w 2439577"/>
              <a:gd name="connsiteY11" fmla="*/ 480148 h 552087"/>
              <a:gd name="connsiteX12" fmla="*/ 1320408 w 2439577"/>
              <a:gd name="connsiteY12" fmla="*/ 444843 h 552087"/>
              <a:gd name="connsiteX13" fmla="*/ 1458098 w 2439577"/>
              <a:gd name="connsiteY13" fmla="*/ 360111 h 552087"/>
              <a:gd name="connsiteX14" fmla="*/ 1574604 w 2439577"/>
              <a:gd name="connsiteY14" fmla="*/ 296562 h 552087"/>
              <a:gd name="connsiteX15" fmla="*/ 1648745 w 2439577"/>
              <a:gd name="connsiteY15" fmla="*/ 250666 h 552087"/>
              <a:gd name="connsiteX16" fmla="*/ 1726416 w 2439577"/>
              <a:gd name="connsiteY16" fmla="*/ 211830 h 552087"/>
              <a:gd name="connsiteX17" fmla="*/ 1818209 w 2439577"/>
              <a:gd name="connsiteY17" fmla="*/ 187117 h 552087"/>
              <a:gd name="connsiteX18" fmla="*/ 1902941 w 2439577"/>
              <a:gd name="connsiteY18" fmla="*/ 176525 h 552087"/>
              <a:gd name="connsiteX19" fmla="*/ 2072405 w 2439577"/>
              <a:gd name="connsiteY19" fmla="*/ 148281 h 552087"/>
              <a:gd name="connsiteX20" fmla="*/ 2167729 w 2439577"/>
              <a:gd name="connsiteY20" fmla="*/ 127098 h 552087"/>
              <a:gd name="connsiteX21" fmla="*/ 2287766 w 2439577"/>
              <a:gd name="connsiteY21" fmla="*/ 88263 h 552087"/>
              <a:gd name="connsiteX22" fmla="*/ 2439577 w 2439577"/>
              <a:gd name="connsiteY22" fmla="*/ 0 h 552087"/>
              <a:gd name="connsiteX23" fmla="*/ 2439577 w 2439577"/>
              <a:gd name="connsiteY23" fmla="*/ 0 h 552087"/>
              <a:gd name="connsiteX0" fmla="*/ 0 w 2439577"/>
              <a:gd name="connsiteY0" fmla="*/ 201239 h 552087"/>
              <a:gd name="connsiteX1" fmla="*/ 38836 w 2439577"/>
              <a:gd name="connsiteY1" fmla="*/ 218891 h 552087"/>
              <a:gd name="connsiteX2" fmla="*/ 130629 w 2439577"/>
              <a:gd name="connsiteY2" fmla="*/ 183586 h 552087"/>
              <a:gd name="connsiteX3" fmla="*/ 172995 w 2439577"/>
              <a:gd name="connsiteY3" fmla="*/ 197708 h 552087"/>
              <a:gd name="connsiteX4" fmla="*/ 215361 w 2439577"/>
              <a:gd name="connsiteY4" fmla="*/ 275379 h 552087"/>
              <a:gd name="connsiteX5" fmla="*/ 324806 w 2439577"/>
              <a:gd name="connsiteY5" fmla="*/ 501332 h 552087"/>
              <a:gd name="connsiteX6" fmla="*/ 434251 w 2439577"/>
              <a:gd name="connsiteY6" fmla="*/ 543698 h 552087"/>
              <a:gd name="connsiteX7" fmla="*/ 547228 w 2439577"/>
              <a:gd name="connsiteY7" fmla="*/ 550758 h 552087"/>
              <a:gd name="connsiteX8" fmla="*/ 691979 w 2439577"/>
              <a:gd name="connsiteY8" fmla="*/ 547228 h 552087"/>
              <a:gd name="connsiteX9" fmla="*/ 847321 w 2439577"/>
              <a:gd name="connsiteY9" fmla="*/ 540167 h 552087"/>
              <a:gd name="connsiteX10" fmla="*/ 995602 w 2439577"/>
              <a:gd name="connsiteY10" fmla="*/ 526045 h 552087"/>
              <a:gd name="connsiteX11" fmla="*/ 1179188 w 2439577"/>
              <a:gd name="connsiteY11" fmla="*/ 480148 h 552087"/>
              <a:gd name="connsiteX12" fmla="*/ 1320408 w 2439577"/>
              <a:gd name="connsiteY12" fmla="*/ 444843 h 552087"/>
              <a:gd name="connsiteX13" fmla="*/ 1458098 w 2439577"/>
              <a:gd name="connsiteY13" fmla="*/ 360111 h 552087"/>
              <a:gd name="connsiteX14" fmla="*/ 1574604 w 2439577"/>
              <a:gd name="connsiteY14" fmla="*/ 296562 h 552087"/>
              <a:gd name="connsiteX15" fmla="*/ 1648745 w 2439577"/>
              <a:gd name="connsiteY15" fmla="*/ 250666 h 552087"/>
              <a:gd name="connsiteX16" fmla="*/ 1726416 w 2439577"/>
              <a:gd name="connsiteY16" fmla="*/ 211830 h 552087"/>
              <a:gd name="connsiteX17" fmla="*/ 1818209 w 2439577"/>
              <a:gd name="connsiteY17" fmla="*/ 187117 h 552087"/>
              <a:gd name="connsiteX18" fmla="*/ 1902941 w 2439577"/>
              <a:gd name="connsiteY18" fmla="*/ 176525 h 552087"/>
              <a:gd name="connsiteX19" fmla="*/ 2072405 w 2439577"/>
              <a:gd name="connsiteY19" fmla="*/ 148281 h 552087"/>
              <a:gd name="connsiteX20" fmla="*/ 2167729 w 2439577"/>
              <a:gd name="connsiteY20" fmla="*/ 127098 h 552087"/>
              <a:gd name="connsiteX21" fmla="*/ 2287766 w 2439577"/>
              <a:gd name="connsiteY21" fmla="*/ 88263 h 552087"/>
              <a:gd name="connsiteX22" fmla="*/ 2439577 w 2439577"/>
              <a:gd name="connsiteY22" fmla="*/ 0 h 552087"/>
              <a:gd name="connsiteX23" fmla="*/ 2439577 w 2439577"/>
              <a:gd name="connsiteY23" fmla="*/ 0 h 552087"/>
              <a:gd name="connsiteX0" fmla="*/ 0 w 2439577"/>
              <a:gd name="connsiteY0" fmla="*/ 201239 h 552087"/>
              <a:gd name="connsiteX1" fmla="*/ 38836 w 2439577"/>
              <a:gd name="connsiteY1" fmla="*/ 218891 h 552087"/>
              <a:gd name="connsiteX2" fmla="*/ 130629 w 2439577"/>
              <a:gd name="connsiteY2" fmla="*/ 183586 h 552087"/>
              <a:gd name="connsiteX3" fmla="*/ 172995 w 2439577"/>
              <a:gd name="connsiteY3" fmla="*/ 197708 h 552087"/>
              <a:gd name="connsiteX4" fmla="*/ 215361 w 2439577"/>
              <a:gd name="connsiteY4" fmla="*/ 275379 h 552087"/>
              <a:gd name="connsiteX5" fmla="*/ 324806 w 2439577"/>
              <a:gd name="connsiteY5" fmla="*/ 501332 h 552087"/>
              <a:gd name="connsiteX6" fmla="*/ 434251 w 2439577"/>
              <a:gd name="connsiteY6" fmla="*/ 543698 h 552087"/>
              <a:gd name="connsiteX7" fmla="*/ 547228 w 2439577"/>
              <a:gd name="connsiteY7" fmla="*/ 550758 h 552087"/>
              <a:gd name="connsiteX8" fmla="*/ 691979 w 2439577"/>
              <a:gd name="connsiteY8" fmla="*/ 547228 h 552087"/>
              <a:gd name="connsiteX9" fmla="*/ 847321 w 2439577"/>
              <a:gd name="connsiteY9" fmla="*/ 540167 h 552087"/>
              <a:gd name="connsiteX10" fmla="*/ 995602 w 2439577"/>
              <a:gd name="connsiteY10" fmla="*/ 526045 h 552087"/>
              <a:gd name="connsiteX11" fmla="*/ 1320408 w 2439577"/>
              <a:gd name="connsiteY11" fmla="*/ 444843 h 552087"/>
              <a:gd name="connsiteX12" fmla="*/ 1458098 w 2439577"/>
              <a:gd name="connsiteY12" fmla="*/ 360111 h 552087"/>
              <a:gd name="connsiteX13" fmla="*/ 1574604 w 2439577"/>
              <a:gd name="connsiteY13" fmla="*/ 296562 h 552087"/>
              <a:gd name="connsiteX14" fmla="*/ 1648745 w 2439577"/>
              <a:gd name="connsiteY14" fmla="*/ 250666 h 552087"/>
              <a:gd name="connsiteX15" fmla="*/ 1726416 w 2439577"/>
              <a:gd name="connsiteY15" fmla="*/ 211830 h 552087"/>
              <a:gd name="connsiteX16" fmla="*/ 1818209 w 2439577"/>
              <a:gd name="connsiteY16" fmla="*/ 187117 h 552087"/>
              <a:gd name="connsiteX17" fmla="*/ 1902941 w 2439577"/>
              <a:gd name="connsiteY17" fmla="*/ 176525 h 552087"/>
              <a:gd name="connsiteX18" fmla="*/ 2072405 w 2439577"/>
              <a:gd name="connsiteY18" fmla="*/ 148281 h 552087"/>
              <a:gd name="connsiteX19" fmla="*/ 2167729 w 2439577"/>
              <a:gd name="connsiteY19" fmla="*/ 127098 h 552087"/>
              <a:gd name="connsiteX20" fmla="*/ 2287766 w 2439577"/>
              <a:gd name="connsiteY20" fmla="*/ 88263 h 552087"/>
              <a:gd name="connsiteX21" fmla="*/ 2439577 w 2439577"/>
              <a:gd name="connsiteY21" fmla="*/ 0 h 552087"/>
              <a:gd name="connsiteX22" fmla="*/ 2439577 w 2439577"/>
              <a:gd name="connsiteY22" fmla="*/ 0 h 552087"/>
              <a:gd name="connsiteX0" fmla="*/ 0 w 2439577"/>
              <a:gd name="connsiteY0" fmla="*/ 201239 h 552087"/>
              <a:gd name="connsiteX1" fmla="*/ 38836 w 2439577"/>
              <a:gd name="connsiteY1" fmla="*/ 218891 h 552087"/>
              <a:gd name="connsiteX2" fmla="*/ 130629 w 2439577"/>
              <a:gd name="connsiteY2" fmla="*/ 183586 h 552087"/>
              <a:gd name="connsiteX3" fmla="*/ 172995 w 2439577"/>
              <a:gd name="connsiteY3" fmla="*/ 197708 h 552087"/>
              <a:gd name="connsiteX4" fmla="*/ 215361 w 2439577"/>
              <a:gd name="connsiteY4" fmla="*/ 275379 h 552087"/>
              <a:gd name="connsiteX5" fmla="*/ 324806 w 2439577"/>
              <a:gd name="connsiteY5" fmla="*/ 501332 h 552087"/>
              <a:gd name="connsiteX6" fmla="*/ 434251 w 2439577"/>
              <a:gd name="connsiteY6" fmla="*/ 543698 h 552087"/>
              <a:gd name="connsiteX7" fmla="*/ 547228 w 2439577"/>
              <a:gd name="connsiteY7" fmla="*/ 550758 h 552087"/>
              <a:gd name="connsiteX8" fmla="*/ 691979 w 2439577"/>
              <a:gd name="connsiteY8" fmla="*/ 547228 h 552087"/>
              <a:gd name="connsiteX9" fmla="*/ 847321 w 2439577"/>
              <a:gd name="connsiteY9" fmla="*/ 540167 h 552087"/>
              <a:gd name="connsiteX10" fmla="*/ 995602 w 2439577"/>
              <a:gd name="connsiteY10" fmla="*/ 526045 h 552087"/>
              <a:gd name="connsiteX11" fmla="*/ 1320408 w 2439577"/>
              <a:gd name="connsiteY11" fmla="*/ 444843 h 552087"/>
              <a:gd name="connsiteX12" fmla="*/ 1458098 w 2439577"/>
              <a:gd name="connsiteY12" fmla="*/ 360111 h 552087"/>
              <a:gd name="connsiteX13" fmla="*/ 1574604 w 2439577"/>
              <a:gd name="connsiteY13" fmla="*/ 296562 h 552087"/>
              <a:gd name="connsiteX14" fmla="*/ 1648745 w 2439577"/>
              <a:gd name="connsiteY14" fmla="*/ 250666 h 552087"/>
              <a:gd name="connsiteX15" fmla="*/ 1726416 w 2439577"/>
              <a:gd name="connsiteY15" fmla="*/ 211830 h 552087"/>
              <a:gd name="connsiteX16" fmla="*/ 1818209 w 2439577"/>
              <a:gd name="connsiteY16" fmla="*/ 187117 h 552087"/>
              <a:gd name="connsiteX17" fmla="*/ 1902941 w 2439577"/>
              <a:gd name="connsiteY17" fmla="*/ 176525 h 552087"/>
              <a:gd name="connsiteX18" fmla="*/ 2072405 w 2439577"/>
              <a:gd name="connsiteY18" fmla="*/ 148281 h 552087"/>
              <a:gd name="connsiteX19" fmla="*/ 2167729 w 2439577"/>
              <a:gd name="connsiteY19" fmla="*/ 127098 h 552087"/>
              <a:gd name="connsiteX20" fmla="*/ 2287766 w 2439577"/>
              <a:gd name="connsiteY20" fmla="*/ 88263 h 552087"/>
              <a:gd name="connsiteX21" fmla="*/ 2439577 w 2439577"/>
              <a:gd name="connsiteY21" fmla="*/ 0 h 552087"/>
              <a:gd name="connsiteX22" fmla="*/ 2439577 w 2439577"/>
              <a:gd name="connsiteY22" fmla="*/ 0 h 552087"/>
              <a:gd name="connsiteX0" fmla="*/ 0 w 2439577"/>
              <a:gd name="connsiteY0" fmla="*/ 201239 h 552087"/>
              <a:gd name="connsiteX1" fmla="*/ 38836 w 2439577"/>
              <a:gd name="connsiteY1" fmla="*/ 218891 h 552087"/>
              <a:gd name="connsiteX2" fmla="*/ 130629 w 2439577"/>
              <a:gd name="connsiteY2" fmla="*/ 183586 h 552087"/>
              <a:gd name="connsiteX3" fmla="*/ 172995 w 2439577"/>
              <a:gd name="connsiteY3" fmla="*/ 197708 h 552087"/>
              <a:gd name="connsiteX4" fmla="*/ 215361 w 2439577"/>
              <a:gd name="connsiteY4" fmla="*/ 275379 h 552087"/>
              <a:gd name="connsiteX5" fmla="*/ 324806 w 2439577"/>
              <a:gd name="connsiteY5" fmla="*/ 501332 h 552087"/>
              <a:gd name="connsiteX6" fmla="*/ 434251 w 2439577"/>
              <a:gd name="connsiteY6" fmla="*/ 543698 h 552087"/>
              <a:gd name="connsiteX7" fmla="*/ 547228 w 2439577"/>
              <a:gd name="connsiteY7" fmla="*/ 550758 h 552087"/>
              <a:gd name="connsiteX8" fmla="*/ 691979 w 2439577"/>
              <a:gd name="connsiteY8" fmla="*/ 547228 h 552087"/>
              <a:gd name="connsiteX9" fmla="*/ 847321 w 2439577"/>
              <a:gd name="connsiteY9" fmla="*/ 540167 h 552087"/>
              <a:gd name="connsiteX10" fmla="*/ 995602 w 2439577"/>
              <a:gd name="connsiteY10" fmla="*/ 526045 h 552087"/>
              <a:gd name="connsiteX11" fmla="*/ 1320408 w 2439577"/>
              <a:gd name="connsiteY11" fmla="*/ 444843 h 552087"/>
              <a:gd name="connsiteX12" fmla="*/ 1458098 w 2439577"/>
              <a:gd name="connsiteY12" fmla="*/ 360111 h 552087"/>
              <a:gd name="connsiteX13" fmla="*/ 1574604 w 2439577"/>
              <a:gd name="connsiteY13" fmla="*/ 296562 h 552087"/>
              <a:gd name="connsiteX14" fmla="*/ 1648745 w 2439577"/>
              <a:gd name="connsiteY14" fmla="*/ 250666 h 552087"/>
              <a:gd name="connsiteX15" fmla="*/ 1726416 w 2439577"/>
              <a:gd name="connsiteY15" fmla="*/ 211830 h 552087"/>
              <a:gd name="connsiteX16" fmla="*/ 1818209 w 2439577"/>
              <a:gd name="connsiteY16" fmla="*/ 187117 h 552087"/>
              <a:gd name="connsiteX17" fmla="*/ 1902941 w 2439577"/>
              <a:gd name="connsiteY17" fmla="*/ 176525 h 552087"/>
              <a:gd name="connsiteX18" fmla="*/ 2072405 w 2439577"/>
              <a:gd name="connsiteY18" fmla="*/ 148281 h 552087"/>
              <a:gd name="connsiteX19" fmla="*/ 2167729 w 2439577"/>
              <a:gd name="connsiteY19" fmla="*/ 127098 h 552087"/>
              <a:gd name="connsiteX20" fmla="*/ 2287766 w 2439577"/>
              <a:gd name="connsiteY20" fmla="*/ 88263 h 552087"/>
              <a:gd name="connsiteX21" fmla="*/ 2439577 w 2439577"/>
              <a:gd name="connsiteY21" fmla="*/ 0 h 552087"/>
              <a:gd name="connsiteX22" fmla="*/ 2439577 w 2439577"/>
              <a:gd name="connsiteY22" fmla="*/ 0 h 552087"/>
              <a:gd name="connsiteX0" fmla="*/ 0 w 2439577"/>
              <a:gd name="connsiteY0" fmla="*/ 201239 h 552087"/>
              <a:gd name="connsiteX1" fmla="*/ 38836 w 2439577"/>
              <a:gd name="connsiteY1" fmla="*/ 218891 h 552087"/>
              <a:gd name="connsiteX2" fmla="*/ 130629 w 2439577"/>
              <a:gd name="connsiteY2" fmla="*/ 183586 h 552087"/>
              <a:gd name="connsiteX3" fmla="*/ 172995 w 2439577"/>
              <a:gd name="connsiteY3" fmla="*/ 197708 h 552087"/>
              <a:gd name="connsiteX4" fmla="*/ 215361 w 2439577"/>
              <a:gd name="connsiteY4" fmla="*/ 275379 h 552087"/>
              <a:gd name="connsiteX5" fmla="*/ 324806 w 2439577"/>
              <a:gd name="connsiteY5" fmla="*/ 501332 h 552087"/>
              <a:gd name="connsiteX6" fmla="*/ 434251 w 2439577"/>
              <a:gd name="connsiteY6" fmla="*/ 543698 h 552087"/>
              <a:gd name="connsiteX7" fmla="*/ 547228 w 2439577"/>
              <a:gd name="connsiteY7" fmla="*/ 550758 h 552087"/>
              <a:gd name="connsiteX8" fmla="*/ 691979 w 2439577"/>
              <a:gd name="connsiteY8" fmla="*/ 547228 h 552087"/>
              <a:gd name="connsiteX9" fmla="*/ 847321 w 2439577"/>
              <a:gd name="connsiteY9" fmla="*/ 540167 h 552087"/>
              <a:gd name="connsiteX10" fmla="*/ 995602 w 2439577"/>
              <a:gd name="connsiteY10" fmla="*/ 526045 h 552087"/>
              <a:gd name="connsiteX11" fmla="*/ 1320408 w 2439577"/>
              <a:gd name="connsiteY11" fmla="*/ 444843 h 552087"/>
              <a:gd name="connsiteX12" fmla="*/ 1458098 w 2439577"/>
              <a:gd name="connsiteY12" fmla="*/ 360111 h 552087"/>
              <a:gd name="connsiteX13" fmla="*/ 1574604 w 2439577"/>
              <a:gd name="connsiteY13" fmla="*/ 296562 h 552087"/>
              <a:gd name="connsiteX14" fmla="*/ 1648745 w 2439577"/>
              <a:gd name="connsiteY14" fmla="*/ 250666 h 552087"/>
              <a:gd name="connsiteX15" fmla="*/ 1726416 w 2439577"/>
              <a:gd name="connsiteY15" fmla="*/ 211830 h 552087"/>
              <a:gd name="connsiteX16" fmla="*/ 1818209 w 2439577"/>
              <a:gd name="connsiteY16" fmla="*/ 187117 h 552087"/>
              <a:gd name="connsiteX17" fmla="*/ 1902941 w 2439577"/>
              <a:gd name="connsiteY17" fmla="*/ 176525 h 552087"/>
              <a:gd name="connsiteX18" fmla="*/ 2072405 w 2439577"/>
              <a:gd name="connsiteY18" fmla="*/ 148281 h 552087"/>
              <a:gd name="connsiteX19" fmla="*/ 2167729 w 2439577"/>
              <a:gd name="connsiteY19" fmla="*/ 127098 h 552087"/>
              <a:gd name="connsiteX20" fmla="*/ 2287766 w 2439577"/>
              <a:gd name="connsiteY20" fmla="*/ 88263 h 552087"/>
              <a:gd name="connsiteX21" fmla="*/ 2439577 w 2439577"/>
              <a:gd name="connsiteY21" fmla="*/ 0 h 552087"/>
              <a:gd name="connsiteX22" fmla="*/ 2439577 w 2439577"/>
              <a:gd name="connsiteY22" fmla="*/ 0 h 552087"/>
              <a:gd name="connsiteX0" fmla="*/ 0 w 2439577"/>
              <a:gd name="connsiteY0" fmla="*/ 201239 h 552087"/>
              <a:gd name="connsiteX1" fmla="*/ 38836 w 2439577"/>
              <a:gd name="connsiteY1" fmla="*/ 218891 h 552087"/>
              <a:gd name="connsiteX2" fmla="*/ 130629 w 2439577"/>
              <a:gd name="connsiteY2" fmla="*/ 183586 h 552087"/>
              <a:gd name="connsiteX3" fmla="*/ 172995 w 2439577"/>
              <a:gd name="connsiteY3" fmla="*/ 197708 h 552087"/>
              <a:gd name="connsiteX4" fmla="*/ 215361 w 2439577"/>
              <a:gd name="connsiteY4" fmla="*/ 275379 h 552087"/>
              <a:gd name="connsiteX5" fmla="*/ 324806 w 2439577"/>
              <a:gd name="connsiteY5" fmla="*/ 501332 h 552087"/>
              <a:gd name="connsiteX6" fmla="*/ 434251 w 2439577"/>
              <a:gd name="connsiteY6" fmla="*/ 543698 h 552087"/>
              <a:gd name="connsiteX7" fmla="*/ 547228 w 2439577"/>
              <a:gd name="connsiteY7" fmla="*/ 550758 h 552087"/>
              <a:gd name="connsiteX8" fmla="*/ 691979 w 2439577"/>
              <a:gd name="connsiteY8" fmla="*/ 547228 h 552087"/>
              <a:gd name="connsiteX9" fmla="*/ 847321 w 2439577"/>
              <a:gd name="connsiteY9" fmla="*/ 540167 h 552087"/>
              <a:gd name="connsiteX10" fmla="*/ 995602 w 2439577"/>
              <a:gd name="connsiteY10" fmla="*/ 526045 h 552087"/>
              <a:gd name="connsiteX11" fmla="*/ 1320408 w 2439577"/>
              <a:gd name="connsiteY11" fmla="*/ 444843 h 552087"/>
              <a:gd name="connsiteX12" fmla="*/ 1458098 w 2439577"/>
              <a:gd name="connsiteY12" fmla="*/ 360111 h 552087"/>
              <a:gd name="connsiteX13" fmla="*/ 1574604 w 2439577"/>
              <a:gd name="connsiteY13" fmla="*/ 296562 h 552087"/>
              <a:gd name="connsiteX14" fmla="*/ 1648745 w 2439577"/>
              <a:gd name="connsiteY14" fmla="*/ 250666 h 552087"/>
              <a:gd name="connsiteX15" fmla="*/ 1726416 w 2439577"/>
              <a:gd name="connsiteY15" fmla="*/ 211830 h 552087"/>
              <a:gd name="connsiteX16" fmla="*/ 1818209 w 2439577"/>
              <a:gd name="connsiteY16" fmla="*/ 187117 h 552087"/>
              <a:gd name="connsiteX17" fmla="*/ 1902941 w 2439577"/>
              <a:gd name="connsiteY17" fmla="*/ 176525 h 552087"/>
              <a:gd name="connsiteX18" fmla="*/ 2072405 w 2439577"/>
              <a:gd name="connsiteY18" fmla="*/ 148281 h 552087"/>
              <a:gd name="connsiteX19" fmla="*/ 2167729 w 2439577"/>
              <a:gd name="connsiteY19" fmla="*/ 127098 h 552087"/>
              <a:gd name="connsiteX20" fmla="*/ 2287766 w 2439577"/>
              <a:gd name="connsiteY20" fmla="*/ 88263 h 552087"/>
              <a:gd name="connsiteX21" fmla="*/ 2439577 w 2439577"/>
              <a:gd name="connsiteY21" fmla="*/ 0 h 552087"/>
              <a:gd name="connsiteX22" fmla="*/ 2439577 w 2439577"/>
              <a:gd name="connsiteY22" fmla="*/ 0 h 552087"/>
              <a:gd name="connsiteX0" fmla="*/ 0 w 2439577"/>
              <a:gd name="connsiteY0" fmla="*/ 201239 h 552087"/>
              <a:gd name="connsiteX1" fmla="*/ 38836 w 2439577"/>
              <a:gd name="connsiteY1" fmla="*/ 218891 h 552087"/>
              <a:gd name="connsiteX2" fmla="*/ 130629 w 2439577"/>
              <a:gd name="connsiteY2" fmla="*/ 183586 h 552087"/>
              <a:gd name="connsiteX3" fmla="*/ 172995 w 2439577"/>
              <a:gd name="connsiteY3" fmla="*/ 197708 h 552087"/>
              <a:gd name="connsiteX4" fmla="*/ 215361 w 2439577"/>
              <a:gd name="connsiteY4" fmla="*/ 275379 h 552087"/>
              <a:gd name="connsiteX5" fmla="*/ 324806 w 2439577"/>
              <a:gd name="connsiteY5" fmla="*/ 501332 h 552087"/>
              <a:gd name="connsiteX6" fmla="*/ 434251 w 2439577"/>
              <a:gd name="connsiteY6" fmla="*/ 543698 h 552087"/>
              <a:gd name="connsiteX7" fmla="*/ 547228 w 2439577"/>
              <a:gd name="connsiteY7" fmla="*/ 550758 h 552087"/>
              <a:gd name="connsiteX8" fmla="*/ 691979 w 2439577"/>
              <a:gd name="connsiteY8" fmla="*/ 547228 h 552087"/>
              <a:gd name="connsiteX9" fmla="*/ 847321 w 2439577"/>
              <a:gd name="connsiteY9" fmla="*/ 540167 h 552087"/>
              <a:gd name="connsiteX10" fmla="*/ 995602 w 2439577"/>
              <a:gd name="connsiteY10" fmla="*/ 526045 h 552087"/>
              <a:gd name="connsiteX11" fmla="*/ 1320408 w 2439577"/>
              <a:gd name="connsiteY11" fmla="*/ 444843 h 552087"/>
              <a:gd name="connsiteX12" fmla="*/ 1458098 w 2439577"/>
              <a:gd name="connsiteY12" fmla="*/ 360111 h 552087"/>
              <a:gd name="connsiteX13" fmla="*/ 1574604 w 2439577"/>
              <a:gd name="connsiteY13" fmla="*/ 296562 h 552087"/>
              <a:gd name="connsiteX14" fmla="*/ 1648745 w 2439577"/>
              <a:gd name="connsiteY14" fmla="*/ 250666 h 552087"/>
              <a:gd name="connsiteX15" fmla="*/ 1726416 w 2439577"/>
              <a:gd name="connsiteY15" fmla="*/ 211830 h 552087"/>
              <a:gd name="connsiteX16" fmla="*/ 1818209 w 2439577"/>
              <a:gd name="connsiteY16" fmla="*/ 187117 h 552087"/>
              <a:gd name="connsiteX17" fmla="*/ 1902941 w 2439577"/>
              <a:gd name="connsiteY17" fmla="*/ 176525 h 552087"/>
              <a:gd name="connsiteX18" fmla="*/ 2072405 w 2439577"/>
              <a:gd name="connsiteY18" fmla="*/ 148281 h 552087"/>
              <a:gd name="connsiteX19" fmla="*/ 2167729 w 2439577"/>
              <a:gd name="connsiteY19" fmla="*/ 127098 h 552087"/>
              <a:gd name="connsiteX20" fmla="*/ 2287766 w 2439577"/>
              <a:gd name="connsiteY20" fmla="*/ 88263 h 552087"/>
              <a:gd name="connsiteX21" fmla="*/ 2439577 w 2439577"/>
              <a:gd name="connsiteY21" fmla="*/ 0 h 552087"/>
              <a:gd name="connsiteX22" fmla="*/ 2439577 w 2439577"/>
              <a:gd name="connsiteY22" fmla="*/ 0 h 552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39577" h="552087">
                <a:moveTo>
                  <a:pt x="0" y="201239"/>
                </a:moveTo>
                <a:cubicBezTo>
                  <a:pt x="6473" y="198297"/>
                  <a:pt x="17065" y="221833"/>
                  <a:pt x="38836" y="218891"/>
                </a:cubicBezTo>
                <a:cubicBezTo>
                  <a:pt x="60608" y="201827"/>
                  <a:pt x="108269" y="187117"/>
                  <a:pt x="130629" y="183586"/>
                </a:cubicBezTo>
                <a:cubicBezTo>
                  <a:pt x="152989" y="180055"/>
                  <a:pt x="158873" y="182409"/>
                  <a:pt x="172995" y="197708"/>
                </a:cubicBezTo>
                <a:cubicBezTo>
                  <a:pt x="187117" y="213007"/>
                  <a:pt x="190059" y="224775"/>
                  <a:pt x="215361" y="275379"/>
                </a:cubicBezTo>
                <a:cubicBezTo>
                  <a:pt x="240663" y="325983"/>
                  <a:pt x="288324" y="456612"/>
                  <a:pt x="324806" y="501332"/>
                </a:cubicBezTo>
                <a:cubicBezTo>
                  <a:pt x="361288" y="546052"/>
                  <a:pt x="397181" y="535460"/>
                  <a:pt x="434251" y="543698"/>
                </a:cubicBezTo>
                <a:cubicBezTo>
                  <a:pt x="471321" y="551936"/>
                  <a:pt x="501920" y="553700"/>
                  <a:pt x="547228" y="550758"/>
                </a:cubicBezTo>
                <a:cubicBezTo>
                  <a:pt x="592536" y="547816"/>
                  <a:pt x="641964" y="551347"/>
                  <a:pt x="691979" y="547228"/>
                </a:cubicBezTo>
                <a:cubicBezTo>
                  <a:pt x="741994" y="543109"/>
                  <a:pt x="796717" y="543697"/>
                  <a:pt x="847321" y="540167"/>
                </a:cubicBezTo>
                <a:cubicBezTo>
                  <a:pt x="897925" y="536637"/>
                  <a:pt x="916754" y="541932"/>
                  <a:pt x="995602" y="526045"/>
                </a:cubicBezTo>
                <a:cubicBezTo>
                  <a:pt x="1074450" y="510158"/>
                  <a:pt x="1243327" y="472499"/>
                  <a:pt x="1320408" y="444843"/>
                </a:cubicBezTo>
                <a:cubicBezTo>
                  <a:pt x="1397489" y="417187"/>
                  <a:pt x="1415732" y="384825"/>
                  <a:pt x="1458098" y="360111"/>
                </a:cubicBezTo>
                <a:cubicBezTo>
                  <a:pt x="1500464" y="335398"/>
                  <a:pt x="1542830" y="314803"/>
                  <a:pt x="1574604" y="296562"/>
                </a:cubicBezTo>
                <a:cubicBezTo>
                  <a:pt x="1606379" y="278321"/>
                  <a:pt x="1623443" y="264788"/>
                  <a:pt x="1648745" y="250666"/>
                </a:cubicBezTo>
                <a:cubicBezTo>
                  <a:pt x="1674047" y="236544"/>
                  <a:pt x="1698172" y="222421"/>
                  <a:pt x="1726416" y="211830"/>
                </a:cubicBezTo>
                <a:cubicBezTo>
                  <a:pt x="1754660" y="201239"/>
                  <a:pt x="1788788" y="193001"/>
                  <a:pt x="1818209" y="187117"/>
                </a:cubicBezTo>
                <a:cubicBezTo>
                  <a:pt x="1847630" y="181233"/>
                  <a:pt x="1860575" y="182998"/>
                  <a:pt x="1902941" y="176525"/>
                </a:cubicBezTo>
                <a:cubicBezTo>
                  <a:pt x="1945307" y="170052"/>
                  <a:pt x="2028274" y="156519"/>
                  <a:pt x="2072405" y="148281"/>
                </a:cubicBezTo>
                <a:cubicBezTo>
                  <a:pt x="2116536" y="140043"/>
                  <a:pt x="2131836" y="137101"/>
                  <a:pt x="2167729" y="127098"/>
                </a:cubicBezTo>
                <a:cubicBezTo>
                  <a:pt x="2203622" y="117095"/>
                  <a:pt x="2242458" y="109446"/>
                  <a:pt x="2287766" y="88263"/>
                </a:cubicBezTo>
                <a:cubicBezTo>
                  <a:pt x="2333074" y="67080"/>
                  <a:pt x="2439577" y="0"/>
                  <a:pt x="2439577" y="0"/>
                </a:cubicBezTo>
                <a:lnTo>
                  <a:pt x="2439577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5299075" y="1814513"/>
            <a:ext cx="3276600" cy="1701800"/>
          </a:xfrm>
          <a:custGeom>
            <a:avLst/>
            <a:gdLst>
              <a:gd name="connsiteX0" fmla="*/ 0 w 3276306"/>
              <a:gd name="connsiteY0" fmla="*/ 1701702 h 1701702"/>
              <a:gd name="connsiteX1" fmla="*/ 268319 w 3276306"/>
              <a:gd name="connsiteY1" fmla="*/ 1616970 h 1701702"/>
              <a:gd name="connsiteX2" fmla="*/ 406008 w 3276306"/>
              <a:gd name="connsiteY2" fmla="*/ 1514585 h 1701702"/>
              <a:gd name="connsiteX3" fmla="*/ 529576 w 3276306"/>
              <a:gd name="connsiteY3" fmla="*/ 1443975 h 1701702"/>
              <a:gd name="connsiteX4" fmla="*/ 571942 w 3276306"/>
              <a:gd name="connsiteY4" fmla="*/ 1429853 h 1701702"/>
              <a:gd name="connsiteX5" fmla="*/ 861443 w 3276306"/>
              <a:gd name="connsiteY5" fmla="*/ 1352182 h 1701702"/>
              <a:gd name="connsiteX6" fmla="*/ 1030907 w 3276306"/>
              <a:gd name="connsiteY6" fmla="*/ 1246267 h 1701702"/>
              <a:gd name="connsiteX7" fmla="*/ 1165066 w 3276306"/>
              <a:gd name="connsiteY7" fmla="*/ 1239206 h 1701702"/>
              <a:gd name="connsiteX8" fmla="*/ 1256859 w 3276306"/>
              <a:gd name="connsiteY8" fmla="*/ 1207432 h 1701702"/>
              <a:gd name="connsiteX9" fmla="*/ 1323939 w 3276306"/>
              <a:gd name="connsiteY9" fmla="*/ 1172127 h 1701702"/>
              <a:gd name="connsiteX10" fmla="*/ 1500464 w 3276306"/>
              <a:gd name="connsiteY10" fmla="*/ 1136822 h 1701702"/>
              <a:gd name="connsiteX11" fmla="*/ 1627562 w 3276306"/>
              <a:gd name="connsiteY11" fmla="*/ 974419 h 1701702"/>
              <a:gd name="connsiteX12" fmla="*/ 1737007 w 3276306"/>
              <a:gd name="connsiteY12" fmla="*/ 875564 h 1701702"/>
              <a:gd name="connsiteX13" fmla="*/ 1867636 w 3276306"/>
              <a:gd name="connsiteY13" fmla="*/ 804954 h 1701702"/>
              <a:gd name="connsiteX14" fmla="*/ 2068875 w 3276306"/>
              <a:gd name="connsiteY14" fmla="*/ 794363 h 1701702"/>
              <a:gd name="connsiteX15" fmla="*/ 2195973 w 3276306"/>
              <a:gd name="connsiteY15" fmla="*/ 751997 h 1701702"/>
              <a:gd name="connsiteX16" fmla="*/ 2386620 w 3276306"/>
              <a:gd name="connsiteY16" fmla="*/ 554289 h 1701702"/>
              <a:gd name="connsiteX17" fmla="*/ 2534901 w 3276306"/>
              <a:gd name="connsiteY17" fmla="*/ 444843 h 1701702"/>
              <a:gd name="connsiteX18" fmla="*/ 2743200 w 3276306"/>
              <a:gd name="connsiteY18" fmla="*/ 356581 h 1701702"/>
              <a:gd name="connsiteX19" fmla="*/ 2870298 w 3276306"/>
              <a:gd name="connsiteY19" fmla="*/ 289501 h 1701702"/>
              <a:gd name="connsiteX20" fmla="*/ 3096251 w 3276306"/>
              <a:gd name="connsiteY20" fmla="*/ 208300 h 1701702"/>
              <a:gd name="connsiteX21" fmla="*/ 3177452 w 3276306"/>
              <a:gd name="connsiteY21" fmla="*/ 77671 h 1701702"/>
              <a:gd name="connsiteX22" fmla="*/ 3276306 w 3276306"/>
              <a:gd name="connsiteY22" fmla="*/ 0 h 170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76306" h="1701702">
                <a:moveTo>
                  <a:pt x="0" y="1701702"/>
                </a:moveTo>
                <a:cubicBezTo>
                  <a:pt x="100325" y="1674929"/>
                  <a:pt x="200651" y="1648156"/>
                  <a:pt x="268319" y="1616970"/>
                </a:cubicBezTo>
                <a:cubicBezTo>
                  <a:pt x="335987" y="1585784"/>
                  <a:pt x="362465" y="1543417"/>
                  <a:pt x="406008" y="1514585"/>
                </a:cubicBezTo>
                <a:cubicBezTo>
                  <a:pt x="449551" y="1485753"/>
                  <a:pt x="501920" y="1458097"/>
                  <a:pt x="529576" y="1443975"/>
                </a:cubicBezTo>
                <a:cubicBezTo>
                  <a:pt x="557232" y="1429853"/>
                  <a:pt x="571942" y="1429853"/>
                  <a:pt x="571942" y="1429853"/>
                </a:cubicBezTo>
                <a:cubicBezTo>
                  <a:pt x="627253" y="1414554"/>
                  <a:pt x="784949" y="1382780"/>
                  <a:pt x="861443" y="1352182"/>
                </a:cubicBezTo>
                <a:cubicBezTo>
                  <a:pt x="937937" y="1321584"/>
                  <a:pt x="980303" y="1265096"/>
                  <a:pt x="1030907" y="1246267"/>
                </a:cubicBezTo>
                <a:cubicBezTo>
                  <a:pt x="1081511" y="1227438"/>
                  <a:pt x="1127407" y="1245679"/>
                  <a:pt x="1165066" y="1239206"/>
                </a:cubicBezTo>
                <a:cubicBezTo>
                  <a:pt x="1202725" y="1232733"/>
                  <a:pt x="1230380" y="1218612"/>
                  <a:pt x="1256859" y="1207432"/>
                </a:cubicBezTo>
                <a:cubicBezTo>
                  <a:pt x="1283338" y="1196252"/>
                  <a:pt x="1283338" y="1183895"/>
                  <a:pt x="1323939" y="1172127"/>
                </a:cubicBezTo>
                <a:cubicBezTo>
                  <a:pt x="1364540" y="1160359"/>
                  <a:pt x="1449860" y="1169773"/>
                  <a:pt x="1500464" y="1136822"/>
                </a:cubicBezTo>
                <a:cubicBezTo>
                  <a:pt x="1551068" y="1103871"/>
                  <a:pt x="1588138" y="1017962"/>
                  <a:pt x="1627562" y="974419"/>
                </a:cubicBezTo>
                <a:cubicBezTo>
                  <a:pt x="1666986" y="930876"/>
                  <a:pt x="1696995" y="903808"/>
                  <a:pt x="1737007" y="875564"/>
                </a:cubicBezTo>
                <a:cubicBezTo>
                  <a:pt x="1777019" y="847320"/>
                  <a:pt x="1812325" y="818487"/>
                  <a:pt x="1867636" y="804954"/>
                </a:cubicBezTo>
                <a:cubicBezTo>
                  <a:pt x="1922947" y="791420"/>
                  <a:pt x="2014152" y="803189"/>
                  <a:pt x="2068875" y="794363"/>
                </a:cubicBezTo>
                <a:cubicBezTo>
                  <a:pt x="2123598" y="785537"/>
                  <a:pt x="2143015" y="792009"/>
                  <a:pt x="2195973" y="751997"/>
                </a:cubicBezTo>
                <a:cubicBezTo>
                  <a:pt x="2248931" y="711985"/>
                  <a:pt x="2330132" y="605481"/>
                  <a:pt x="2386620" y="554289"/>
                </a:cubicBezTo>
                <a:cubicBezTo>
                  <a:pt x="2443108" y="503097"/>
                  <a:pt x="2475471" y="477794"/>
                  <a:pt x="2534901" y="444843"/>
                </a:cubicBezTo>
                <a:cubicBezTo>
                  <a:pt x="2594331" y="411892"/>
                  <a:pt x="2687301" y="382471"/>
                  <a:pt x="2743200" y="356581"/>
                </a:cubicBezTo>
                <a:cubicBezTo>
                  <a:pt x="2799100" y="330691"/>
                  <a:pt x="2811456" y="314214"/>
                  <a:pt x="2870298" y="289501"/>
                </a:cubicBezTo>
                <a:cubicBezTo>
                  <a:pt x="2929140" y="264788"/>
                  <a:pt x="3045059" y="243605"/>
                  <a:pt x="3096251" y="208300"/>
                </a:cubicBezTo>
                <a:cubicBezTo>
                  <a:pt x="3147443" y="172995"/>
                  <a:pt x="3147443" y="112388"/>
                  <a:pt x="3177452" y="77671"/>
                </a:cubicBezTo>
                <a:cubicBezTo>
                  <a:pt x="3207461" y="42954"/>
                  <a:pt x="3241883" y="21477"/>
                  <a:pt x="3276306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374650" y="3889375"/>
            <a:ext cx="255588" cy="127000"/>
          </a:xfrm>
          <a:custGeom>
            <a:avLst/>
            <a:gdLst>
              <a:gd name="connsiteX0" fmla="*/ 0 w 222069"/>
              <a:gd name="connsiteY0" fmla="*/ 78475 h 131715"/>
              <a:gd name="connsiteX1" fmla="*/ 31775 w 222069"/>
              <a:gd name="connsiteY1" fmla="*/ 804 h 131715"/>
              <a:gd name="connsiteX2" fmla="*/ 162403 w 222069"/>
              <a:gd name="connsiteY2" fmla="*/ 43170 h 131715"/>
              <a:gd name="connsiteX3" fmla="*/ 218891 w 222069"/>
              <a:gd name="connsiteY3" fmla="*/ 124372 h 131715"/>
              <a:gd name="connsiteX4" fmla="*/ 215361 w 222069"/>
              <a:gd name="connsiteY4" fmla="*/ 127902 h 131715"/>
              <a:gd name="connsiteX0" fmla="*/ 0 w 256102"/>
              <a:gd name="connsiteY0" fmla="*/ 78475 h 127157"/>
              <a:gd name="connsiteX1" fmla="*/ 31775 w 256102"/>
              <a:gd name="connsiteY1" fmla="*/ 804 h 127157"/>
              <a:gd name="connsiteX2" fmla="*/ 162403 w 256102"/>
              <a:gd name="connsiteY2" fmla="*/ 43170 h 127157"/>
              <a:gd name="connsiteX3" fmla="*/ 218891 w 256102"/>
              <a:gd name="connsiteY3" fmla="*/ 124372 h 127157"/>
              <a:gd name="connsiteX4" fmla="*/ 256102 w 256102"/>
              <a:gd name="connsiteY4" fmla="*/ 109795 h 127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102" h="127157">
                <a:moveTo>
                  <a:pt x="0" y="78475"/>
                </a:moveTo>
                <a:cubicBezTo>
                  <a:pt x="2354" y="42581"/>
                  <a:pt x="4708" y="6688"/>
                  <a:pt x="31775" y="804"/>
                </a:cubicBezTo>
                <a:cubicBezTo>
                  <a:pt x="58842" y="-5080"/>
                  <a:pt x="131217" y="22575"/>
                  <a:pt x="162403" y="43170"/>
                </a:cubicBezTo>
                <a:cubicBezTo>
                  <a:pt x="193589" y="63765"/>
                  <a:pt x="203275" y="113268"/>
                  <a:pt x="218891" y="124372"/>
                </a:cubicBezTo>
                <a:cubicBezTo>
                  <a:pt x="234507" y="135476"/>
                  <a:pt x="256102" y="109795"/>
                  <a:pt x="256102" y="109795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98" name="Freeform 4097"/>
          <p:cNvSpPr/>
          <p:nvPr/>
        </p:nvSpPr>
        <p:spPr>
          <a:xfrm>
            <a:off x="687388" y="3251200"/>
            <a:ext cx="4127500" cy="1052513"/>
          </a:xfrm>
          <a:custGeom>
            <a:avLst/>
            <a:gdLst>
              <a:gd name="connsiteX0" fmla="*/ 0 w 4033538"/>
              <a:gd name="connsiteY0" fmla="*/ 707839 h 1001719"/>
              <a:gd name="connsiteX1" fmla="*/ 162403 w 4033538"/>
              <a:gd name="connsiteY1" fmla="*/ 690187 h 1001719"/>
              <a:gd name="connsiteX2" fmla="*/ 628429 w 4033538"/>
              <a:gd name="connsiteY2" fmla="*/ 873773 h 1001719"/>
              <a:gd name="connsiteX3" fmla="*/ 727283 w 4033538"/>
              <a:gd name="connsiteY3" fmla="*/ 909078 h 1001719"/>
              <a:gd name="connsiteX4" fmla="*/ 889686 w 4033538"/>
              <a:gd name="connsiteY4" fmla="*/ 990279 h 1001719"/>
              <a:gd name="connsiteX5" fmla="*/ 960296 w 4033538"/>
              <a:gd name="connsiteY5" fmla="*/ 940852 h 1001719"/>
              <a:gd name="connsiteX6" fmla="*/ 2118301 w 4033538"/>
              <a:gd name="connsiteY6" fmla="*/ 446582 h 1001719"/>
              <a:gd name="connsiteX7" fmla="*/ 2284235 w 4033538"/>
              <a:gd name="connsiteY7" fmla="*/ 368911 h 1001719"/>
              <a:gd name="connsiteX8" fmla="*/ 2368967 w 4033538"/>
              <a:gd name="connsiteY8" fmla="*/ 333606 h 1001719"/>
              <a:gd name="connsiteX9" fmla="*/ 2633754 w 4033538"/>
              <a:gd name="connsiteY9" fmla="*/ 510131 h 1001719"/>
              <a:gd name="connsiteX10" fmla="*/ 2753791 w 4033538"/>
              <a:gd name="connsiteY10" fmla="*/ 541906 h 1001719"/>
              <a:gd name="connsiteX11" fmla="*/ 2817340 w 4033538"/>
              <a:gd name="connsiteY11" fmla="*/ 517192 h 1001719"/>
              <a:gd name="connsiteX12" fmla="*/ 3865899 w 4033538"/>
              <a:gd name="connsiteY12" fmla="*/ 65288 h 1001719"/>
              <a:gd name="connsiteX13" fmla="*/ 4017711 w 4033538"/>
              <a:gd name="connsiteY13" fmla="*/ 12330 h 1001719"/>
              <a:gd name="connsiteX0" fmla="*/ 0 w 4033538"/>
              <a:gd name="connsiteY0" fmla="*/ 707839 h 1001719"/>
              <a:gd name="connsiteX1" fmla="*/ 162403 w 4033538"/>
              <a:gd name="connsiteY1" fmla="*/ 690187 h 1001719"/>
              <a:gd name="connsiteX2" fmla="*/ 628429 w 4033538"/>
              <a:gd name="connsiteY2" fmla="*/ 873773 h 1001719"/>
              <a:gd name="connsiteX3" fmla="*/ 727283 w 4033538"/>
              <a:gd name="connsiteY3" fmla="*/ 909078 h 1001719"/>
              <a:gd name="connsiteX4" fmla="*/ 889686 w 4033538"/>
              <a:gd name="connsiteY4" fmla="*/ 990279 h 1001719"/>
              <a:gd name="connsiteX5" fmla="*/ 960296 w 4033538"/>
              <a:gd name="connsiteY5" fmla="*/ 940852 h 1001719"/>
              <a:gd name="connsiteX6" fmla="*/ 2118301 w 4033538"/>
              <a:gd name="connsiteY6" fmla="*/ 446582 h 1001719"/>
              <a:gd name="connsiteX7" fmla="*/ 2284235 w 4033538"/>
              <a:gd name="connsiteY7" fmla="*/ 368911 h 1001719"/>
              <a:gd name="connsiteX8" fmla="*/ 2344253 w 4033538"/>
              <a:gd name="connsiteY8" fmla="*/ 340667 h 1001719"/>
              <a:gd name="connsiteX9" fmla="*/ 2368967 w 4033538"/>
              <a:gd name="connsiteY9" fmla="*/ 333606 h 1001719"/>
              <a:gd name="connsiteX10" fmla="*/ 2633754 w 4033538"/>
              <a:gd name="connsiteY10" fmla="*/ 510131 h 1001719"/>
              <a:gd name="connsiteX11" fmla="*/ 2753791 w 4033538"/>
              <a:gd name="connsiteY11" fmla="*/ 541906 h 1001719"/>
              <a:gd name="connsiteX12" fmla="*/ 2817340 w 4033538"/>
              <a:gd name="connsiteY12" fmla="*/ 517192 h 1001719"/>
              <a:gd name="connsiteX13" fmla="*/ 3865899 w 4033538"/>
              <a:gd name="connsiteY13" fmla="*/ 65288 h 1001719"/>
              <a:gd name="connsiteX14" fmla="*/ 4017711 w 4033538"/>
              <a:gd name="connsiteY14" fmla="*/ 12330 h 1001719"/>
              <a:gd name="connsiteX0" fmla="*/ 0 w 4033538"/>
              <a:gd name="connsiteY0" fmla="*/ 707839 h 1001719"/>
              <a:gd name="connsiteX1" fmla="*/ 162403 w 4033538"/>
              <a:gd name="connsiteY1" fmla="*/ 690187 h 1001719"/>
              <a:gd name="connsiteX2" fmla="*/ 628429 w 4033538"/>
              <a:gd name="connsiteY2" fmla="*/ 873773 h 1001719"/>
              <a:gd name="connsiteX3" fmla="*/ 727283 w 4033538"/>
              <a:gd name="connsiteY3" fmla="*/ 909078 h 1001719"/>
              <a:gd name="connsiteX4" fmla="*/ 889686 w 4033538"/>
              <a:gd name="connsiteY4" fmla="*/ 990279 h 1001719"/>
              <a:gd name="connsiteX5" fmla="*/ 960296 w 4033538"/>
              <a:gd name="connsiteY5" fmla="*/ 940852 h 1001719"/>
              <a:gd name="connsiteX6" fmla="*/ 2118301 w 4033538"/>
              <a:gd name="connsiteY6" fmla="*/ 446582 h 1001719"/>
              <a:gd name="connsiteX7" fmla="*/ 2284235 w 4033538"/>
              <a:gd name="connsiteY7" fmla="*/ 368911 h 1001719"/>
              <a:gd name="connsiteX8" fmla="*/ 2344253 w 4033538"/>
              <a:gd name="connsiteY8" fmla="*/ 340667 h 1001719"/>
              <a:gd name="connsiteX9" fmla="*/ 2368967 w 4033538"/>
              <a:gd name="connsiteY9" fmla="*/ 333606 h 1001719"/>
              <a:gd name="connsiteX10" fmla="*/ 2432516 w 4033538"/>
              <a:gd name="connsiteY10" fmla="*/ 351259 h 1001719"/>
              <a:gd name="connsiteX11" fmla="*/ 2633754 w 4033538"/>
              <a:gd name="connsiteY11" fmla="*/ 510131 h 1001719"/>
              <a:gd name="connsiteX12" fmla="*/ 2753791 w 4033538"/>
              <a:gd name="connsiteY12" fmla="*/ 541906 h 1001719"/>
              <a:gd name="connsiteX13" fmla="*/ 2817340 w 4033538"/>
              <a:gd name="connsiteY13" fmla="*/ 517192 h 1001719"/>
              <a:gd name="connsiteX14" fmla="*/ 3865899 w 4033538"/>
              <a:gd name="connsiteY14" fmla="*/ 65288 h 1001719"/>
              <a:gd name="connsiteX15" fmla="*/ 4017711 w 4033538"/>
              <a:gd name="connsiteY15" fmla="*/ 12330 h 1001719"/>
              <a:gd name="connsiteX0" fmla="*/ 0 w 4033538"/>
              <a:gd name="connsiteY0" fmla="*/ 707839 h 1001719"/>
              <a:gd name="connsiteX1" fmla="*/ 162403 w 4033538"/>
              <a:gd name="connsiteY1" fmla="*/ 690187 h 1001719"/>
              <a:gd name="connsiteX2" fmla="*/ 628429 w 4033538"/>
              <a:gd name="connsiteY2" fmla="*/ 873773 h 1001719"/>
              <a:gd name="connsiteX3" fmla="*/ 727283 w 4033538"/>
              <a:gd name="connsiteY3" fmla="*/ 909078 h 1001719"/>
              <a:gd name="connsiteX4" fmla="*/ 889686 w 4033538"/>
              <a:gd name="connsiteY4" fmla="*/ 990279 h 1001719"/>
              <a:gd name="connsiteX5" fmla="*/ 960296 w 4033538"/>
              <a:gd name="connsiteY5" fmla="*/ 940852 h 1001719"/>
              <a:gd name="connsiteX6" fmla="*/ 2118301 w 4033538"/>
              <a:gd name="connsiteY6" fmla="*/ 446582 h 1001719"/>
              <a:gd name="connsiteX7" fmla="*/ 2284235 w 4033538"/>
              <a:gd name="connsiteY7" fmla="*/ 368911 h 1001719"/>
              <a:gd name="connsiteX8" fmla="*/ 2344253 w 4033538"/>
              <a:gd name="connsiteY8" fmla="*/ 340667 h 1001719"/>
              <a:gd name="connsiteX9" fmla="*/ 2368967 w 4033538"/>
              <a:gd name="connsiteY9" fmla="*/ 333606 h 1001719"/>
              <a:gd name="connsiteX10" fmla="*/ 2443107 w 4033538"/>
              <a:gd name="connsiteY10" fmla="*/ 344197 h 1001719"/>
              <a:gd name="connsiteX11" fmla="*/ 2633754 w 4033538"/>
              <a:gd name="connsiteY11" fmla="*/ 510131 h 1001719"/>
              <a:gd name="connsiteX12" fmla="*/ 2753791 w 4033538"/>
              <a:gd name="connsiteY12" fmla="*/ 541906 h 1001719"/>
              <a:gd name="connsiteX13" fmla="*/ 2817340 w 4033538"/>
              <a:gd name="connsiteY13" fmla="*/ 517192 h 1001719"/>
              <a:gd name="connsiteX14" fmla="*/ 3865899 w 4033538"/>
              <a:gd name="connsiteY14" fmla="*/ 65288 h 1001719"/>
              <a:gd name="connsiteX15" fmla="*/ 4017711 w 4033538"/>
              <a:gd name="connsiteY15" fmla="*/ 12330 h 1001719"/>
              <a:gd name="connsiteX0" fmla="*/ 0 w 4033538"/>
              <a:gd name="connsiteY0" fmla="*/ 707839 h 1001719"/>
              <a:gd name="connsiteX1" fmla="*/ 162403 w 4033538"/>
              <a:gd name="connsiteY1" fmla="*/ 690187 h 1001719"/>
              <a:gd name="connsiteX2" fmla="*/ 628429 w 4033538"/>
              <a:gd name="connsiteY2" fmla="*/ 873773 h 1001719"/>
              <a:gd name="connsiteX3" fmla="*/ 727283 w 4033538"/>
              <a:gd name="connsiteY3" fmla="*/ 909078 h 1001719"/>
              <a:gd name="connsiteX4" fmla="*/ 889686 w 4033538"/>
              <a:gd name="connsiteY4" fmla="*/ 990279 h 1001719"/>
              <a:gd name="connsiteX5" fmla="*/ 960296 w 4033538"/>
              <a:gd name="connsiteY5" fmla="*/ 940852 h 1001719"/>
              <a:gd name="connsiteX6" fmla="*/ 2118301 w 4033538"/>
              <a:gd name="connsiteY6" fmla="*/ 446582 h 1001719"/>
              <a:gd name="connsiteX7" fmla="*/ 2284235 w 4033538"/>
              <a:gd name="connsiteY7" fmla="*/ 368911 h 1001719"/>
              <a:gd name="connsiteX8" fmla="*/ 2344253 w 4033538"/>
              <a:gd name="connsiteY8" fmla="*/ 340667 h 1001719"/>
              <a:gd name="connsiteX9" fmla="*/ 2368967 w 4033538"/>
              <a:gd name="connsiteY9" fmla="*/ 333606 h 1001719"/>
              <a:gd name="connsiteX10" fmla="*/ 2457229 w 4033538"/>
              <a:gd name="connsiteY10" fmla="*/ 340667 h 1001719"/>
              <a:gd name="connsiteX11" fmla="*/ 2633754 w 4033538"/>
              <a:gd name="connsiteY11" fmla="*/ 510131 h 1001719"/>
              <a:gd name="connsiteX12" fmla="*/ 2753791 w 4033538"/>
              <a:gd name="connsiteY12" fmla="*/ 541906 h 1001719"/>
              <a:gd name="connsiteX13" fmla="*/ 2817340 w 4033538"/>
              <a:gd name="connsiteY13" fmla="*/ 517192 h 1001719"/>
              <a:gd name="connsiteX14" fmla="*/ 3865899 w 4033538"/>
              <a:gd name="connsiteY14" fmla="*/ 65288 h 1001719"/>
              <a:gd name="connsiteX15" fmla="*/ 4017711 w 4033538"/>
              <a:gd name="connsiteY15" fmla="*/ 12330 h 1001719"/>
              <a:gd name="connsiteX0" fmla="*/ 0 w 4033538"/>
              <a:gd name="connsiteY0" fmla="*/ 707839 h 1001719"/>
              <a:gd name="connsiteX1" fmla="*/ 162403 w 4033538"/>
              <a:gd name="connsiteY1" fmla="*/ 690187 h 1001719"/>
              <a:gd name="connsiteX2" fmla="*/ 628429 w 4033538"/>
              <a:gd name="connsiteY2" fmla="*/ 873773 h 1001719"/>
              <a:gd name="connsiteX3" fmla="*/ 727283 w 4033538"/>
              <a:gd name="connsiteY3" fmla="*/ 909078 h 1001719"/>
              <a:gd name="connsiteX4" fmla="*/ 889686 w 4033538"/>
              <a:gd name="connsiteY4" fmla="*/ 990279 h 1001719"/>
              <a:gd name="connsiteX5" fmla="*/ 960296 w 4033538"/>
              <a:gd name="connsiteY5" fmla="*/ 940852 h 1001719"/>
              <a:gd name="connsiteX6" fmla="*/ 2118301 w 4033538"/>
              <a:gd name="connsiteY6" fmla="*/ 446582 h 1001719"/>
              <a:gd name="connsiteX7" fmla="*/ 2284235 w 4033538"/>
              <a:gd name="connsiteY7" fmla="*/ 368911 h 1001719"/>
              <a:gd name="connsiteX8" fmla="*/ 2344253 w 4033538"/>
              <a:gd name="connsiteY8" fmla="*/ 340667 h 1001719"/>
              <a:gd name="connsiteX9" fmla="*/ 2368967 w 4033538"/>
              <a:gd name="connsiteY9" fmla="*/ 333606 h 1001719"/>
              <a:gd name="connsiteX10" fmla="*/ 2457229 w 4033538"/>
              <a:gd name="connsiteY10" fmla="*/ 340667 h 1001719"/>
              <a:gd name="connsiteX11" fmla="*/ 2644346 w 4033538"/>
              <a:gd name="connsiteY11" fmla="*/ 499539 h 1001719"/>
              <a:gd name="connsiteX12" fmla="*/ 2753791 w 4033538"/>
              <a:gd name="connsiteY12" fmla="*/ 541906 h 1001719"/>
              <a:gd name="connsiteX13" fmla="*/ 2817340 w 4033538"/>
              <a:gd name="connsiteY13" fmla="*/ 517192 h 1001719"/>
              <a:gd name="connsiteX14" fmla="*/ 3865899 w 4033538"/>
              <a:gd name="connsiteY14" fmla="*/ 65288 h 1001719"/>
              <a:gd name="connsiteX15" fmla="*/ 4017711 w 4033538"/>
              <a:gd name="connsiteY15" fmla="*/ 12330 h 1001719"/>
              <a:gd name="connsiteX0" fmla="*/ 0 w 4033538"/>
              <a:gd name="connsiteY0" fmla="*/ 707839 h 1001719"/>
              <a:gd name="connsiteX1" fmla="*/ 77671 w 4033538"/>
              <a:gd name="connsiteY1" fmla="*/ 690187 h 1001719"/>
              <a:gd name="connsiteX2" fmla="*/ 162403 w 4033538"/>
              <a:gd name="connsiteY2" fmla="*/ 690187 h 1001719"/>
              <a:gd name="connsiteX3" fmla="*/ 628429 w 4033538"/>
              <a:gd name="connsiteY3" fmla="*/ 873773 h 1001719"/>
              <a:gd name="connsiteX4" fmla="*/ 727283 w 4033538"/>
              <a:gd name="connsiteY4" fmla="*/ 909078 h 1001719"/>
              <a:gd name="connsiteX5" fmla="*/ 889686 w 4033538"/>
              <a:gd name="connsiteY5" fmla="*/ 990279 h 1001719"/>
              <a:gd name="connsiteX6" fmla="*/ 960296 w 4033538"/>
              <a:gd name="connsiteY6" fmla="*/ 940852 h 1001719"/>
              <a:gd name="connsiteX7" fmla="*/ 2118301 w 4033538"/>
              <a:gd name="connsiteY7" fmla="*/ 446582 h 1001719"/>
              <a:gd name="connsiteX8" fmla="*/ 2284235 w 4033538"/>
              <a:gd name="connsiteY8" fmla="*/ 368911 h 1001719"/>
              <a:gd name="connsiteX9" fmla="*/ 2344253 w 4033538"/>
              <a:gd name="connsiteY9" fmla="*/ 340667 h 1001719"/>
              <a:gd name="connsiteX10" fmla="*/ 2368967 w 4033538"/>
              <a:gd name="connsiteY10" fmla="*/ 333606 h 1001719"/>
              <a:gd name="connsiteX11" fmla="*/ 2457229 w 4033538"/>
              <a:gd name="connsiteY11" fmla="*/ 340667 h 1001719"/>
              <a:gd name="connsiteX12" fmla="*/ 2644346 w 4033538"/>
              <a:gd name="connsiteY12" fmla="*/ 499539 h 1001719"/>
              <a:gd name="connsiteX13" fmla="*/ 2753791 w 4033538"/>
              <a:gd name="connsiteY13" fmla="*/ 541906 h 1001719"/>
              <a:gd name="connsiteX14" fmla="*/ 2817340 w 4033538"/>
              <a:gd name="connsiteY14" fmla="*/ 517192 h 1001719"/>
              <a:gd name="connsiteX15" fmla="*/ 3865899 w 4033538"/>
              <a:gd name="connsiteY15" fmla="*/ 65288 h 1001719"/>
              <a:gd name="connsiteX16" fmla="*/ 4017711 w 4033538"/>
              <a:gd name="connsiteY16" fmla="*/ 12330 h 1001719"/>
              <a:gd name="connsiteX0" fmla="*/ 0 w 4033538"/>
              <a:gd name="connsiteY0" fmla="*/ 707839 h 1001719"/>
              <a:gd name="connsiteX1" fmla="*/ 77671 w 4033538"/>
              <a:gd name="connsiteY1" fmla="*/ 690187 h 1001719"/>
              <a:gd name="connsiteX2" fmla="*/ 109445 w 4033538"/>
              <a:gd name="connsiteY2" fmla="*/ 690187 h 1001719"/>
              <a:gd name="connsiteX3" fmla="*/ 162403 w 4033538"/>
              <a:gd name="connsiteY3" fmla="*/ 690187 h 1001719"/>
              <a:gd name="connsiteX4" fmla="*/ 628429 w 4033538"/>
              <a:gd name="connsiteY4" fmla="*/ 873773 h 1001719"/>
              <a:gd name="connsiteX5" fmla="*/ 727283 w 4033538"/>
              <a:gd name="connsiteY5" fmla="*/ 909078 h 1001719"/>
              <a:gd name="connsiteX6" fmla="*/ 889686 w 4033538"/>
              <a:gd name="connsiteY6" fmla="*/ 990279 h 1001719"/>
              <a:gd name="connsiteX7" fmla="*/ 960296 w 4033538"/>
              <a:gd name="connsiteY7" fmla="*/ 940852 h 1001719"/>
              <a:gd name="connsiteX8" fmla="*/ 2118301 w 4033538"/>
              <a:gd name="connsiteY8" fmla="*/ 446582 h 1001719"/>
              <a:gd name="connsiteX9" fmla="*/ 2284235 w 4033538"/>
              <a:gd name="connsiteY9" fmla="*/ 368911 h 1001719"/>
              <a:gd name="connsiteX10" fmla="*/ 2344253 w 4033538"/>
              <a:gd name="connsiteY10" fmla="*/ 340667 h 1001719"/>
              <a:gd name="connsiteX11" fmla="*/ 2368967 w 4033538"/>
              <a:gd name="connsiteY11" fmla="*/ 333606 h 1001719"/>
              <a:gd name="connsiteX12" fmla="*/ 2457229 w 4033538"/>
              <a:gd name="connsiteY12" fmla="*/ 340667 h 1001719"/>
              <a:gd name="connsiteX13" fmla="*/ 2644346 w 4033538"/>
              <a:gd name="connsiteY13" fmla="*/ 499539 h 1001719"/>
              <a:gd name="connsiteX14" fmla="*/ 2753791 w 4033538"/>
              <a:gd name="connsiteY14" fmla="*/ 541906 h 1001719"/>
              <a:gd name="connsiteX15" fmla="*/ 2817340 w 4033538"/>
              <a:gd name="connsiteY15" fmla="*/ 517192 h 1001719"/>
              <a:gd name="connsiteX16" fmla="*/ 3865899 w 4033538"/>
              <a:gd name="connsiteY16" fmla="*/ 65288 h 1001719"/>
              <a:gd name="connsiteX17" fmla="*/ 4017711 w 4033538"/>
              <a:gd name="connsiteY17" fmla="*/ 12330 h 1001719"/>
              <a:gd name="connsiteX0" fmla="*/ 0 w 4033538"/>
              <a:gd name="connsiteY0" fmla="*/ 707839 h 991939"/>
              <a:gd name="connsiteX1" fmla="*/ 77671 w 4033538"/>
              <a:gd name="connsiteY1" fmla="*/ 690187 h 991939"/>
              <a:gd name="connsiteX2" fmla="*/ 109445 w 4033538"/>
              <a:gd name="connsiteY2" fmla="*/ 690187 h 991939"/>
              <a:gd name="connsiteX3" fmla="*/ 162403 w 4033538"/>
              <a:gd name="connsiteY3" fmla="*/ 690187 h 991939"/>
              <a:gd name="connsiteX4" fmla="*/ 628429 w 4033538"/>
              <a:gd name="connsiteY4" fmla="*/ 873773 h 991939"/>
              <a:gd name="connsiteX5" fmla="*/ 727283 w 4033538"/>
              <a:gd name="connsiteY5" fmla="*/ 909078 h 991939"/>
              <a:gd name="connsiteX6" fmla="*/ 889686 w 4033538"/>
              <a:gd name="connsiteY6" fmla="*/ 972626 h 991939"/>
              <a:gd name="connsiteX7" fmla="*/ 960296 w 4033538"/>
              <a:gd name="connsiteY7" fmla="*/ 940852 h 991939"/>
              <a:gd name="connsiteX8" fmla="*/ 2118301 w 4033538"/>
              <a:gd name="connsiteY8" fmla="*/ 446582 h 991939"/>
              <a:gd name="connsiteX9" fmla="*/ 2284235 w 4033538"/>
              <a:gd name="connsiteY9" fmla="*/ 368911 h 991939"/>
              <a:gd name="connsiteX10" fmla="*/ 2344253 w 4033538"/>
              <a:gd name="connsiteY10" fmla="*/ 340667 h 991939"/>
              <a:gd name="connsiteX11" fmla="*/ 2368967 w 4033538"/>
              <a:gd name="connsiteY11" fmla="*/ 333606 h 991939"/>
              <a:gd name="connsiteX12" fmla="*/ 2457229 w 4033538"/>
              <a:gd name="connsiteY12" fmla="*/ 340667 h 991939"/>
              <a:gd name="connsiteX13" fmla="*/ 2644346 w 4033538"/>
              <a:gd name="connsiteY13" fmla="*/ 499539 h 991939"/>
              <a:gd name="connsiteX14" fmla="*/ 2753791 w 4033538"/>
              <a:gd name="connsiteY14" fmla="*/ 541906 h 991939"/>
              <a:gd name="connsiteX15" fmla="*/ 2817340 w 4033538"/>
              <a:gd name="connsiteY15" fmla="*/ 517192 h 991939"/>
              <a:gd name="connsiteX16" fmla="*/ 3865899 w 4033538"/>
              <a:gd name="connsiteY16" fmla="*/ 65288 h 991939"/>
              <a:gd name="connsiteX17" fmla="*/ 4017711 w 4033538"/>
              <a:gd name="connsiteY17" fmla="*/ 12330 h 991939"/>
              <a:gd name="connsiteX0" fmla="*/ 0 w 4033538"/>
              <a:gd name="connsiteY0" fmla="*/ 707839 h 991939"/>
              <a:gd name="connsiteX1" fmla="*/ 77671 w 4033538"/>
              <a:gd name="connsiteY1" fmla="*/ 690187 h 991939"/>
              <a:gd name="connsiteX2" fmla="*/ 109445 w 4033538"/>
              <a:gd name="connsiteY2" fmla="*/ 690187 h 991939"/>
              <a:gd name="connsiteX3" fmla="*/ 257727 w 4033538"/>
              <a:gd name="connsiteY3" fmla="*/ 732553 h 991939"/>
              <a:gd name="connsiteX4" fmla="*/ 628429 w 4033538"/>
              <a:gd name="connsiteY4" fmla="*/ 873773 h 991939"/>
              <a:gd name="connsiteX5" fmla="*/ 727283 w 4033538"/>
              <a:gd name="connsiteY5" fmla="*/ 909078 h 991939"/>
              <a:gd name="connsiteX6" fmla="*/ 889686 w 4033538"/>
              <a:gd name="connsiteY6" fmla="*/ 972626 h 991939"/>
              <a:gd name="connsiteX7" fmla="*/ 960296 w 4033538"/>
              <a:gd name="connsiteY7" fmla="*/ 940852 h 991939"/>
              <a:gd name="connsiteX8" fmla="*/ 2118301 w 4033538"/>
              <a:gd name="connsiteY8" fmla="*/ 446582 h 991939"/>
              <a:gd name="connsiteX9" fmla="*/ 2284235 w 4033538"/>
              <a:gd name="connsiteY9" fmla="*/ 368911 h 991939"/>
              <a:gd name="connsiteX10" fmla="*/ 2344253 w 4033538"/>
              <a:gd name="connsiteY10" fmla="*/ 340667 h 991939"/>
              <a:gd name="connsiteX11" fmla="*/ 2368967 w 4033538"/>
              <a:gd name="connsiteY11" fmla="*/ 333606 h 991939"/>
              <a:gd name="connsiteX12" fmla="*/ 2457229 w 4033538"/>
              <a:gd name="connsiteY12" fmla="*/ 340667 h 991939"/>
              <a:gd name="connsiteX13" fmla="*/ 2644346 w 4033538"/>
              <a:gd name="connsiteY13" fmla="*/ 499539 h 991939"/>
              <a:gd name="connsiteX14" fmla="*/ 2753791 w 4033538"/>
              <a:gd name="connsiteY14" fmla="*/ 541906 h 991939"/>
              <a:gd name="connsiteX15" fmla="*/ 2817340 w 4033538"/>
              <a:gd name="connsiteY15" fmla="*/ 517192 h 991939"/>
              <a:gd name="connsiteX16" fmla="*/ 3865899 w 4033538"/>
              <a:gd name="connsiteY16" fmla="*/ 65288 h 991939"/>
              <a:gd name="connsiteX17" fmla="*/ 4017711 w 4033538"/>
              <a:gd name="connsiteY17" fmla="*/ 12330 h 991939"/>
              <a:gd name="connsiteX0" fmla="*/ 0 w 4033538"/>
              <a:gd name="connsiteY0" fmla="*/ 707839 h 991939"/>
              <a:gd name="connsiteX1" fmla="*/ 77671 w 4033538"/>
              <a:gd name="connsiteY1" fmla="*/ 690187 h 991939"/>
              <a:gd name="connsiteX2" fmla="*/ 144750 w 4033538"/>
              <a:gd name="connsiteY2" fmla="*/ 697248 h 991939"/>
              <a:gd name="connsiteX3" fmla="*/ 257727 w 4033538"/>
              <a:gd name="connsiteY3" fmla="*/ 732553 h 991939"/>
              <a:gd name="connsiteX4" fmla="*/ 628429 w 4033538"/>
              <a:gd name="connsiteY4" fmla="*/ 873773 h 991939"/>
              <a:gd name="connsiteX5" fmla="*/ 727283 w 4033538"/>
              <a:gd name="connsiteY5" fmla="*/ 909078 h 991939"/>
              <a:gd name="connsiteX6" fmla="*/ 889686 w 4033538"/>
              <a:gd name="connsiteY6" fmla="*/ 972626 h 991939"/>
              <a:gd name="connsiteX7" fmla="*/ 960296 w 4033538"/>
              <a:gd name="connsiteY7" fmla="*/ 940852 h 991939"/>
              <a:gd name="connsiteX8" fmla="*/ 2118301 w 4033538"/>
              <a:gd name="connsiteY8" fmla="*/ 446582 h 991939"/>
              <a:gd name="connsiteX9" fmla="*/ 2284235 w 4033538"/>
              <a:gd name="connsiteY9" fmla="*/ 368911 h 991939"/>
              <a:gd name="connsiteX10" fmla="*/ 2344253 w 4033538"/>
              <a:gd name="connsiteY10" fmla="*/ 340667 h 991939"/>
              <a:gd name="connsiteX11" fmla="*/ 2368967 w 4033538"/>
              <a:gd name="connsiteY11" fmla="*/ 333606 h 991939"/>
              <a:gd name="connsiteX12" fmla="*/ 2457229 w 4033538"/>
              <a:gd name="connsiteY12" fmla="*/ 340667 h 991939"/>
              <a:gd name="connsiteX13" fmla="*/ 2644346 w 4033538"/>
              <a:gd name="connsiteY13" fmla="*/ 499539 h 991939"/>
              <a:gd name="connsiteX14" fmla="*/ 2753791 w 4033538"/>
              <a:gd name="connsiteY14" fmla="*/ 541906 h 991939"/>
              <a:gd name="connsiteX15" fmla="*/ 2817340 w 4033538"/>
              <a:gd name="connsiteY15" fmla="*/ 517192 h 991939"/>
              <a:gd name="connsiteX16" fmla="*/ 3865899 w 4033538"/>
              <a:gd name="connsiteY16" fmla="*/ 65288 h 991939"/>
              <a:gd name="connsiteX17" fmla="*/ 4017711 w 4033538"/>
              <a:gd name="connsiteY17" fmla="*/ 12330 h 991939"/>
              <a:gd name="connsiteX0" fmla="*/ 0 w 4033538"/>
              <a:gd name="connsiteY0" fmla="*/ 707839 h 991939"/>
              <a:gd name="connsiteX1" fmla="*/ 52958 w 4033538"/>
              <a:gd name="connsiteY1" fmla="*/ 704309 h 991939"/>
              <a:gd name="connsiteX2" fmla="*/ 144750 w 4033538"/>
              <a:gd name="connsiteY2" fmla="*/ 697248 h 991939"/>
              <a:gd name="connsiteX3" fmla="*/ 257727 w 4033538"/>
              <a:gd name="connsiteY3" fmla="*/ 732553 h 991939"/>
              <a:gd name="connsiteX4" fmla="*/ 628429 w 4033538"/>
              <a:gd name="connsiteY4" fmla="*/ 873773 h 991939"/>
              <a:gd name="connsiteX5" fmla="*/ 727283 w 4033538"/>
              <a:gd name="connsiteY5" fmla="*/ 909078 h 991939"/>
              <a:gd name="connsiteX6" fmla="*/ 889686 w 4033538"/>
              <a:gd name="connsiteY6" fmla="*/ 972626 h 991939"/>
              <a:gd name="connsiteX7" fmla="*/ 960296 w 4033538"/>
              <a:gd name="connsiteY7" fmla="*/ 940852 h 991939"/>
              <a:gd name="connsiteX8" fmla="*/ 2118301 w 4033538"/>
              <a:gd name="connsiteY8" fmla="*/ 446582 h 991939"/>
              <a:gd name="connsiteX9" fmla="*/ 2284235 w 4033538"/>
              <a:gd name="connsiteY9" fmla="*/ 368911 h 991939"/>
              <a:gd name="connsiteX10" fmla="*/ 2344253 w 4033538"/>
              <a:gd name="connsiteY10" fmla="*/ 340667 h 991939"/>
              <a:gd name="connsiteX11" fmla="*/ 2368967 w 4033538"/>
              <a:gd name="connsiteY11" fmla="*/ 333606 h 991939"/>
              <a:gd name="connsiteX12" fmla="*/ 2457229 w 4033538"/>
              <a:gd name="connsiteY12" fmla="*/ 340667 h 991939"/>
              <a:gd name="connsiteX13" fmla="*/ 2644346 w 4033538"/>
              <a:gd name="connsiteY13" fmla="*/ 499539 h 991939"/>
              <a:gd name="connsiteX14" fmla="*/ 2753791 w 4033538"/>
              <a:gd name="connsiteY14" fmla="*/ 541906 h 991939"/>
              <a:gd name="connsiteX15" fmla="*/ 2817340 w 4033538"/>
              <a:gd name="connsiteY15" fmla="*/ 517192 h 991939"/>
              <a:gd name="connsiteX16" fmla="*/ 3865899 w 4033538"/>
              <a:gd name="connsiteY16" fmla="*/ 65288 h 991939"/>
              <a:gd name="connsiteX17" fmla="*/ 4017711 w 4033538"/>
              <a:gd name="connsiteY17" fmla="*/ 12330 h 991939"/>
              <a:gd name="connsiteX0" fmla="*/ 0 w 4033538"/>
              <a:gd name="connsiteY0" fmla="*/ 707839 h 1075528"/>
              <a:gd name="connsiteX1" fmla="*/ 52958 w 4033538"/>
              <a:gd name="connsiteY1" fmla="*/ 704309 h 1075528"/>
              <a:gd name="connsiteX2" fmla="*/ 144750 w 4033538"/>
              <a:gd name="connsiteY2" fmla="*/ 697248 h 1075528"/>
              <a:gd name="connsiteX3" fmla="*/ 257727 w 4033538"/>
              <a:gd name="connsiteY3" fmla="*/ 732553 h 1075528"/>
              <a:gd name="connsiteX4" fmla="*/ 628429 w 4033538"/>
              <a:gd name="connsiteY4" fmla="*/ 873773 h 1075528"/>
              <a:gd name="connsiteX5" fmla="*/ 727283 w 4033538"/>
              <a:gd name="connsiteY5" fmla="*/ 909078 h 1075528"/>
              <a:gd name="connsiteX6" fmla="*/ 879094 w 4033538"/>
              <a:gd name="connsiteY6" fmla="*/ 1075011 h 1075528"/>
              <a:gd name="connsiteX7" fmla="*/ 960296 w 4033538"/>
              <a:gd name="connsiteY7" fmla="*/ 940852 h 1075528"/>
              <a:gd name="connsiteX8" fmla="*/ 2118301 w 4033538"/>
              <a:gd name="connsiteY8" fmla="*/ 446582 h 1075528"/>
              <a:gd name="connsiteX9" fmla="*/ 2284235 w 4033538"/>
              <a:gd name="connsiteY9" fmla="*/ 368911 h 1075528"/>
              <a:gd name="connsiteX10" fmla="*/ 2344253 w 4033538"/>
              <a:gd name="connsiteY10" fmla="*/ 340667 h 1075528"/>
              <a:gd name="connsiteX11" fmla="*/ 2368967 w 4033538"/>
              <a:gd name="connsiteY11" fmla="*/ 333606 h 1075528"/>
              <a:gd name="connsiteX12" fmla="*/ 2457229 w 4033538"/>
              <a:gd name="connsiteY12" fmla="*/ 340667 h 1075528"/>
              <a:gd name="connsiteX13" fmla="*/ 2644346 w 4033538"/>
              <a:gd name="connsiteY13" fmla="*/ 499539 h 1075528"/>
              <a:gd name="connsiteX14" fmla="*/ 2753791 w 4033538"/>
              <a:gd name="connsiteY14" fmla="*/ 541906 h 1075528"/>
              <a:gd name="connsiteX15" fmla="*/ 2817340 w 4033538"/>
              <a:gd name="connsiteY15" fmla="*/ 517192 h 1075528"/>
              <a:gd name="connsiteX16" fmla="*/ 3865899 w 4033538"/>
              <a:gd name="connsiteY16" fmla="*/ 65288 h 1075528"/>
              <a:gd name="connsiteX17" fmla="*/ 4017711 w 4033538"/>
              <a:gd name="connsiteY17" fmla="*/ 12330 h 1075528"/>
              <a:gd name="connsiteX0" fmla="*/ 0 w 4033538"/>
              <a:gd name="connsiteY0" fmla="*/ 707839 h 991939"/>
              <a:gd name="connsiteX1" fmla="*/ 52958 w 4033538"/>
              <a:gd name="connsiteY1" fmla="*/ 704309 h 991939"/>
              <a:gd name="connsiteX2" fmla="*/ 144750 w 4033538"/>
              <a:gd name="connsiteY2" fmla="*/ 697248 h 991939"/>
              <a:gd name="connsiteX3" fmla="*/ 257727 w 4033538"/>
              <a:gd name="connsiteY3" fmla="*/ 732553 h 991939"/>
              <a:gd name="connsiteX4" fmla="*/ 628429 w 4033538"/>
              <a:gd name="connsiteY4" fmla="*/ 873773 h 991939"/>
              <a:gd name="connsiteX5" fmla="*/ 727283 w 4033538"/>
              <a:gd name="connsiteY5" fmla="*/ 909078 h 991939"/>
              <a:gd name="connsiteX6" fmla="*/ 861442 w 4033538"/>
              <a:gd name="connsiteY6" fmla="*/ 972626 h 991939"/>
              <a:gd name="connsiteX7" fmla="*/ 960296 w 4033538"/>
              <a:gd name="connsiteY7" fmla="*/ 940852 h 991939"/>
              <a:gd name="connsiteX8" fmla="*/ 2118301 w 4033538"/>
              <a:gd name="connsiteY8" fmla="*/ 446582 h 991939"/>
              <a:gd name="connsiteX9" fmla="*/ 2284235 w 4033538"/>
              <a:gd name="connsiteY9" fmla="*/ 368911 h 991939"/>
              <a:gd name="connsiteX10" fmla="*/ 2344253 w 4033538"/>
              <a:gd name="connsiteY10" fmla="*/ 340667 h 991939"/>
              <a:gd name="connsiteX11" fmla="*/ 2368967 w 4033538"/>
              <a:gd name="connsiteY11" fmla="*/ 333606 h 991939"/>
              <a:gd name="connsiteX12" fmla="*/ 2457229 w 4033538"/>
              <a:gd name="connsiteY12" fmla="*/ 340667 h 991939"/>
              <a:gd name="connsiteX13" fmla="*/ 2644346 w 4033538"/>
              <a:gd name="connsiteY13" fmla="*/ 499539 h 991939"/>
              <a:gd name="connsiteX14" fmla="*/ 2753791 w 4033538"/>
              <a:gd name="connsiteY14" fmla="*/ 541906 h 991939"/>
              <a:gd name="connsiteX15" fmla="*/ 2817340 w 4033538"/>
              <a:gd name="connsiteY15" fmla="*/ 517192 h 991939"/>
              <a:gd name="connsiteX16" fmla="*/ 3865899 w 4033538"/>
              <a:gd name="connsiteY16" fmla="*/ 65288 h 991939"/>
              <a:gd name="connsiteX17" fmla="*/ 4017711 w 4033538"/>
              <a:gd name="connsiteY17" fmla="*/ 12330 h 991939"/>
              <a:gd name="connsiteX0" fmla="*/ 0 w 4033538"/>
              <a:gd name="connsiteY0" fmla="*/ 707839 h 987414"/>
              <a:gd name="connsiteX1" fmla="*/ 52958 w 4033538"/>
              <a:gd name="connsiteY1" fmla="*/ 704309 h 987414"/>
              <a:gd name="connsiteX2" fmla="*/ 144750 w 4033538"/>
              <a:gd name="connsiteY2" fmla="*/ 697248 h 987414"/>
              <a:gd name="connsiteX3" fmla="*/ 257727 w 4033538"/>
              <a:gd name="connsiteY3" fmla="*/ 732553 h 987414"/>
              <a:gd name="connsiteX4" fmla="*/ 628429 w 4033538"/>
              <a:gd name="connsiteY4" fmla="*/ 873773 h 987414"/>
              <a:gd name="connsiteX5" fmla="*/ 727283 w 4033538"/>
              <a:gd name="connsiteY5" fmla="*/ 909078 h 987414"/>
              <a:gd name="connsiteX6" fmla="*/ 861442 w 4033538"/>
              <a:gd name="connsiteY6" fmla="*/ 972626 h 987414"/>
              <a:gd name="connsiteX7" fmla="*/ 960296 w 4033538"/>
              <a:gd name="connsiteY7" fmla="*/ 940852 h 987414"/>
              <a:gd name="connsiteX8" fmla="*/ 2118301 w 4033538"/>
              <a:gd name="connsiteY8" fmla="*/ 446582 h 987414"/>
              <a:gd name="connsiteX9" fmla="*/ 2284235 w 4033538"/>
              <a:gd name="connsiteY9" fmla="*/ 368911 h 987414"/>
              <a:gd name="connsiteX10" fmla="*/ 2344253 w 4033538"/>
              <a:gd name="connsiteY10" fmla="*/ 340667 h 987414"/>
              <a:gd name="connsiteX11" fmla="*/ 2368967 w 4033538"/>
              <a:gd name="connsiteY11" fmla="*/ 333606 h 987414"/>
              <a:gd name="connsiteX12" fmla="*/ 2457229 w 4033538"/>
              <a:gd name="connsiteY12" fmla="*/ 340667 h 987414"/>
              <a:gd name="connsiteX13" fmla="*/ 2644346 w 4033538"/>
              <a:gd name="connsiteY13" fmla="*/ 499539 h 987414"/>
              <a:gd name="connsiteX14" fmla="*/ 2753791 w 4033538"/>
              <a:gd name="connsiteY14" fmla="*/ 541906 h 987414"/>
              <a:gd name="connsiteX15" fmla="*/ 2817340 w 4033538"/>
              <a:gd name="connsiteY15" fmla="*/ 517192 h 987414"/>
              <a:gd name="connsiteX16" fmla="*/ 3865899 w 4033538"/>
              <a:gd name="connsiteY16" fmla="*/ 65288 h 987414"/>
              <a:gd name="connsiteX17" fmla="*/ 4017711 w 4033538"/>
              <a:gd name="connsiteY17" fmla="*/ 12330 h 987414"/>
              <a:gd name="connsiteX0" fmla="*/ 0 w 4033538"/>
              <a:gd name="connsiteY0" fmla="*/ 707839 h 993144"/>
              <a:gd name="connsiteX1" fmla="*/ 52958 w 4033538"/>
              <a:gd name="connsiteY1" fmla="*/ 704309 h 993144"/>
              <a:gd name="connsiteX2" fmla="*/ 144750 w 4033538"/>
              <a:gd name="connsiteY2" fmla="*/ 697248 h 993144"/>
              <a:gd name="connsiteX3" fmla="*/ 257727 w 4033538"/>
              <a:gd name="connsiteY3" fmla="*/ 732553 h 993144"/>
              <a:gd name="connsiteX4" fmla="*/ 628429 w 4033538"/>
              <a:gd name="connsiteY4" fmla="*/ 873773 h 993144"/>
              <a:gd name="connsiteX5" fmla="*/ 727283 w 4033538"/>
              <a:gd name="connsiteY5" fmla="*/ 909078 h 993144"/>
              <a:gd name="connsiteX6" fmla="*/ 861442 w 4033538"/>
              <a:gd name="connsiteY6" fmla="*/ 972626 h 993144"/>
              <a:gd name="connsiteX7" fmla="*/ 960296 w 4033538"/>
              <a:gd name="connsiteY7" fmla="*/ 940852 h 993144"/>
              <a:gd name="connsiteX8" fmla="*/ 2118301 w 4033538"/>
              <a:gd name="connsiteY8" fmla="*/ 446582 h 993144"/>
              <a:gd name="connsiteX9" fmla="*/ 2284235 w 4033538"/>
              <a:gd name="connsiteY9" fmla="*/ 368911 h 993144"/>
              <a:gd name="connsiteX10" fmla="*/ 2344253 w 4033538"/>
              <a:gd name="connsiteY10" fmla="*/ 340667 h 993144"/>
              <a:gd name="connsiteX11" fmla="*/ 2368967 w 4033538"/>
              <a:gd name="connsiteY11" fmla="*/ 333606 h 993144"/>
              <a:gd name="connsiteX12" fmla="*/ 2457229 w 4033538"/>
              <a:gd name="connsiteY12" fmla="*/ 340667 h 993144"/>
              <a:gd name="connsiteX13" fmla="*/ 2644346 w 4033538"/>
              <a:gd name="connsiteY13" fmla="*/ 499539 h 993144"/>
              <a:gd name="connsiteX14" fmla="*/ 2753791 w 4033538"/>
              <a:gd name="connsiteY14" fmla="*/ 541906 h 993144"/>
              <a:gd name="connsiteX15" fmla="*/ 2817340 w 4033538"/>
              <a:gd name="connsiteY15" fmla="*/ 517192 h 993144"/>
              <a:gd name="connsiteX16" fmla="*/ 3865899 w 4033538"/>
              <a:gd name="connsiteY16" fmla="*/ 65288 h 993144"/>
              <a:gd name="connsiteX17" fmla="*/ 4017711 w 4033538"/>
              <a:gd name="connsiteY17" fmla="*/ 12330 h 993144"/>
              <a:gd name="connsiteX0" fmla="*/ 0 w 4033538"/>
              <a:gd name="connsiteY0" fmla="*/ 707839 h 991939"/>
              <a:gd name="connsiteX1" fmla="*/ 52958 w 4033538"/>
              <a:gd name="connsiteY1" fmla="*/ 704309 h 991939"/>
              <a:gd name="connsiteX2" fmla="*/ 144750 w 4033538"/>
              <a:gd name="connsiteY2" fmla="*/ 697248 h 991939"/>
              <a:gd name="connsiteX3" fmla="*/ 257727 w 4033538"/>
              <a:gd name="connsiteY3" fmla="*/ 732553 h 991939"/>
              <a:gd name="connsiteX4" fmla="*/ 628429 w 4033538"/>
              <a:gd name="connsiteY4" fmla="*/ 873773 h 991939"/>
              <a:gd name="connsiteX5" fmla="*/ 727283 w 4033538"/>
              <a:gd name="connsiteY5" fmla="*/ 909078 h 991939"/>
              <a:gd name="connsiteX6" fmla="*/ 861442 w 4033538"/>
              <a:gd name="connsiteY6" fmla="*/ 972626 h 991939"/>
              <a:gd name="connsiteX7" fmla="*/ 960296 w 4033538"/>
              <a:gd name="connsiteY7" fmla="*/ 940852 h 991939"/>
              <a:gd name="connsiteX8" fmla="*/ 2118301 w 4033538"/>
              <a:gd name="connsiteY8" fmla="*/ 446582 h 991939"/>
              <a:gd name="connsiteX9" fmla="*/ 2284235 w 4033538"/>
              <a:gd name="connsiteY9" fmla="*/ 368911 h 991939"/>
              <a:gd name="connsiteX10" fmla="*/ 2344253 w 4033538"/>
              <a:gd name="connsiteY10" fmla="*/ 340667 h 991939"/>
              <a:gd name="connsiteX11" fmla="*/ 2368967 w 4033538"/>
              <a:gd name="connsiteY11" fmla="*/ 333606 h 991939"/>
              <a:gd name="connsiteX12" fmla="*/ 2457229 w 4033538"/>
              <a:gd name="connsiteY12" fmla="*/ 340667 h 991939"/>
              <a:gd name="connsiteX13" fmla="*/ 2644346 w 4033538"/>
              <a:gd name="connsiteY13" fmla="*/ 499539 h 991939"/>
              <a:gd name="connsiteX14" fmla="*/ 2753791 w 4033538"/>
              <a:gd name="connsiteY14" fmla="*/ 541906 h 991939"/>
              <a:gd name="connsiteX15" fmla="*/ 2817340 w 4033538"/>
              <a:gd name="connsiteY15" fmla="*/ 517192 h 991939"/>
              <a:gd name="connsiteX16" fmla="*/ 3865899 w 4033538"/>
              <a:gd name="connsiteY16" fmla="*/ 65288 h 991939"/>
              <a:gd name="connsiteX17" fmla="*/ 4017711 w 4033538"/>
              <a:gd name="connsiteY17" fmla="*/ 12330 h 991939"/>
              <a:gd name="connsiteX0" fmla="*/ 0 w 4225068"/>
              <a:gd name="connsiteY0" fmla="*/ 772624 h 1056724"/>
              <a:gd name="connsiteX1" fmla="*/ 52958 w 4225068"/>
              <a:gd name="connsiteY1" fmla="*/ 769094 h 1056724"/>
              <a:gd name="connsiteX2" fmla="*/ 144750 w 4225068"/>
              <a:gd name="connsiteY2" fmla="*/ 762033 h 1056724"/>
              <a:gd name="connsiteX3" fmla="*/ 257727 w 4225068"/>
              <a:gd name="connsiteY3" fmla="*/ 797338 h 1056724"/>
              <a:gd name="connsiteX4" fmla="*/ 628429 w 4225068"/>
              <a:gd name="connsiteY4" fmla="*/ 938558 h 1056724"/>
              <a:gd name="connsiteX5" fmla="*/ 727283 w 4225068"/>
              <a:gd name="connsiteY5" fmla="*/ 973863 h 1056724"/>
              <a:gd name="connsiteX6" fmla="*/ 861442 w 4225068"/>
              <a:gd name="connsiteY6" fmla="*/ 1037411 h 1056724"/>
              <a:gd name="connsiteX7" fmla="*/ 960296 w 4225068"/>
              <a:gd name="connsiteY7" fmla="*/ 1005637 h 1056724"/>
              <a:gd name="connsiteX8" fmla="*/ 2118301 w 4225068"/>
              <a:gd name="connsiteY8" fmla="*/ 511367 h 1056724"/>
              <a:gd name="connsiteX9" fmla="*/ 2284235 w 4225068"/>
              <a:gd name="connsiteY9" fmla="*/ 433696 h 1056724"/>
              <a:gd name="connsiteX10" fmla="*/ 2344253 w 4225068"/>
              <a:gd name="connsiteY10" fmla="*/ 405452 h 1056724"/>
              <a:gd name="connsiteX11" fmla="*/ 2368967 w 4225068"/>
              <a:gd name="connsiteY11" fmla="*/ 398391 h 1056724"/>
              <a:gd name="connsiteX12" fmla="*/ 2457229 w 4225068"/>
              <a:gd name="connsiteY12" fmla="*/ 405452 h 1056724"/>
              <a:gd name="connsiteX13" fmla="*/ 2644346 w 4225068"/>
              <a:gd name="connsiteY13" fmla="*/ 564324 h 1056724"/>
              <a:gd name="connsiteX14" fmla="*/ 2753791 w 4225068"/>
              <a:gd name="connsiteY14" fmla="*/ 606691 h 1056724"/>
              <a:gd name="connsiteX15" fmla="*/ 2817340 w 4225068"/>
              <a:gd name="connsiteY15" fmla="*/ 581977 h 1056724"/>
              <a:gd name="connsiteX16" fmla="*/ 3865899 w 4225068"/>
              <a:gd name="connsiteY16" fmla="*/ 130073 h 1056724"/>
              <a:gd name="connsiteX17" fmla="*/ 4222480 w 4225068"/>
              <a:gd name="connsiteY17" fmla="*/ 2974 h 1056724"/>
              <a:gd name="connsiteX0" fmla="*/ 0 w 4225068"/>
              <a:gd name="connsiteY0" fmla="*/ 772624 h 1056724"/>
              <a:gd name="connsiteX1" fmla="*/ 52958 w 4225068"/>
              <a:gd name="connsiteY1" fmla="*/ 769094 h 1056724"/>
              <a:gd name="connsiteX2" fmla="*/ 144750 w 4225068"/>
              <a:gd name="connsiteY2" fmla="*/ 762033 h 1056724"/>
              <a:gd name="connsiteX3" fmla="*/ 257727 w 4225068"/>
              <a:gd name="connsiteY3" fmla="*/ 797338 h 1056724"/>
              <a:gd name="connsiteX4" fmla="*/ 628429 w 4225068"/>
              <a:gd name="connsiteY4" fmla="*/ 938558 h 1056724"/>
              <a:gd name="connsiteX5" fmla="*/ 727283 w 4225068"/>
              <a:gd name="connsiteY5" fmla="*/ 973863 h 1056724"/>
              <a:gd name="connsiteX6" fmla="*/ 861442 w 4225068"/>
              <a:gd name="connsiteY6" fmla="*/ 1037411 h 1056724"/>
              <a:gd name="connsiteX7" fmla="*/ 960296 w 4225068"/>
              <a:gd name="connsiteY7" fmla="*/ 1005637 h 1056724"/>
              <a:gd name="connsiteX8" fmla="*/ 2118301 w 4225068"/>
              <a:gd name="connsiteY8" fmla="*/ 511367 h 1056724"/>
              <a:gd name="connsiteX9" fmla="*/ 2284235 w 4225068"/>
              <a:gd name="connsiteY9" fmla="*/ 433696 h 1056724"/>
              <a:gd name="connsiteX10" fmla="*/ 2344253 w 4225068"/>
              <a:gd name="connsiteY10" fmla="*/ 405452 h 1056724"/>
              <a:gd name="connsiteX11" fmla="*/ 2368967 w 4225068"/>
              <a:gd name="connsiteY11" fmla="*/ 398391 h 1056724"/>
              <a:gd name="connsiteX12" fmla="*/ 2446638 w 4225068"/>
              <a:gd name="connsiteY12" fmla="*/ 433696 h 1056724"/>
              <a:gd name="connsiteX13" fmla="*/ 2644346 w 4225068"/>
              <a:gd name="connsiteY13" fmla="*/ 564324 h 1056724"/>
              <a:gd name="connsiteX14" fmla="*/ 2753791 w 4225068"/>
              <a:gd name="connsiteY14" fmla="*/ 606691 h 1056724"/>
              <a:gd name="connsiteX15" fmla="*/ 2817340 w 4225068"/>
              <a:gd name="connsiteY15" fmla="*/ 581977 h 1056724"/>
              <a:gd name="connsiteX16" fmla="*/ 3865899 w 4225068"/>
              <a:gd name="connsiteY16" fmla="*/ 130073 h 1056724"/>
              <a:gd name="connsiteX17" fmla="*/ 4222480 w 4225068"/>
              <a:gd name="connsiteY17" fmla="*/ 2974 h 1056724"/>
              <a:gd name="connsiteX0" fmla="*/ 0 w 4225068"/>
              <a:gd name="connsiteY0" fmla="*/ 772624 h 1056724"/>
              <a:gd name="connsiteX1" fmla="*/ 52958 w 4225068"/>
              <a:gd name="connsiteY1" fmla="*/ 769094 h 1056724"/>
              <a:gd name="connsiteX2" fmla="*/ 144750 w 4225068"/>
              <a:gd name="connsiteY2" fmla="*/ 762033 h 1056724"/>
              <a:gd name="connsiteX3" fmla="*/ 257727 w 4225068"/>
              <a:gd name="connsiteY3" fmla="*/ 797338 h 1056724"/>
              <a:gd name="connsiteX4" fmla="*/ 628429 w 4225068"/>
              <a:gd name="connsiteY4" fmla="*/ 938558 h 1056724"/>
              <a:gd name="connsiteX5" fmla="*/ 727283 w 4225068"/>
              <a:gd name="connsiteY5" fmla="*/ 973863 h 1056724"/>
              <a:gd name="connsiteX6" fmla="*/ 861442 w 4225068"/>
              <a:gd name="connsiteY6" fmla="*/ 1037411 h 1056724"/>
              <a:gd name="connsiteX7" fmla="*/ 960296 w 4225068"/>
              <a:gd name="connsiteY7" fmla="*/ 1005637 h 1056724"/>
              <a:gd name="connsiteX8" fmla="*/ 2118301 w 4225068"/>
              <a:gd name="connsiteY8" fmla="*/ 511367 h 1056724"/>
              <a:gd name="connsiteX9" fmla="*/ 2284235 w 4225068"/>
              <a:gd name="connsiteY9" fmla="*/ 433696 h 1056724"/>
              <a:gd name="connsiteX10" fmla="*/ 2344253 w 4225068"/>
              <a:gd name="connsiteY10" fmla="*/ 405452 h 1056724"/>
              <a:gd name="connsiteX11" fmla="*/ 2368967 w 4225068"/>
              <a:gd name="connsiteY11" fmla="*/ 398391 h 1056724"/>
              <a:gd name="connsiteX12" fmla="*/ 2446638 w 4225068"/>
              <a:gd name="connsiteY12" fmla="*/ 433696 h 1056724"/>
              <a:gd name="connsiteX13" fmla="*/ 2573736 w 4225068"/>
              <a:gd name="connsiteY13" fmla="*/ 543143 h 1056724"/>
              <a:gd name="connsiteX14" fmla="*/ 2644346 w 4225068"/>
              <a:gd name="connsiteY14" fmla="*/ 564324 h 1056724"/>
              <a:gd name="connsiteX15" fmla="*/ 2753791 w 4225068"/>
              <a:gd name="connsiteY15" fmla="*/ 606691 h 1056724"/>
              <a:gd name="connsiteX16" fmla="*/ 2817340 w 4225068"/>
              <a:gd name="connsiteY16" fmla="*/ 581977 h 1056724"/>
              <a:gd name="connsiteX17" fmla="*/ 3865899 w 4225068"/>
              <a:gd name="connsiteY17" fmla="*/ 130073 h 1056724"/>
              <a:gd name="connsiteX18" fmla="*/ 4222480 w 4225068"/>
              <a:gd name="connsiteY18" fmla="*/ 2974 h 1056724"/>
              <a:gd name="connsiteX0" fmla="*/ 0 w 4225068"/>
              <a:gd name="connsiteY0" fmla="*/ 772624 h 1056724"/>
              <a:gd name="connsiteX1" fmla="*/ 52958 w 4225068"/>
              <a:gd name="connsiteY1" fmla="*/ 769094 h 1056724"/>
              <a:gd name="connsiteX2" fmla="*/ 144750 w 4225068"/>
              <a:gd name="connsiteY2" fmla="*/ 762033 h 1056724"/>
              <a:gd name="connsiteX3" fmla="*/ 257727 w 4225068"/>
              <a:gd name="connsiteY3" fmla="*/ 797338 h 1056724"/>
              <a:gd name="connsiteX4" fmla="*/ 628429 w 4225068"/>
              <a:gd name="connsiteY4" fmla="*/ 938558 h 1056724"/>
              <a:gd name="connsiteX5" fmla="*/ 727283 w 4225068"/>
              <a:gd name="connsiteY5" fmla="*/ 973863 h 1056724"/>
              <a:gd name="connsiteX6" fmla="*/ 861442 w 4225068"/>
              <a:gd name="connsiteY6" fmla="*/ 1037411 h 1056724"/>
              <a:gd name="connsiteX7" fmla="*/ 960296 w 4225068"/>
              <a:gd name="connsiteY7" fmla="*/ 1005637 h 1056724"/>
              <a:gd name="connsiteX8" fmla="*/ 2118301 w 4225068"/>
              <a:gd name="connsiteY8" fmla="*/ 511367 h 1056724"/>
              <a:gd name="connsiteX9" fmla="*/ 2284235 w 4225068"/>
              <a:gd name="connsiteY9" fmla="*/ 433696 h 1056724"/>
              <a:gd name="connsiteX10" fmla="*/ 2344253 w 4225068"/>
              <a:gd name="connsiteY10" fmla="*/ 405452 h 1056724"/>
              <a:gd name="connsiteX11" fmla="*/ 2368967 w 4225068"/>
              <a:gd name="connsiteY11" fmla="*/ 398391 h 1056724"/>
              <a:gd name="connsiteX12" fmla="*/ 2446638 w 4225068"/>
              <a:gd name="connsiteY12" fmla="*/ 433696 h 1056724"/>
              <a:gd name="connsiteX13" fmla="*/ 2573736 w 4225068"/>
              <a:gd name="connsiteY13" fmla="*/ 543143 h 1056724"/>
              <a:gd name="connsiteX14" fmla="*/ 2630224 w 4225068"/>
              <a:gd name="connsiteY14" fmla="*/ 585507 h 1056724"/>
              <a:gd name="connsiteX15" fmla="*/ 2753791 w 4225068"/>
              <a:gd name="connsiteY15" fmla="*/ 606691 h 1056724"/>
              <a:gd name="connsiteX16" fmla="*/ 2817340 w 4225068"/>
              <a:gd name="connsiteY16" fmla="*/ 581977 h 1056724"/>
              <a:gd name="connsiteX17" fmla="*/ 3865899 w 4225068"/>
              <a:gd name="connsiteY17" fmla="*/ 130073 h 1056724"/>
              <a:gd name="connsiteX18" fmla="*/ 4222480 w 4225068"/>
              <a:gd name="connsiteY18" fmla="*/ 2974 h 1056724"/>
              <a:gd name="connsiteX0" fmla="*/ 0 w 4225068"/>
              <a:gd name="connsiteY0" fmla="*/ 772624 h 1056724"/>
              <a:gd name="connsiteX1" fmla="*/ 52958 w 4225068"/>
              <a:gd name="connsiteY1" fmla="*/ 769094 h 1056724"/>
              <a:gd name="connsiteX2" fmla="*/ 144750 w 4225068"/>
              <a:gd name="connsiteY2" fmla="*/ 762033 h 1056724"/>
              <a:gd name="connsiteX3" fmla="*/ 257727 w 4225068"/>
              <a:gd name="connsiteY3" fmla="*/ 797338 h 1056724"/>
              <a:gd name="connsiteX4" fmla="*/ 628429 w 4225068"/>
              <a:gd name="connsiteY4" fmla="*/ 938558 h 1056724"/>
              <a:gd name="connsiteX5" fmla="*/ 727283 w 4225068"/>
              <a:gd name="connsiteY5" fmla="*/ 973863 h 1056724"/>
              <a:gd name="connsiteX6" fmla="*/ 861442 w 4225068"/>
              <a:gd name="connsiteY6" fmla="*/ 1037411 h 1056724"/>
              <a:gd name="connsiteX7" fmla="*/ 960296 w 4225068"/>
              <a:gd name="connsiteY7" fmla="*/ 1005637 h 1056724"/>
              <a:gd name="connsiteX8" fmla="*/ 2118301 w 4225068"/>
              <a:gd name="connsiteY8" fmla="*/ 511367 h 1056724"/>
              <a:gd name="connsiteX9" fmla="*/ 2284235 w 4225068"/>
              <a:gd name="connsiteY9" fmla="*/ 433696 h 1056724"/>
              <a:gd name="connsiteX10" fmla="*/ 2344253 w 4225068"/>
              <a:gd name="connsiteY10" fmla="*/ 405452 h 1056724"/>
              <a:gd name="connsiteX11" fmla="*/ 2368967 w 4225068"/>
              <a:gd name="connsiteY11" fmla="*/ 398391 h 1056724"/>
              <a:gd name="connsiteX12" fmla="*/ 2446638 w 4225068"/>
              <a:gd name="connsiteY12" fmla="*/ 433696 h 1056724"/>
              <a:gd name="connsiteX13" fmla="*/ 2573736 w 4225068"/>
              <a:gd name="connsiteY13" fmla="*/ 543143 h 1056724"/>
              <a:gd name="connsiteX14" fmla="*/ 2619633 w 4225068"/>
              <a:gd name="connsiteY14" fmla="*/ 589037 h 1056724"/>
              <a:gd name="connsiteX15" fmla="*/ 2753791 w 4225068"/>
              <a:gd name="connsiteY15" fmla="*/ 606691 h 1056724"/>
              <a:gd name="connsiteX16" fmla="*/ 2817340 w 4225068"/>
              <a:gd name="connsiteY16" fmla="*/ 581977 h 1056724"/>
              <a:gd name="connsiteX17" fmla="*/ 3865899 w 4225068"/>
              <a:gd name="connsiteY17" fmla="*/ 130073 h 1056724"/>
              <a:gd name="connsiteX18" fmla="*/ 4222480 w 4225068"/>
              <a:gd name="connsiteY18" fmla="*/ 2974 h 1056724"/>
              <a:gd name="connsiteX0" fmla="*/ 0 w 4225068"/>
              <a:gd name="connsiteY0" fmla="*/ 772624 h 1056724"/>
              <a:gd name="connsiteX1" fmla="*/ 52958 w 4225068"/>
              <a:gd name="connsiteY1" fmla="*/ 769094 h 1056724"/>
              <a:gd name="connsiteX2" fmla="*/ 144750 w 4225068"/>
              <a:gd name="connsiteY2" fmla="*/ 762033 h 1056724"/>
              <a:gd name="connsiteX3" fmla="*/ 257727 w 4225068"/>
              <a:gd name="connsiteY3" fmla="*/ 797338 h 1056724"/>
              <a:gd name="connsiteX4" fmla="*/ 628429 w 4225068"/>
              <a:gd name="connsiteY4" fmla="*/ 938558 h 1056724"/>
              <a:gd name="connsiteX5" fmla="*/ 727283 w 4225068"/>
              <a:gd name="connsiteY5" fmla="*/ 973863 h 1056724"/>
              <a:gd name="connsiteX6" fmla="*/ 861442 w 4225068"/>
              <a:gd name="connsiteY6" fmla="*/ 1037411 h 1056724"/>
              <a:gd name="connsiteX7" fmla="*/ 960296 w 4225068"/>
              <a:gd name="connsiteY7" fmla="*/ 1005637 h 1056724"/>
              <a:gd name="connsiteX8" fmla="*/ 2118301 w 4225068"/>
              <a:gd name="connsiteY8" fmla="*/ 511367 h 1056724"/>
              <a:gd name="connsiteX9" fmla="*/ 2284235 w 4225068"/>
              <a:gd name="connsiteY9" fmla="*/ 433696 h 1056724"/>
              <a:gd name="connsiteX10" fmla="*/ 2344253 w 4225068"/>
              <a:gd name="connsiteY10" fmla="*/ 405452 h 1056724"/>
              <a:gd name="connsiteX11" fmla="*/ 2368967 w 4225068"/>
              <a:gd name="connsiteY11" fmla="*/ 398391 h 1056724"/>
              <a:gd name="connsiteX12" fmla="*/ 2446638 w 4225068"/>
              <a:gd name="connsiteY12" fmla="*/ 433696 h 1056724"/>
              <a:gd name="connsiteX13" fmla="*/ 2573736 w 4225068"/>
              <a:gd name="connsiteY13" fmla="*/ 543143 h 1056724"/>
              <a:gd name="connsiteX14" fmla="*/ 2623164 w 4225068"/>
              <a:gd name="connsiteY14" fmla="*/ 578445 h 1056724"/>
              <a:gd name="connsiteX15" fmla="*/ 2753791 w 4225068"/>
              <a:gd name="connsiteY15" fmla="*/ 606691 h 1056724"/>
              <a:gd name="connsiteX16" fmla="*/ 2817340 w 4225068"/>
              <a:gd name="connsiteY16" fmla="*/ 581977 h 1056724"/>
              <a:gd name="connsiteX17" fmla="*/ 3865899 w 4225068"/>
              <a:gd name="connsiteY17" fmla="*/ 130073 h 1056724"/>
              <a:gd name="connsiteX18" fmla="*/ 4222480 w 4225068"/>
              <a:gd name="connsiteY18" fmla="*/ 2974 h 1056724"/>
              <a:gd name="connsiteX0" fmla="*/ 0 w 4225068"/>
              <a:gd name="connsiteY0" fmla="*/ 772624 h 1056724"/>
              <a:gd name="connsiteX1" fmla="*/ 52958 w 4225068"/>
              <a:gd name="connsiteY1" fmla="*/ 769094 h 1056724"/>
              <a:gd name="connsiteX2" fmla="*/ 144750 w 4225068"/>
              <a:gd name="connsiteY2" fmla="*/ 762033 h 1056724"/>
              <a:gd name="connsiteX3" fmla="*/ 257727 w 4225068"/>
              <a:gd name="connsiteY3" fmla="*/ 797338 h 1056724"/>
              <a:gd name="connsiteX4" fmla="*/ 628429 w 4225068"/>
              <a:gd name="connsiteY4" fmla="*/ 938558 h 1056724"/>
              <a:gd name="connsiteX5" fmla="*/ 727283 w 4225068"/>
              <a:gd name="connsiteY5" fmla="*/ 973863 h 1056724"/>
              <a:gd name="connsiteX6" fmla="*/ 861442 w 4225068"/>
              <a:gd name="connsiteY6" fmla="*/ 1037411 h 1056724"/>
              <a:gd name="connsiteX7" fmla="*/ 960296 w 4225068"/>
              <a:gd name="connsiteY7" fmla="*/ 1005637 h 1056724"/>
              <a:gd name="connsiteX8" fmla="*/ 2118301 w 4225068"/>
              <a:gd name="connsiteY8" fmla="*/ 511367 h 1056724"/>
              <a:gd name="connsiteX9" fmla="*/ 2284235 w 4225068"/>
              <a:gd name="connsiteY9" fmla="*/ 433696 h 1056724"/>
              <a:gd name="connsiteX10" fmla="*/ 2344253 w 4225068"/>
              <a:gd name="connsiteY10" fmla="*/ 405452 h 1056724"/>
              <a:gd name="connsiteX11" fmla="*/ 2368967 w 4225068"/>
              <a:gd name="connsiteY11" fmla="*/ 398391 h 1056724"/>
              <a:gd name="connsiteX12" fmla="*/ 2446638 w 4225068"/>
              <a:gd name="connsiteY12" fmla="*/ 433696 h 1056724"/>
              <a:gd name="connsiteX13" fmla="*/ 2573736 w 4225068"/>
              <a:gd name="connsiteY13" fmla="*/ 543143 h 1056724"/>
              <a:gd name="connsiteX14" fmla="*/ 2623164 w 4225068"/>
              <a:gd name="connsiteY14" fmla="*/ 581975 h 1056724"/>
              <a:gd name="connsiteX15" fmla="*/ 2753791 w 4225068"/>
              <a:gd name="connsiteY15" fmla="*/ 606691 h 1056724"/>
              <a:gd name="connsiteX16" fmla="*/ 2817340 w 4225068"/>
              <a:gd name="connsiteY16" fmla="*/ 581977 h 1056724"/>
              <a:gd name="connsiteX17" fmla="*/ 3865899 w 4225068"/>
              <a:gd name="connsiteY17" fmla="*/ 130073 h 1056724"/>
              <a:gd name="connsiteX18" fmla="*/ 4222480 w 4225068"/>
              <a:gd name="connsiteY18" fmla="*/ 2974 h 1056724"/>
              <a:gd name="connsiteX0" fmla="*/ 0 w 4225068"/>
              <a:gd name="connsiteY0" fmla="*/ 772624 h 1040016"/>
              <a:gd name="connsiteX1" fmla="*/ 52958 w 4225068"/>
              <a:gd name="connsiteY1" fmla="*/ 769094 h 1040016"/>
              <a:gd name="connsiteX2" fmla="*/ 144750 w 4225068"/>
              <a:gd name="connsiteY2" fmla="*/ 762033 h 1040016"/>
              <a:gd name="connsiteX3" fmla="*/ 257727 w 4225068"/>
              <a:gd name="connsiteY3" fmla="*/ 797338 h 1040016"/>
              <a:gd name="connsiteX4" fmla="*/ 628429 w 4225068"/>
              <a:gd name="connsiteY4" fmla="*/ 938558 h 1040016"/>
              <a:gd name="connsiteX5" fmla="*/ 727283 w 4225068"/>
              <a:gd name="connsiteY5" fmla="*/ 973863 h 1040016"/>
              <a:gd name="connsiteX6" fmla="*/ 861442 w 4225068"/>
              <a:gd name="connsiteY6" fmla="*/ 1037411 h 1040016"/>
              <a:gd name="connsiteX7" fmla="*/ 960296 w 4225068"/>
              <a:gd name="connsiteY7" fmla="*/ 1005637 h 1040016"/>
              <a:gd name="connsiteX8" fmla="*/ 1380426 w 4225068"/>
              <a:gd name="connsiteY8" fmla="*/ 811461 h 1040016"/>
              <a:gd name="connsiteX9" fmla="*/ 2118301 w 4225068"/>
              <a:gd name="connsiteY9" fmla="*/ 511367 h 1040016"/>
              <a:gd name="connsiteX10" fmla="*/ 2284235 w 4225068"/>
              <a:gd name="connsiteY10" fmla="*/ 433696 h 1040016"/>
              <a:gd name="connsiteX11" fmla="*/ 2344253 w 4225068"/>
              <a:gd name="connsiteY11" fmla="*/ 405452 h 1040016"/>
              <a:gd name="connsiteX12" fmla="*/ 2368967 w 4225068"/>
              <a:gd name="connsiteY12" fmla="*/ 398391 h 1040016"/>
              <a:gd name="connsiteX13" fmla="*/ 2446638 w 4225068"/>
              <a:gd name="connsiteY13" fmla="*/ 433696 h 1040016"/>
              <a:gd name="connsiteX14" fmla="*/ 2573736 w 4225068"/>
              <a:gd name="connsiteY14" fmla="*/ 543143 h 1040016"/>
              <a:gd name="connsiteX15" fmla="*/ 2623164 w 4225068"/>
              <a:gd name="connsiteY15" fmla="*/ 581975 h 1040016"/>
              <a:gd name="connsiteX16" fmla="*/ 2753791 w 4225068"/>
              <a:gd name="connsiteY16" fmla="*/ 606691 h 1040016"/>
              <a:gd name="connsiteX17" fmla="*/ 2817340 w 4225068"/>
              <a:gd name="connsiteY17" fmla="*/ 581977 h 1040016"/>
              <a:gd name="connsiteX18" fmla="*/ 3865899 w 4225068"/>
              <a:gd name="connsiteY18" fmla="*/ 130073 h 1040016"/>
              <a:gd name="connsiteX19" fmla="*/ 4222480 w 4225068"/>
              <a:gd name="connsiteY19" fmla="*/ 2974 h 1040016"/>
              <a:gd name="connsiteX0" fmla="*/ 0 w 4225068"/>
              <a:gd name="connsiteY0" fmla="*/ 772624 h 1040016"/>
              <a:gd name="connsiteX1" fmla="*/ 52958 w 4225068"/>
              <a:gd name="connsiteY1" fmla="*/ 769094 h 1040016"/>
              <a:gd name="connsiteX2" fmla="*/ 144750 w 4225068"/>
              <a:gd name="connsiteY2" fmla="*/ 762033 h 1040016"/>
              <a:gd name="connsiteX3" fmla="*/ 257727 w 4225068"/>
              <a:gd name="connsiteY3" fmla="*/ 797338 h 1040016"/>
              <a:gd name="connsiteX4" fmla="*/ 628429 w 4225068"/>
              <a:gd name="connsiteY4" fmla="*/ 938558 h 1040016"/>
              <a:gd name="connsiteX5" fmla="*/ 727283 w 4225068"/>
              <a:gd name="connsiteY5" fmla="*/ 973863 h 1040016"/>
              <a:gd name="connsiteX6" fmla="*/ 861442 w 4225068"/>
              <a:gd name="connsiteY6" fmla="*/ 1037411 h 1040016"/>
              <a:gd name="connsiteX7" fmla="*/ 960296 w 4225068"/>
              <a:gd name="connsiteY7" fmla="*/ 1005637 h 1040016"/>
              <a:gd name="connsiteX8" fmla="*/ 1380426 w 4225068"/>
              <a:gd name="connsiteY8" fmla="*/ 811461 h 1040016"/>
              <a:gd name="connsiteX9" fmla="*/ 1479280 w 4225068"/>
              <a:gd name="connsiteY9" fmla="*/ 765564 h 1040016"/>
              <a:gd name="connsiteX10" fmla="*/ 2118301 w 4225068"/>
              <a:gd name="connsiteY10" fmla="*/ 511367 h 1040016"/>
              <a:gd name="connsiteX11" fmla="*/ 2284235 w 4225068"/>
              <a:gd name="connsiteY11" fmla="*/ 433696 h 1040016"/>
              <a:gd name="connsiteX12" fmla="*/ 2344253 w 4225068"/>
              <a:gd name="connsiteY12" fmla="*/ 405452 h 1040016"/>
              <a:gd name="connsiteX13" fmla="*/ 2368967 w 4225068"/>
              <a:gd name="connsiteY13" fmla="*/ 398391 h 1040016"/>
              <a:gd name="connsiteX14" fmla="*/ 2446638 w 4225068"/>
              <a:gd name="connsiteY14" fmla="*/ 433696 h 1040016"/>
              <a:gd name="connsiteX15" fmla="*/ 2573736 w 4225068"/>
              <a:gd name="connsiteY15" fmla="*/ 543143 h 1040016"/>
              <a:gd name="connsiteX16" fmla="*/ 2623164 w 4225068"/>
              <a:gd name="connsiteY16" fmla="*/ 581975 h 1040016"/>
              <a:gd name="connsiteX17" fmla="*/ 2753791 w 4225068"/>
              <a:gd name="connsiteY17" fmla="*/ 606691 h 1040016"/>
              <a:gd name="connsiteX18" fmla="*/ 2817340 w 4225068"/>
              <a:gd name="connsiteY18" fmla="*/ 581977 h 1040016"/>
              <a:gd name="connsiteX19" fmla="*/ 3865899 w 4225068"/>
              <a:gd name="connsiteY19" fmla="*/ 130073 h 1040016"/>
              <a:gd name="connsiteX20" fmla="*/ 4222480 w 4225068"/>
              <a:gd name="connsiteY20" fmla="*/ 2974 h 1040016"/>
              <a:gd name="connsiteX0" fmla="*/ 0 w 4225068"/>
              <a:gd name="connsiteY0" fmla="*/ 772624 h 1039483"/>
              <a:gd name="connsiteX1" fmla="*/ 52958 w 4225068"/>
              <a:gd name="connsiteY1" fmla="*/ 769094 h 1039483"/>
              <a:gd name="connsiteX2" fmla="*/ 144750 w 4225068"/>
              <a:gd name="connsiteY2" fmla="*/ 762033 h 1039483"/>
              <a:gd name="connsiteX3" fmla="*/ 257727 w 4225068"/>
              <a:gd name="connsiteY3" fmla="*/ 797338 h 1039483"/>
              <a:gd name="connsiteX4" fmla="*/ 628429 w 4225068"/>
              <a:gd name="connsiteY4" fmla="*/ 938558 h 1039483"/>
              <a:gd name="connsiteX5" fmla="*/ 727283 w 4225068"/>
              <a:gd name="connsiteY5" fmla="*/ 973863 h 1039483"/>
              <a:gd name="connsiteX6" fmla="*/ 861442 w 4225068"/>
              <a:gd name="connsiteY6" fmla="*/ 1037411 h 1039483"/>
              <a:gd name="connsiteX7" fmla="*/ 960296 w 4225068"/>
              <a:gd name="connsiteY7" fmla="*/ 1005637 h 1039483"/>
              <a:gd name="connsiteX8" fmla="*/ 1316877 w 4225068"/>
              <a:gd name="connsiteY8" fmla="*/ 832644 h 1039483"/>
              <a:gd name="connsiteX9" fmla="*/ 1380426 w 4225068"/>
              <a:gd name="connsiteY9" fmla="*/ 811461 h 1039483"/>
              <a:gd name="connsiteX10" fmla="*/ 1479280 w 4225068"/>
              <a:gd name="connsiteY10" fmla="*/ 765564 h 1039483"/>
              <a:gd name="connsiteX11" fmla="*/ 2118301 w 4225068"/>
              <a:gd name="connsiteY11" fmla="*/ 511367 h 1039483"/>
              <a:gd name="connsiteX12" fmla="*/ 2284235 w 4225068"/>
              <a:gd name="connsiteY12" fmla="*/ 433696 h 1039483"/>
              <a:gd name="connsiteX13" fmla="*/ 2344253 w 4225068"/>
              <a:gd name="connsiteY13" fmla="*/ 405452 h 1039483"/>
              <a:gd name="connsiteX14" fmla="*/ 2368967 w 4225068"/>
              <a:gd name="connsiteY14" fmla="*/ 398391 h 1039483"/>
              <a:gd name="connsiteX15" fmla="*/ 2446638 w 4225068"/>
              <a:gd name="connsiteY15" fmla="*/ 433696 h 1039483"/>
              <a:gd name="connsiteX16" fmla="*/ 2573736 w 4225068"/>
              <a:gd name="connsiteY16" fmla="*/ 543143 h 1039483"/>
              <a:gd name="connsiteX17" fmla="*/ 2623164 w 4225068"/>
              <a:gd name="connsiteY17" fmla="*/ 581975 h 1039483"/>
              <a:gd name="connsiteX18" fmla="*/ 2753791 w 4225068"/>
              <a:gd name="connsiteY18" fmla="*/ 606691 h 1039483"/>
              <a:gd name="connsiteX19" fmla="*/ 2817340 w 4225068"/>
              <a:gd name="connsiteY19" fmla="*/ 581977 h 1039483"/>
              <a:gd name="connsiteX20" fmla="*/ 3865899 w 4225068"/>
              <a:gd name="connsiteY20" fmla="*/ 130073 h 1039483"/>
              <a:gd name="connsiteX21" fmla="*/ 4222480 w 4225068"/>
              <a:gd name="connsiteY21" fmla="*/ 2974 h 1039483"/>
              <a:gd name="connsiteX0" fmla="*/ 0 w 4225068"/>
              <a:gd name="connsiteY0" fmla="*/ 772624 h 1039483"/>
              <a:gd name="connsiteX1" fmla="*/ 52958 w 4225068"/>
              <a:gd name="connsiteY1" fmla="*/ 769094 h 1039483"/>
              <a:gd name="connsiteX2" fmla="*/ 144750 w 4225068"/>
              <a:gd name="connsiteY2" fmla="*/ 762033 h 1039483"/>
              <a:gd name="connsiteX3" fmla="*/ 257727 w 4225068"/>
              <a:gd name="connsiteY3" fmla="*/ 797338 h 1039483"/>
              <a:gd name="connsiteX4" fmla="*/ 628429 w 4225068"/>
              <a:gd name="connsiteY4" fmla="*/ 938558 h 1039483"/>
              <a:gd name="connsiteX5" fmla="*/ 727283 w 4225068"/>
              <a:gd name="connsiteY5" fmla="*/ 973863 h 1039483"/>
              <a:gd name="connsiteX6" fmla="*/ 861442 w 4225068"/>
              <a:gd name="connsiteY6" fmla="*/ 1037411 h 1039483"/>
              <a:gd name="connsiteX7" fmla="*/ 960296 w 4225068"/>
              <a:gd name="connsiteY7" fmla="*/ 1005637 h 1039483"/>
              <a:gd name="connsiteX8" fmla="*/ 1316877 w 4225068"/>
              <a:gd name="connsiteY8" fmla="*/ 832644 h 1039483"/>
              <a:gd name="connsiteX9" fmla="*/ 1380426 w 4225068"/>
              <a:gd name="connsiteY9" fmla="*/ 800869 h 1039483"/>
              <a:gd name="connsiteX10" fmla="*/ 1479280 w 4225068"/>
              <a:gd name="connsiteY10" fmla="*/ 765564 h 1039483"/>
              <a:gd name="connsiteX11" fmla="*/ 2118301 w 4225068"/>
              <a:gd name="connsiteY11" fmla="*/ 511367 h 1039483"/>
              <a:gd name="connsiteX12" fmla="*/ 2284235 w 4225068"/>
              <a:gd name="connsiteY12" fmla="*/ 433696 h 1039483"/>
              <a:gd name="connsiteX13" fmla="*/ 2344253 w 4225068"/>
              <a:gd name="connsiteY13" fmla="*/ 405452 h 1039483"/>
              <a:gd name="connsiteX14" fmla="*/ 2368967 w 4225068"/>
              <a:gd name="connsiteY14" fmla="*/ 398391 h 1039483"/>
              <a:gd name="connsiteX15" fmla="*/ 2446638 w 4225068"/>
              <a:gd name="connsiteY15" fmla="*/ 433696 h 1039483"/>
              <a:gd name="connsiteX16" fmla="*/ 2573736 w 4225068"/>
              <a:gd name="connsiteY16" fmla="*/ 543143 h 1039483"/>
              <a:gd name="connsiteX17" fmla="*/ 2623164 w 4225068"/>
              <a:gd name="connsiteY17" fmla="*/ 581975 h 1039483"/>
              <a:gd name="connsiteX18" fmla="*/ 2753791 w 4225068"/>
              <a:gd name="connsiteY18" fmla="*/ 606691 h 1039483"/>
              <a:gd name="connsiteX19" fmla="*/ 2817340 w 4225068"/>
              <a:gd name="connsiteY19" fmla="*/ 581977 h 1039483"/>
              <a:gd name="connsiteX20" fmla="*/ 3865899 w 4225068"/>
              <a:gd name="connsiteY20" fmla="*/ 130073 h 1039483"/>
              <a:gd name="connsiteX21" fmla="*/ 4222480 w 4225068"/>
              <a:gd name="connsiteY21" fmla="*/ 2974 h 1039483"/>
              <a:gd name="connsiteX0" fmla="*/ 0 w 4225068"/>
              <a:gd name="connsiteY0" fmla="*/ 772624 h 1039483"/>
              <a:gd name="connsiteX1" fmla="*/ 52958 w 4225068"/>
              <a:gd name="connsiteY1" fmla="*/ 769094 h 1039483"/>
              <a:gd name="connsiteX2" fmla="*/ 144750 w 4225068"/>
              <a:gd name="connsiteY2" fmla="*/ 762033 h 1039483"/>
              <a:gd name="connsiteX3" fmla="*/ 257727 w 4225068"/>
              <a:gd name="connsiteY3" fmla="*/ 797338 h 1039483"/>
              <a:gd name="connsiteX4" fmla="*/ 628429 w 4225068"/>
              <a:gd name="connsiteY4" fmla="*/ 938558 h 1039483"/>
              <a:gd name="connsiteX5" fmla="*/ 727283 w 4225068"/>
              <a:gd name="connsiteY5" fmla="*/ 973863 h 1039483"/>
              <a:gd name="connsiteX6" fmla="*/ 861442 w 4225068"/>
              <a:gd name="connsiteY6" fmla="*/ 1037411 h 1039483"/>
              <a:gd name="connsiteX7" fmla="*/ 960296 w 4225068"/>
              <a:gd name="connsiteY7" fmla="*/ 1005637 h 1039483"/>
              <a:gd name="connsiteX8" fmla="*/ 1316877 w 4225068"/>
              <a:gd name="connsiteY8" fmla="*/ 832644 h 1039483"/>
              <a:gd name="connsiteX9" fmla="*/ 1380426 w 4225068"/>
              <a:gd name="connsiteY9" fmla="*/ 800869 h 1039483"/>
              <a:gd name="connsiteX10" fmla="*/ 1486341 w 4225068"/>
              <a:gd name="connsiteY10" fmla="*/ 751442 h 1039483"/>
              <a:gd name="connsiteX11" fmla="*/ 2118301 w 4225068"/>
              <a:gd name="connsiteY11" fmla="*/ 511367 h 1039483"/>
              <a:gd name="connsiteX12" fmla="*/ 2284235 w 4225068"/>
              <a:gd name="connsiteY12" fmla="*/ 433696 h 1039483"/>
              <a:gd name="connsiteX13" fmla="*/ 2344253 w 4225068"/>
              <a:gd name="connsiteY13" fmla="*/ 405452 h 1039483"/>
              <a:gd name="connsiteX14" fmla="*/ 2368967 w 4225068"/>
              <a:gd name="connsiteY14" fmla="*/ 398391 h 1039483"/>
              <a:gd name="connsiteX15" fmla="*/ 2446638 w 4225068"/>
              <a:gd name="connsiteY15" fmla="*/ 433696 h 1039483"/>
              <a:gd name="connsiteX16" fmla="*/ 2573736 w 4225068"/>
              <a:gd name="connsiteY16" fmla="*/ 543143 h 1039483"/>
              <a:gd name="connsiteX17" fmla="*/ 2623164 w 4225068"/>
              <a:gd name="connsiteY17" fmla="*/ 581975 h 1039483"/>
              <a:gd name="connsiteX18" fmla="*/ 2753791 w 4225068"/>
              <a:gd name="connsiteY18" fmla="*/ 606691 h 1039483"/>
              <a:gd name="connsiteX19" fmla="*/ 2817340 w 4225068"/>
              <a:gd name="connsiteY19" fmla="*/ 581977 h 1039483"/>
              <a:gd name="connsiteX20" fmla="*/ 3865899 w 4225068"/>
              <a:gd name="connsiteY20" fmla="*/ 130073 h 1039483"/>
              <a:gd name="connsiteX21" fmla="*/ 4222480 w 4225068"/>
              <a:gd name="connsiteY21" fmla="*/ 2974 h 1039483"/>
              <a:gd name="connsiteX0" fmla="*/ 0 w 4225068"/>
              <a:gd name="connsiteY0" fmla="*/ 772624 h 1039483"/>
              <a:gd name="connsiteX1" fmla="*/ 52958 w 4225068"/>
              <a:gd name="connsiteY1" fmla="*/ 769094 h 1039483"/>
              <a:gd name="connsiteX2" fmla="*/ 144750 w 4225068"/>
              <a:gd name="connsiteY2" fmla="*/ 762033 h 1039483"/>
              <a:gd name="connsiteX3" fmla="*/ 257727 w 4225068"/>
              <a:gd name="connsiteY3" fmla="*/ 797338 h 1039483"/>
              <a:gd name="connsiteX4" fmla="*/ 628429 w 4225068"/>
              <a:gd name="connsiteY4" fmla="*/ 938558 h 1039483"/>
              <a:gd name="connsiteX5" fmla="*/ 727283 w 4225068"/>
              <a:gd name="connsiteY5" fmla="*/ 973863 h 1039483"/>
              <a:gd name="connsiteX6" fmla="*/ 861442 w 4225068"/>
              <a:gd name="connsiteY6" fmla="*/ 1037411 h 1039483"/>
              <a:gd name="connsiteX7" fmla="*/ 960296 w 4225068"/>
              <a:gd name="connsiteY7" fmla="*/ 1005637 h 1039483"/>
              <a:gd name="connsiteX8" fmla="*/ 1316877 w 4225068"/>
              <a:gd name="connsiteY8" fmla="*/ 832644 h 1039483"/>
              <a:gd name="connsiteX9" fmla="*/ 1380426 w 4225068"/>
              <a:gd name="connsiteY9" fmla="*/ 800869 h 1039483"/>
              <a:gd name="connsiteX10" fmla="*/ 1486341 w 4225068"/>
              <a:gd name="connsiteY10" fmla="*/ 751442 h 1039483"/>
              <a:gd name="connsiteX11" fmla="*/ 1560482 w 4225068"/>
              <a:gd name="connsiteY11" fmla="*/ 737321 h 1039483"/>
              <a:gd name="connsiteX12" fmla="*/ 2118301 w 4225068"/>
              <a:gd name="connsiteY12" fmla="*/ 511367 h 1039483"/>
              <a:gd name="connsiteX13" fmla="*/ 2284235 w 4225068"/>
              <a:gd name="connsiteY13" fmla="*/ 433696 h 1039483"/>
              <a:gd name="connsiteX14" fmla="*/ 2344253 w 4225068"/>
              <a:gd name="connsiteY14" fmla="*/ 405452 h 1039483"/>
              <a:gd name="connsiteX15" fmla="*/ 2368967 w 4225068"/>
              <a:gd name="connsiteY15" fmla="*/ 398391 h 1039483"/>
              <a:gd name="connsiteX16" fmla="*/ 2446638 w 4225068"/>
              <a:gd name="connsiteY16" fmla="*/ 433696 h 1039483"/>
              <a:gd name="connsiteX17" fmla="*/ 2573736 w 4225068"/>
              <a:gd name="connsiteY17" fmla="*/ 543143 h 1039483"/>
              <a:gd name="connsiteX18" fmla="*/ 2623164 w 4225068"/>
              <a:gd name="connsiteY18" fmla="*/ 581975 h 1039483"/>
              <a:gd name="connsiteX19" fmla="*/ 2753791 w 4225068"/>
              <a:gd name="connsiteY19" fmla="*/ 606691 h 1039483"/>
              <a:gd name="connsiteX20" fmla="*/ 2817340 w 4225068"/>
              <a:gd name="connsiteY20" fmla="*/ 581977 h 1039483"/>
              <a:gd name="connsiteX21" fmla="*/ 3865899 w 4225068"/>
              <a:gd name="connsiteY21" fmla="*/ 130073 h 1039483"/>
              <a:gd name="connsiteX22" fmla="*/ 4222480 w 4225068"/>
              <a:gd name="connsiteY22" fmla="*/ 2974 h 1039483"/>
              <a:gd name="connsiteX0" fmla="*/ 0 w 4225068"/>
              <a:gd name="connsiteY0" fmla="*/ 772624 h 1038776"/>
              <a:gd name="connsiteX1" fmla="*/ 52958 w 4225068"/>
              <a:gd name="connsiteY1" fmla="*/ 769094 h 1038776"/>
              <a:gd name="connsiteX2" fmla="*/ 144750 w 4225068"/>
              <a:gd name="connsiteY2" fmla="*/ 762033 h 1038776"/>
              <a:gd name="connsiteX3" fmla="*/ 257727 w 4225068"/>
              <a:gd name="connsiteY3" fmla="*/ 797338 h 1038776"/>
              <a:gd name="connsiteX4" fmla="*/ 628429 w 4225068"/>
              <a:gd name="connsiteY4" fmla="*/ 938558 h 1038776"/>
              <a:gd name="connsiteX5" fmla="*/ 727283 w 4225068"/>
              <a:gd name="connsiteY5" fmla="*/ 973863 h 1038776"/>
              <a:gd name="connsiteX6" fmla="*/ 861442 w 4225068"/>
              <a:gd name="connsiteY6" fmla="*/ 1037411 h 1038776"/>
              <a:gd name="connsiteX7" fmla="*/ 960296 w 4225068"/>
              <a:gd name="connsiteY7" fmla="*/ 1005637 h 1038776"/>
              <a:gd name="connsiteX8" fmla="*/ 1203901 w 4225068"/>
              <a:gd name="connsiteY8" fmla="*/ 875011 h 1038776"/>
              <a:gd name="connsiteX9" fmla="*/ 1316877 w 4225068"/>
              <a:gd name="connsiteY9" fmla="*/ 832644 h 1038776"/>
              <a:gd name="connsiteX10" fmla="*/ 1380426 w 4225068"/>
              <a:gd name="connsiteY10" fmla="*/ 800869 h 1038776"/>
              <a:gd name="connsiteX11" fmla="*/ 1486341 w 4225068"/>
              <a:gd name="connsiteY11" fmla="*/ 751442 h 1038776"/>
              <a:gd name="connsiteX12" fmla="*/ 1560482 w 4225068"/>
              <a:gd name="connsiteY12" fmla="*/ 737321 h 1038776"/>
              <a:gd name="connsiteX13" fmla="*/ 2118301 w 4225068"/>
              <a:gd name="connsiteY13" fmla="*/ 511367 h 1038776"/>
              <a:gd name="connsiteX14" fmla="*/ 2284235 w 4225068"/>
              <a:gd name="connsiteY14" fmla="*/ 433696 h 1038776"/>
              <a:gd name="connsiteX15" fmla="*/ 2344253 w 4225068"/>
              <a:gd name="connsiteY15" fmla="*/ 405452 h 1038776"/>
              <a:gd name="connsiteX16" fmla="*/ 2368967 w 4225068"/>
              <a:gd name="connsiteY16" fmla="*/ 398391 h 1038776"/>
              <a:gd name="connsiteX17" fmla="*/ 2446638 w 4225068"/>
              <a:gd name="connsiteY17" fmla="*/ 433696 h 1038776"/>
              <a:gd name="connsiteX18" fmla="*/ 2573736 w 4225068"/>
              <a:gd name="connsiteY18" fmla="*/ 543143 h 1038776"/>
              <a:gd name="connsiteX19" fmla="*/ 2623164 w 4225068"/>
              <a:gd name="connsiteY19" fmla="*/ 581975 h 1038776"/>
              <a:gd name="connsiteX20" fmla="*/ 2753791 w 4225068"/>
              <a:gd name="connsiteY20" fmla="*/ 606691 h 1038776"/>
              <a:gd name="connsiteX21" fmla="*/ 2817340 w 4225068"/>
              <a:gd name="connsiteY21" fmla="*/ 581977 h 1038776"/>
              <a:gd name="connsiteX22" fmla="*/ 3865899 w 4225068"/>
              <a:gd name="connsiteY22" fmla="*/ 130073 h 1038776"/>
              <a:gd name="connsiteX23" fmla="*/ 4222480 w 4225068"/>
              <a:gd name="connsiteY23" fmla="*/ 2974 h 1038776"/>
              <a:gd name="connsiteX0" fmla="*/ 0 w 4225068"/>
              <a:gd name="connsiteY0" fmla="*/ 772624 h 1038776"/>
              <a:gd name="connsiteX1" fmla="*/ 52958 w 4225068"/>
              <a:gd name="connsiteY1" fmla="*/ 769094 h 1038776"/>
              <a:gd name="connsiteX2" fmla="*/ 144750 w 4225068"/>
              <a:gd name="connsiteY2" fmla="*/ 762033 h 1038776"/>
              <a:gd name="connsiteX3" fmla="*/ 257727 w 4225068"/>
              <a:gd name="connsiteY3" fmla="*/ 797338 h 1038776"/>
              <a:gd name="connsiteX4" fmla="*/ 628429 w 4225068"/>
              <a:gd name="connsiteY4" fmla="*/ 938558 h 1038776"/>
              <a:gd name="connsiteX5" fmla="*/ 727283 w 4225068"/>
              <a:gd name="connsiteY5" fmla="*/ 973863 h 1038776"/>
              <a:gd name="connsiteX6" fmla="*/ 861442 w 4225068"/>
              <a:gd name="connsiteY6" fmla="*/ 1037411 h 1038776"/>
              <a:gd name="connsiteX7" fmla="*/ 960296 w 4225068"/>
              <a:gd name="connsiteY7" fmla="*/ 1005637 h 1038776"/>
              <a:gd name="connsiteX8" fmla="*/ 1203901 w 4225068"/>
              <a:gd name="connsiteY8" fmla="*/ 875011 h 1038776"/>
              <a:gd name="connsiteX9" fmla="*/ 1316877 w 4225068"/>
              <a:gd name="connsiteY9" fmla="*/ 832644 h 1038776"/>
              <a:gd name="connsiteX10" fmla="*/ 1380426 w 4225068"/>
              <a:gd name="connsiteY10" fmla="*/ 800869 h 1038776"/>
              <a:gd name="connsiteX11" fmla="*/ 1486341 w 4225068"/>
              <a:gd name="connsiteY11" fmla="*/ 751442 h 1038776"/>
              <a:gd name="connsiteX12" fmla="*/ 1560482 w 4225068"/>
              <a:gd name="connsiteY12" fmla="*/ 737321 h 1038776"/>
              <a:gd name="connsiteX13" fmla="*/ 2118301 w 4225068"/>
              <a:gd name="connsiteY13" fmla="*/ 511367 h 1038776"/>
              <a:gd name="connsiteX14" fmla="*/ 2284235 w 4225068"/>
              <a:gd name="connsiteY14" fmla="*/ 433696 h 1038776"/>
              <a:gd name="connsiteX15" fmla="*/ 2344253 w 4225068"/>
              <a:gd name="connsiteY15" fmla="*/ 405452 h 1038776"/>
              <a:gd name="connsiteX16" fmla="*/ 2368967 w 4225068"/>
              <a:gd name="connsiteY16" fmla="*/ 398391 h 1038776"/>
              <a:gd name="connsiteX17" fmla="*/ 2446638 w 4225068"/>
              <a:gd name="connsiteY17" fmla="*/ 433696 h 1038776"/>
              <a:gd name="connsiteX18" fmla="*/ 2573736 w 4225068"/>
              <a:gd name="connsiteY18" fmla="*/ 543143 h 1038776"/>
              <a:gd name="connsiteX19" fmla="*/ 2623164 w 4225068"/>
              <a:gd name="connsiteY19" fmla="*/ 581975 h 1038776"/>
              <a:gd name="connsiteX20" fmla="*/ 2753791 w 4225068"/>
              <a:gd name="connsiteY20" fmla="*/ 606691 h 1038776"/>
              <a:gd name="connsiteX21" fmla="*/ 2817340 w 4225068"/>
              <a:gd name="connsiteY21" fmla="*/ 581977 h 1038776"/>
              <a:gd name="connsiteX22" fmla="*/ 3865899 w 4225068"/>
              <a:gd name="connsiteY22" fmla="*/ 130073 h 1038776"/>
              <a:gd name="connsiteX23" fmla="*/ 4222480 w 4225068"/>
              <a:gd name="connsiteY23" fmla="*/ 2974 h 1038776"/>
              <a:gd name="connsiteX0" fmla="*/ 0 w 4225068"/>
              <a:gd name="connsiteY0" fmla="*/ 772624 h 1038776"/>
              <a:gd name="connsiteX1" fmla="*/ 125386 w 4225068"/>
              <a:gd name="connsiteY1" fmla="*/ 760041 h 1038776"/>
              <a:gd name="connsiteX2" fmla="*/ 144750 w 4225068"/>
              <a:gd name="connsiteY2" fmla="*/ 762033 h 1038776"/>
              <a:gd name="connsiteX3" fmla="*/ 257727 w 4225068"/>
              <a:gd name="connsiteY3" fmla="*/ 797338 h 1038776"/>
              <a:gd name="connsiteX4" fmla="*/ 628429 w 4225068"/>
              <a:gd name="connsiteY4" fmla="*/ 938558 h 1038776"/>
              <a:gd name="connsiteX5" fmla="*/ 727283 w 4225068"/>
              <a:gd name="connsiteY5" fmla="*/ 973863 h 1038776"/>
              <a:gd name="connsiteX6" fmla="*/ 861442 w 4225068"/>
              <a:gd name="connsiteY6" fmla="*/ 1037411 h 1038776"/>
              <a:gd name="connsiteX7" fmla="*/ 960296 w 4225068"/>
              <a:gd name="connsiteY7" fmla="*/ 1005637 h 1038776"/>
              <a:gd name="connsiteX8" fmla="*/ 1203901 w 4225068"/>
              <a:gd name="connsiteY8" fmla="*/ 875011 h 1038776"/>
              <a:gd name="connsiteX9" fmla="*/ 1316877 w 4225068"/>
              <a:gd name="connsiteY9" fmla="*/ 832644 h 1038776"/>
              <a:gd name="connsiteX10" fmla="*/ 1380426 w 4225068"/>
              <a:gd name="connsiteY10" fmla="*/ 800869 h 1038776"/>
              <a:gd name="connsiteX11" fmla="*/ 1486341 w 4225068"/>
              <a:gd name="connsiteY11" fmla="*/ 751442 h 1038776"/>
              <a:gd name="connsiteX12" fmla="*/ 1560482 w 4225068"/>
              <a:gd name="connsiteY12" fmla="*/ 737321 h 1038776"/>
              <a:gd name="connsiteX13" fmla="*/ 2118301 w 4225068"/>
              <a:gd name="connsiteY13" fmla="*/ 511367 h 1038776"/>
              <a:gd name="connsiteX14" fmla="*/ 2284235 w 4225068"/>
              <a:gd name="connsiteY14" fmla="*/ 433696 h 1038776"/>
              <a:gd name="connsiteX15" fmla="*/ 2344253 w 4225068"/>
              <a:gd name="connsiteY15" fmla="*/ 405452 h 1038776"/>
              <a:gd name="connsiteX16" fmla="*/ 2368967 w 4225068"/>
              <a:gd name="connsiteY16" fmla="*/ 398391 h 1038776"/>
              <a:gd name="connsiteX17" fmla="*/ 2446638 w 4225068"/>
              <a:gd name="connsiteY17" fmla="*/ 433696 h 1038776"/>
              <a:gd name="connsiteX18" fmla="*/ 2573736 w 4225068"/>
              <a:gd name="connsiteY18" fmla="*/ 543143 h 1038776"/>
              <a:gd name="connsiteX19" fmla="*/ 2623164 w 4225068"/>
              <a:gd name="connsiteY19" fmla="*/ 581975 h 1038776"/>
              <a:gd name="connsiteX20" fmla="*/ 2753791 w 4225068"/>
              <a:gd name="connsiteY20" fmla="*/ 606691 h 1038776"/>
              <a:gd name="connsiteX21" fmla="*/ 2817340 w 4225068"/>
              <a:gd name="connsiteY21" fmla="*/ 581977 h 1038776"/>
              <a:gd name="connsiteX22" fmla="*/ 3865899 w 4225068"/>
              <a:gd name="connsiteY22" fmla="*/ 130073 h 1038776"/>
              <a:gd name="connsiteX23" fmla="*/ 4222480 w 4225068"/>
              <a:gd name="connsiteY23" fmla="*/ 2974 h 1038776"/>
              <a:gd name="connsiteX0" fmla="*/ 0 w 4134533"/>
              <a:gd name="connsiteY0" fmla="*/ 754517 h 1038776"/>
              <a:gd name="connsiteX1" fmla="*/ 34851 w 4134533"/>
              <a:gd name="connsiteY1" fmla="*/ 760041 h 1038776"/>
              <a:gd name="connsiteX2" fmla="*/ 54215 w 4134533"/>
              <a:gd name="connsiteY2" fmla="*/ 762033 h 1038776"/>
              <a:gd name="connsiteX3" fmla="*/ 167192 w 4134533"/>
              <a:gd name="connsiteY3" fmla="*/ 797338 h 1038776"/>
              <a:gd name="connsiteX4" fmla="*/ 537894 w 4134533"/>
              <a:gd name="connsiteY4" fmla="*/ 938558 h 1038776"/>
              <a:gd name="connsiteX5" fmla="*/ 636748 w 4134533"/>
              <a:gd name="connsiteY5" fmla="*/ 973863 h 1038776"/>
              <a:gd name="connsiteX6" fmla="*/ 770907 w 4134533"/>
              <a:gd name="connsiteY6" fmla="*/ 1037411 h 1038776"/>
              <a:gd name="connsiteX7" fmla="*/ 869761 w 4134533"/>
              <a:gd name="connsiteY7" fmla="*/ 1005637 h 1038776"/>
              <a:gd name="connsiteX8" fmla="*/ 1113366 w 4134533"/>
              <a:gd name="connsiteY8" fmla="*/ 875011 h 1038776"/>
              <a:gd name="connsiteX9" fmla="*/ 1226342 w 4134533"/>
              <a:gd name="connsiteY9" fmla="*/ 832644 h 1038776"/>
              <a:gd name="connsiteX10" fmla="*/ 1289891 w 4134533"/>
              <a:gd name="connsiteY10" fmla="*/ 800869 h 1038776"/>
              <a:gd name="connsiteX11" fmla="*/ 1395806 w 4134533"/>
              <a:gd name="connsiteY11" fmla="*/ 751442 h 1038776"/>
              <a:gd name="connsiteX12" fmla="*/ 1469947 w 4134533"/>
              <a:gd name="connsiteY12" fmla="*/ 737321 h 1038776"/>
              <a:gd name="connsiteX13" fmla="*/ 2027766 w 4134533"/>
              <a:gd name="connsiteY13" fmla="*/ 511367 h 1038776"/>
              <a:gd name="connsiteX14" fmla="*/ 2193700 w 4134533"/>
              <a:gd name="connsiteY14" fmla="*/ 433696 h 1038776"/>
              <a:gd name="connsiteX15" fmla="*/ 2253718 w 4134533"/>
              <a:gd name="connsiteY15" fmla="*/ 405452 h 1038776"/>
              <a:gd name="connsiteX16" fmla="*/ 2278432 w 4134533"/>
              <a:gd name="connsiteY16" fmla="*/ 398391 h 1038776"/>
              <a:gd name="connsiteX17" fmla="*/ 2356103 w 4134533"/>
              <a:gd name="connsiteY17" fmla="*/ 433696 h 1038776"/>
              <a:gd name="connsiteX18" fmla="*/ 2483201 w 4134533"/>
              <a:gd name="connsiteY18" fmla="*/ 543143 h 1038776"/>
              <a:gd name="connsiteX19" fmla="*/ 2532629 w 4134533"/>
              <a:gd name="connsiteY19" fmla="*/ 581975 h 1038776"/>
              <a:gd name="connsiteX20" fmla="*/ 2663256 w 4134533"/>
              <a:gd name="connsiteY20" fmla="*/ 606691 h 1038776"/>
              <a:gd name="connsiteX21" fmla="*/ 2726805 w 4134533"/>
              <a:gd name="connsiteY21" fmla="*/ 581977 h 1038776"/>
              <a:gd name="connsiteX22" fmla="*/ 3775364 w 4134533"/>
              <a:gd name="connsiteY22" fmla="*/ 130073 h 1038776"/>
              <a:gd name="connsiteX23" fmla="*/ 4131945 w 4134533"/>
              <a:gd name="connsiteY23" fmla="*/ 2974 h 1038776"/>
              <a:gd name="connsiteX0" fmla="*/ 0 w 4133507"/>
              <a:gd name="connsiteY0" fmla="*/ 753186 h 1037445"/>
              <a:gd name="connsiteX1" fmla="*/ 34851 w 4133507"/>
              <a:gd name="connsiteY1" fmla="*/ 758710 h 1037445"/>
              <a:gd name="connsiteX2" fmla="*/ 54215 w 4133507"/>
              <a:gd name="connsiteY2" fmla="*/ 760702 h 1037445"/>
              <a:gd name="connsiteX3" fmla="*/ 167192 w 4133507"/>
              <a:gd name="connsiteY3" fmla="*/ 796007 h 1037445"/>
              <a:gd name="connsiteX4" fmla="*/ 537894 w 4133507"/>
              <a:gd name="connsiteY4" fmla="*/ 937227 h 1037445"/>
              <a:gd name="connsiteX5" fmla="*/ 636748 w 4133507"/>
              <a:gd name="connsiteY5" fmla="*/ 972532 h 1037445"/>
              <a:gd name="connsiteX6" fmla="*/ 770907 w 4133507"/>
              <a:gd name="connsiteY6" fmla="*/ 1036080 h 1037445"/>
              <a:gd name="connsiteX7" fmla="*/ 869761 w 4133507"/>
              <a:gd name="connsiteY7" fmla="*/ 1004306 h 1037445"/>
              <a:gd name="connsiteX8" fmla="*/ 1113366 w 4133507"/>
              <a:gd name="connsiteY8" fmla="*/ 873680 h 1037445"/>
              <a:gd name="connsiteX9" fmla="*/ 1226342 w 4133507"/>
              <a:gd name="connsiteY9" fmla="*/ 831313 h 1037445"/>
              <a:gd name="connsiteX10" fmla="*/ 1289891 w 4133507"/>
              <a:gd name="connsiteY10" fmla="*/ 799538 h 1037445"/>
              <a:gd name="connsiteX11" fmla="*/ 1395806 w 4133507"/>
              <a:gd name="connsiteY11" fmla="*/ 750111 h 1037445"/>
              <a:gd name="connsiteX12" fmla="*/ 1469947 w 4133507"/>
              <a:gd name="connsiteY12" fmla="*/ 735990 h 1037445"/>
              <a:gd name="connsiteX13" fmla="*/ 2027766 w 4133507"/>
              <a:gd name="connsiteY13" fmla="*/ 510036 h 1037445"/>
              <a:gd name="connsiteX14" fmla="*/ 2193700 w 4133507"/>
              <a:gd name="connsiteY14" fmla="*/ 432365 h 1037445"/>
              <a:gd name="connsiteX15" fmla="*/ 2253718 w 4133507"/>
              <a:gd name="connsiteY15" fmla="*/ 404121 h 1037445"/>
              <a:gd name="connsiteX16" fmla="*/ 2278432 w 4133507"/>
              <a:gd name="connsiteY16" fmla="*/ 397060 h 1037445"/>
              <a:gd name="connsiteX17" fmla="*/ 2356103 w 4133507"/>
              <a:gd name="connsiteY17" fmla="*/ 432365 h 1037445"/>
              <a:gd name="connsiteX18" fmla="*/ 2483201 w 4133507"/>
              <a:gd name="connsiteY18" fmla="*/ 541812 h 1037445"/>
              <a:gd name="connsiteX19" fmla="*/ 2532629 w 4133507"/>
              <a:gd name="connsiteY19" fmla="*/ 580644 h 1037445"/>
              <a:gd name="connsiteX20" fmla="*/ 2663256 w 4133507"/>
              <a:gd name="connsiteY20" fmla="*/ 605360 h 1037445"/>
              <a:gd name="connsiteX21" fmla="*/ 2726805 w 4133507"/>
              <a:gd name="connsiteY21" fmla="*/ 580646 h 1037445"/>
              <a:gd name="connsiteX22" fmla="*/ 3416776 w 4133507"/>
              <a:gd name="connsiteY22" fmla="*/ 261113 h 1037445"/>
              <a:gd name="connsiteX23" fmla="*/ 3775364 w 4133507"/>
              <a:gd name="connsiteY23" fmla="*/ 128742 h 1037445"/>
              <a:gd name="connsiteX24" fmla="*/ 4131945 w 4133507"/>
              <a:gd name="connsiteY24" fmla="*/ 1643 h 1037445"/>
              <a:gd name="connsiteX0" fmla="*/ 0 w 4131945"/>
              <a:gd name="connsiteY0" fmla="*/ 751543 h 1035802"/>
              <a:gd name="connsiteX1" fmla="*/ 34851 w 4131945"/>
              <a:gd name="connsiteY1" fmla="*/ 757067 h 1035802"/>
              <a:gd name="connsiteX2" fmla="*/ 54215 w 4131945"/>
              <a:gd name="connsiteY2" fmla="*/ 759059 h 1035802"/>
              <a:gd name="connsiteX3" fmla="*/ 167192 w 4131945"/>
              <a:gd name="connsiteY3" fmla="*/ 794364 h 1035802"/>
              <a:gd name="connsiteX4" fmla="*/ 537894 w 4131945"/>
              <a:gd name="connsiteY4" fmla="*/ 935584 h 1035802"/>
              <a:gd name="connsiteX5" fmla="*/ 636748 w 4131945"/>
              <a:gd name="connsiteY5" fmla="*/ 970889 h 1035802"/>
              <a:gd name="connsiteX6" fmla="*/ 770907 w 4131945"/>
              <a:gd name="connsiteY6" fmla="*/ 1034437 h 1035802"/>
              <a:gd name="connsiteX7" fmla="*/ 869761 w 4131945"/>
              <a:gd name="connsiteY7" fmla="*/ 1002663 h 1035802"/>
              <a:gd name="connsiteX8" fmla="*/ 1113366 w 4131945"/>
              <a:gd name="connsiteY8" fmla="*/ 872037 h 1035802"/>
              <a:gd name="connsiteX9" fmla="*/ 1226342 w 4131945"/>
              <a:gd name="connsiteY9" fmla="*/ 829670 h 1035802"/>
              <a:gd name="connsiteX10" fmla="*/ 1289891 w 4131945"/>
              <a:gd name="connsiteY10" fmla="*/ 797895 h 1035802"/>
              <a:gd name="connsiteX11" fmla="*/ 1395806 w 4131945"/>
              <a:gd name="connsiteY11" fmla="*/ 748468 h 1035802"/>
              <a:gd name="connsiteX12" fmla="*/ 1469947 w 4131945"/>
              <a:gd name="connsiteY12" fmla="*/ 734347 h 1035802"/>
              <a:gd name="connsiteX13" fmla="*/ 2027766 w 4131945"/>
              <a:gd name="connsiteY13" fmla="*/ 508393 h 1035802"/>
              <a:gd name="connsiteX14" fmla="*/ 2193700 w 4131945"/>
              <a:gd name="connsiteY14" fmla="*/ 430722 h 1035802"/>
              <a:gd name="connsiteX15" fmla="*/ 2253718 w 4131945"/>
              <a:gd name="connsiteY15" fmla="*/ 402478 h 1035802"/>
              <a:gd name="connsiteX16" fmla="*/ 2278432 w 4131945"/>
              <a:gd name="connsiteY16" fmla="*/ 395417 h 1035802"/>
              <a:gd name="connsiteX17" fmla="*/ 2356103 w 4131945"/>
              <a:gd name="connsiteY17" fmla="*/ 430722 h 1035802"/>
              <a:gd name="connsiteX18" fmla="*/ 2483201 w 4131945"/>
              <a:gd name="connsiteY18" fmla="*/ 540169 h 1035802"/>
              <a:gd name="connsiteX19" fmla="*/ 2532629 w 4131945"/>
              <a:gd name="connsiteY19" fmla="*/ 579001 h 1035802"/>
              <a:gd name="connsiteX20" fmla="*/ 2663256 w 4131945"/>
              <a:gd name="connsiteY20" fmla="*/ 603717 h 1035802"/>
              <a:gd name="connsiteX21" fmla="*/ 2726805 w 4131945"/>
              <a:gd name="connsiteY21" fmla="*/ 579003 h 1035802"/>
              <a:gd name="connsiteX22" fmla="*/ 3416776 w 4131945"/>
              <a:gd name="connsiteY22" fmla="*/ 259470 h 1035802"/>
              <a:gd name="connsiteX23" fmla="*/ 3775364 w 4131945"/>
              <a:gd name="connsiteY23" fmla="*/ 127099 h 1035802"/>
              <a:gd name="connsiteX24" fmla="*/ 3949815 w 4131945"/>
              <a:gd name="connsiteY24" fmla="*/ 47120 h 1035802"/>
              <a:gd name="connsiteX25" fmla="*/ 4131945 w 4131945"/>
              <a:gd name="connsiteY25" fmla="*/ 0 h 1035802"/>
              <a:gd name="connsiteX0" fmla="*/ 0 w 4127611"/>
              <a:gd name="connsiteY0" fmla="*/ 768878 h 1053137"/>
              <a:gd name="connsiteX1" fmla="*/ 34851 w 4127611"/>
              <a:gd name="connsiteY1" fmla="*/ 774402 h 1053137"/>
              <a:gd name="connsiteX2" fmla="*/ 54215 w 4127611"/>
              <a:gd name="connsiteY2" fmla="*/ 776394 h 1053137"/>
              <a:gd name="connsiteX3" fmla="*/ 167192 w 4127611"/>
              <a:gd name="connsiteY3" fmla="*/ 811699 h 1053137"/>
              <a:gd name="connsiteX4" fmla="*/ 537894 w 4127611"/>
              <a:gd name="connsiteY4" fmla="*/ 952919 h 1053137"/>
              <a:gd name="connsiteX5" fmla="*/ 636748 w 4127611"/>
              <a:gd name="connsiteY5" fmla="*/ 988224 h 1053137"/>
              <a:gd name="connsiteX6" fmla="*/ 770907 w 4127611"/>
              <a:gd name="connsiteY6" fmla="*/ 1051772 h 1053137"/>
              <a:gd name="connsiteX7" fmla="*/ 869761 w 4127611"/>
              <a:gd name="connsiteY7" fmla="*/ 1019998 h 1053137"/>
              <a:gd name="connsiteX8" fmla="*/ 1113366 w 4127611"/>
              <a:gd name="connsiteY8" fmla="*/ 889372 h 1053137"/>
              <a:gd name="connsiteX9" fmla="*/ 1226342 w 4127611"/>
              <a:gd name="connsiteY9" fmla="*/ 847005 h 1053137"/>
              <a:gd name="connsiteX10" fmla="*/ 1289891 w 4127611"/>
              <a:gd name="connsiteY10" fmla="*/ 815230 h 1053137"/>
              <a:gd name="connsiteX11" fmla="*/ 1395806 w 4127611"/>
              <a:gd name="connsiteY11" fmla="*/ 765803 h 1053137"/>
              <a:gd name="connsiteX12" fmla="*/ 1469947 w 4127611"/>
              <a:gd name="connsiteY12" fmla="*/ 751682 h 1053137"/>
              <a:gd name="connsiteX13" fmla="*/ 2027766 w 4127611"/>
              <a:gd name="connsiteY13" fmla="*/ 525728 h 1053137"/>
              <a:gd name="connsiteX14" fmla="*/ 2193700 w 4127611"/>
              <a:gd name="connsiteY14" fmla="*/ 448057 h 1053137"/>
              <a:gd name="connsiteX15" fmla="*/ 2253718 w 4127611"/>
              <a:gd name="connsiteY15" fmla="*/ 419813 h 1053137"/>
              <a:gd name="connsiteX16" fmla="*/ 2278432 w 4127611"/>
              <a:gd name="connsiteY16" fmla="*/ 412752 h 1053137"/>
              <a:gd name="connsiteX17" fmla="*/ 2356103 w 4127611"/>
              <a:gd name="connsiteY17" fmla="*/ 448057 h 1053137"/>
              <a:gd name="connsiteX18" fmla="*/ 2483201 w 4127611"/>
              <a:gd name="connsiteY18" fmla="*/ 557504 h 1053137"/>
              <a:gd name="connsiteX19" fmla="*/ 2532629 w 4127611"/>
              <a:gd name="connsiteY19" fmla="*/ 596336 h 1053137"/>
              <a:gd name="connsiteX20" fmla="*/ 2663256 w 4127611"/>
              <a:gd name="connsiteY20" fmla="*/ 621052 h 1053137"/>
              <a:gd name="connsiteX21" fmla="*/ 2726805 w 4127611"/>
              <a:gd name="connsiteY21" fmla="*/ 596338 h 1053137"/>
              <a:gd name="connsiteX22" fmla="*/ 3416776 w 4127611"/>
              <a:gd name="connsiteY22" fmla="*/ 276805 h 1053137"/>
              <a:gd name="connsiteX23" fmla="*/ 3775364 w 4127611"/>
              <a:gd name="connsiteY23" fmla="*/ 144434 h 1053137"/>
              <a:gd name="connsiteX24" fmla="*/ 3949815 w 4127611"/>
              <a:gd name="connsiteY24" fmla="*/ 64455 h 1053137"/>
              <a:gd name="connsiteX25" fmla="*/ 4127611 w 4127611"/>
              <a:gd name="connsiteY25" fmla="*/ 0 h 1053137"/>
              <a:gd name="connsiteX0" fmla="*/ 0 w 4127611"/>
              <a:gd name="connsiteY0" fmla="*/ 768878 h 1053137"/>
              <a:gd name="connsiteX1" fmla="*/ 34851 w 4127611"/>
              <a:gd name="connsiteY1" fmla="*/ 774402 h 1053137"/>
              <a:gd name="connsiteX2" fmla="*/ 54215 w 4127611"/>
              <a:gd name="connsiteY2" fmla="*/ 776394 h 1053137"/>
              <a:gd name="connsiteX3" fmla="*/ 167192 w 4127611"/>
              <a:gd name="connsiteY3" fmla="*/ 811699 h 1053137"/>
              <a:gd name="connsiteX4" fmla="*/ 537894 w 4127611"/>
              <a:gd name="connsiteY4" fmla="*/ 952919 h 1053137"/>
              <a:gd name="connsiteX5" fmla="*/ 636748 w 4127611"/>
              <a:gd name="connsiteY5" fmla="*/ 988224 h 1053137"/>
              <a:gd name="connsiteX6" fmla="*/ 770907 w 4127611"/>
              <a:gd name="connsiteY6" fmla="*/ 1051772 h 1053137"/>
              <a:gd name="connsiteX7" fmla="*/ 869761 w 4127611"/>
              <a:gd name="connsiteY7" fmla="*/ 1019998 h 1053137"/>
              <a:gd name="connsiteX8" fmla="*/ 1113366 w 4127611"/>
              <a:gd name="connsiteY8" fmla="*/ 889372 h 1053137"/>
              <a:gd name="connsiteX9" fmla="*/ 1226342 w 4127611"/>
              <a:gd name="connsiteY9" fmla="*/ 847005 h 1053137"/>
              <a:gd name="connsiteX10" fmla="*/ 1289891 w 4127611"/>
              <a:gd name="connsiteY10" fmla="*/ 815230 h 1053137"/>
              <a:gd name="connsiteX11" fmla="*/ 1395806 w 4127611"/>
              <a:gd name="connsiteY11" fmla="*/ 765803 h 1053137"/>
              <a:gd name="connsiteX12" fmla="*/ 1469947 w 4127611"/>
              <a:gd name="connsiteY12" fmla="*/ 751682 h 1053137"/>
              <a:gd name="connsiteX13" fmla="*/ 2027766 w 4127611"/>
              <a:gd name="connsiteY13" fmla="*/ 525728 h 1053137"/>
              <a:gd name="connsiteX14" fmla="*/ 2193700 w 4127611"/>
              <a:gd name="connsiteY14" fmla="*/ 448057 h 1053137"/>
              <a:gd name="connsiteX15" fmla="*/ 2253718 w 4127611"/>
              <a:gd name="connsiteY15" fmla="*/ 419813 h 1053137"/>
              <a:gd name="connsiteX16" fmla="*/ 2278432 w 4127611"/>
              <a:gd name="connsiteY16" fmla="*/ 412752 h 1053137"/>
              <a:gd name="connsiteX17" fmla="*/ 2356103 w 4127611"/>
              <a:gd name="connsiteY17" fmla="*/ 448057 h 1053137"/>
              <a:gd name="connsiteX18" fmla="*/ 2483201 w 4127611"/>
              <a:gd name="connsiteY18" fmla="*/ 557504 h 1053137"/>
              <a:gd name="connsiteX19" fmla="*/ 2532629 w 4127611"/>
              <a:gd name="connsiteY19" fmla="*/ 596336 h 1053137"/>
              <a:gd name="connsiteX20" fmla="*/ 2663256 w 4127611"/>
              <a:gd name="connsiteY20" fmla="*/ 621052 h 1053137"/>
              <a:gd name="connsiteX21" fmla="*/ 2726805 w 4127611"/>
              <a:gd name="connsiteY21" fmla="*/ 596338 h 1053137"/>
              <a:gd name="connsiteX22" fmla="*/ 2818732 w 4127611"/>
              <a:gd name="connsiteY22" fmla="*/ 541156 h 1053137"/>
              <a:gd name="connsiteX23" fmla="*/ 3416776 w 4127611"/>
              <a:gd name="connsiteY23" fmla="*/ 276805 h 1053137"/>
              <a:gd name="connsiteX24" fmla="*/ 3775364 w 4127611"/>
              <a:gd name="connsiteY24" fmla="*/ 144434 h 1053137"/>
              <a:gd name="connsiteX25" fmla="*/ 3949815 w 4127611"/>
              <a:gd name="connsiteY25" fmla="*/ 64455 h 1053137"/>
              <a:gd name="connsiteX26" fmla="*/ 4127611 w 4127611"/>
              <a:gd name="connsiteY26" fmla="*/ 0 h 1053137"/>
              <a:gd name="connsiteX0" fmla="*/ 0 w 4127611"/>
              <a:gd name="connsiteY0" fmla="*/ 768878 h 1053137"/>
              <a:gd name="connsiteX1" fmla="*/ 34851 w 4127611"/>
              <a:gd name="connsiteY1" fmla="*/ 774402 h 1053137"/>
              <a:gd name="connsiteX2" fmla="*/ 54215 w 4127611"/>
              <a:gd name="connsiteY2" fmla="*/ 776394 h 1053137"/>
              <a:gd name="connsiteX3" fmla="*/ 167192 w 4127611"/>
              <a:gd name="connsiteY3" fmla="*/ 811699 h 1053137"/>
              <a:gd name="connsiteX4" fmla="*/ 537894 w 4127611"/>
              <a:gd name="connsiteY4" fmla="*/ 952919 h 1053137"/>
              <a:gd name="connsiteX5" fmla="*/ 636748 w 4127611"/>
              <a:gd name="connsiteY5" fmla="*/ 988224 h 1053137"/>
              <a:gd name="connsiteX6" fmla="*/ 770907 w 4127611"/>
              <a:gd name="connsiteY6" fmla="*/ 1051772 h 1053137"/>
              <a:gd name="connsiteX7" fmla="*/ 869761 w 4127611"/>
              <a:gd name="connsiteY7" fmla="*/ 1019998 h 1053137"/>
              <a:gd name="connsiteX8" fmla="*/ 1113366 w 4127611"/>
              <a:gd name="connsiteY8" fmla="*/ 889372 h 1053137"/>
              <a:gd name="connsiteX9" fmla="*/ 1226342 w 4127611"/>
              <a:gd name="connsiteY9" fmla="*/ 847005 h 1053137"/>
              <a:gd name="connsiteX10" fmla="*/ 1289891 w 4127611"/>
              <a:gd name="connsiteY10" fmla="*/ 815230 h 1053137"/>
              <a:gd name="connsiteX11" fmla="*/ 1395806 w 4127611"/>
              <a:gd name="connsiteY11" fmla="*/ 765803 h 1053137"/>
              <a:gd name="connsiteX12" fmla="*/ 1469947 w 4127611"/>
              <a:gd name="connsiteY12" fmla="*/ 751682 h 1053137"/>
              <a:gd name="connsiteX13" fmla="*/ 2027766 w 4127611"/>
              <a:gd name="connsiteY13" fmla="*/ 525728 h 1053137"/>
              <a:gd name="connsiteX14" fmla="*/ 2193700 w 4127611"/>
              <a:gd name="connsiteY14" fmla="*/ 448057 h 1053137"/>
              <a:gd name="connsiteX15" fmla="*/ 2253718 w 4127611"/>
              <a:gd name="connsiteY15" fmla="*/ 419813 h 1053137"/>
              <a:gd name="connsiteX16" fmla="*/ 2278432 w 4127611"/>
              <a:gd name="connsiteY16" fmla="*/ 412752 h 1053137"/>
              <a:gd name="connsiteX17" fmla="*/ 2356103 w 4127611"/>
              <a:gd name="connsiteY17" fmla="*/ 448057 h 1053137"/>
              <a:gd name="connsiteX18" fmla="*/ 2483201 w 4127611"/>
              <a:gd name="connsiteY18" fmla="*/ 557504 h 1053137"/>
              <a:gd name="connsiteX19" fmla="*/ 2532629 w 4127611"/>
              <a:gd name="connsiteY19" fmla="*/ 596336 h 1053137"/>
              <a:gd name="connsiteX20" fmla="*/ 2663256 w 4127611"/>
              <a:gd name="connsiteY20" fmla="*/ 603718 h 1053137"/>
              <a:gd name="connsiteX21" fmla="*/ 2726805 w 4127611"/>
              <a:gd name="connsiteY21" fmla="*/ 596338 h 1053137"/>
              <a:gd name="connsiteX22" fmla="*/ 2818732 w 4127611"/>
              <a:gd name="connsiteY22" fmla="*/ 541156 h 1053137"/>
              <a:gd name="connsiteX23" fmla="*/ 3416776 w 4127611"/>
              <a:gd name="connsiteY23" fmla="*/ 276805 h 1053137"/>
              <a:gd name="connsiteX24" fmla="*/ 3775364 w 4127611"/>
              <a:gd name="connsiteY24" fmla="*/ 144434 h 1053137"/>
              <a:gd name="connsiteX25" fmla="*/ 3949815 w 4127611"/>
              <a:gd name="connsiteY25" fmla="*/ 64455 h 1053137"/>
              <a:gd name="connsiteX26" fmla="*/ 4127611 w 4127611"/>
              <a:gd name="connsiteY26" fmla="*/ 0 h 105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127611" h="1053137">
                <a:moveTo>
                  <a:pt x="0" y="768878"/>
                </a:moveTo>
                <a:cubicBezTo>
                  <a:pt x="12357" y="762994"/>
                  <a:pt x="7784" y="777344"/>
                  <a:pt x="34851" y="774402"/>
                </a:cubicBezTo>
                <a:cubicBezTo>
                  <a:pt x="53092" y="769106"/>
                  <a:pt x="40093" y="776394"/>
                  <a:pt x="54215" y="776394"/>
                </a:cubicBezTo>
                <a:cubicBezTo>
                  <a:pt x="68337" y="776394"/>
                  <a:pt x="86579" y="782278"/>
                  <a:pt x="167192" y="811699"/>
                </a:cubicBezTo>
                <a:cubicBezTo>
                  <a:pt x="247805" y="841120"/>
                  <a:pt x="459635" y="923498"/>
                  <a:pt x="537894" y="952919"/>
                </a:cubicBezTo>
                <a:cubicBezTo>
                  <a:pt x="616153" y="982340"/>
                  <a:pt x="597913" y="971749"/>
                  <a:pt x="636748" y="988224"/>
                </a:cubicBezTo>
                <a:cubicBezTo>
                  <a:pt x="675583" y="1004699"/>
                  <a:pt x="735601" y="1046476"/>
                  <a:pt x="770907" y="1051772"/>
                </a:cubicBezTo>
                <a:cubicBezTo>
                  <a:pt x="806213" y="1057068"/>
                  <a:pt x="812684" y="1047065"/>
                  <a:pt x="869761" y="1019998"/>
                </a:cubicBezTo>
                <a:cubicBezTo>
                  <a:pt x="926838" y="992931"/>
                  <a:pt x="1053936" y="925265"/>
                  <a:pt x="1113366" y="889372"/>
                </a:cubicBezTo>
                <a:cubicBezTo>
                  <a:pt x="1172796" y="860540"/>
                  <a:pt x="1198098" y="861127"/>
                  <a:pt x="1226342" y="847005"/>
                </a:cubicBezTo>
                <a:cubicBezTo>
                  <a:pt x="1254586" y="832883"/>
                  <a:pt x="1262824" y="826998"/>
                  <a:pt x="1289891" y="815230"/>
                </a:cubicBezTo>
                <a:cubicBezTo>
                  <a:pt x="1321666" y="799931"/>
                  <a:pt x="1364031" y="781102"/>
                  <a:pt x="1395806" y="765803"/>
                </a:cubicBezTo>
                <a:cubicBezTo>
                  <a:pt x="1416989" y="758742"/>
                  <a:pt x="1448764" y="758743"/>
                  <a:pt x="1469947" y="751682"/>
                </a:cubicBezTo>
                <a:lnTo>
                  <a:pt x="2027766" y="525728"/>
                </a:lnTo>
                <a:cubicBezTo>
                  <a:pt x="2148391" y="475124"/>
                  <a:pt x="2156041" y="465709"/>
                  <a:pt x="2193700" y="448057"/>
                </a:cubicBezTo>
                <a:cubicBezTo>
                  <a:pt x="2231359" y="430405"/>
                  <a:pt x="2239596" y="425697"/>
                  <a:pt x="2253718" y="419813"/>
                </a:cubicBezTo>
                <a:cubicBezTo>
                  <a:pt x="2267840" y="413929"/>
                  <a:pt x="2261368" y="408045"/>
                  <a:pt x="2278432" y="412752"/>
                </a:cubicBezTo>
                <a:cubicBezTo>
                  <a:pt x="2295496" y="417459"/>
                  <a:pt x="2320210" y="426874"/>
                  <a:pt x="2356103" y="448057"/>
                </a:cubicBezTo>
                <a:cubicBezTo>
                  <a:pt x="2391996" y="469240"/>
                  <a:pt x="2450250" y="535733"/>
                  <a:pt x="2483201" y="557504"/>
                </a:cubicBezTo>
                <a:cubicBezTo>
                  <a:pt x="2516152" y="579275"/>
                  <a:pt x="2502620" y="588634"/>
                  <a:pt x="2532629" y="596336"/>
                </a:cubicBezTo>
                <a:cubicBezTo>
                  <a:pt x="2562638" y="604038"/>
                  <a:pt x="2630893" y="603718"/>
                  <a:pt x="2663256" y="603718"/>
                </a:cubicBezTo>
                <a:cubicBezTo>
                  <a:pt x="2695619" y="603718"/>
                  <a:pt x="2700892" y="606765"/>
                  <a:pt x="2726805" y="596338"/>
                </a:cubicBezTo>
                <a:cubicBezTo>
                  <a:pt x="2752718" y="585911"/>
                  <a:pt x="2788090" y="555216"/>
                  <a:pt x="2818732" y="541156"/>
                </a:cubicBezTo>
                <a:lnTo>
                  <a:pt x="3416776" y="276805"/>
                </a:lnTo>
                <a:lnTo>
                  <a:pt x="3775364" y="144434"/>
                </a:lnTo>
                <a:cubicBezTo>
                  <a:pt x="3864204" y="109042"/>
                  <a:pt x="3890385" y="85638"/>
                  <a:pt x="3949815" y="64455"/>
                </a:cubicBezTo>
                <a:lnTo>
                  <a:pt x="4127611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2" name="Freeform 4101"/>
          <p:cNvSpPr/>
          <p:nvPr/>
        </p:nvSpPr>
        <p:spPr>
          <a:xfrm>
            <a:off x="3227388" y="3859213"/>
            <a:ext cx="695325" cy="225425"/>
          </a:xfrm>
          <a:custGeom>
            <a:avLst/>
            <a:gdLst>
              <a:gd name="connsiteX0" fmla="*/ 0 w 760170"/>
              <a:gd name="connsiteY0" fmla="*/ 0 h 248879"/>
              <a:gd name="connsiteX1" fmla="*/ 695509 w 760170"/>
              <a:gd name="connsiteY1" fmla="*/ 225952 h 248879"/>
              <a:gd name="connsiteX2" fmla="*/ 688448 w 760170"/>
              <a:gd name="connsiteY2" fmla="*/ 229482 h 248879"/>
              <a:gd name="connsiteX0" fmla="*/ 0 w 724133"/>
              <a:gd name="connsiteY0" fmla="*/ 0 h 235018"/>
              <a:gd name="connsiteX1" fmla="*/ 695509 w 724133"/>
              <a:gd name="connsiteY1" fmla="*/ 225952 h 235018"/>
              <a:gd name="connsiteX2" fmla="*/ 600185 w 724133"/>
              <a:gd name="connsiteY2" fmla="*/ 194177 h 235018"/>
              <a:gd name="connsiteX3" fmla="*/ 688448 w 724133"/>
              <a:gd name="connsiteY3" fmla="*/ 229482 h 235018"/>
              <a:gd name="connsiteX0" fmla="*/ 0 w 708709"/>
              <a:gd name="connsiteY0" fmla="*/ 0 h 230648"/>
              <a:gd name="connsiteX1" fmla="*/ 695509 w 708709"/>
              <a:gd name="connsiteY1" fmla="*/ 225952 h 230648"/>
              <a:gd name="connsiteX2" fmla="*/ 473087 w 708709"/>
              <a:gd name="connsiteY2" fmla="*/ 158872 h 230648"/>
              <a:gd name="connsiteX3" fmla="*/ 688448 w 708709"/>
              <a:gd name="connsiteY3" fmla="*/ 229482 h 230648"/>
              <a:gd name="connsiteX0" fmla="*/ 0 w 708709"/>
              <a:gd name="connsiteY0" fmla="*/ 0 h 230648"/>
              <a:gd name="connsiteX1" fmla="*/ 695509 w 708709"/>
              <a:gd name="connsiteY1" fmla="*/ 225952 h 230648"/>
              <a:gd name="connsiteX2" fmla="*/ 473087 w 708709"/>
              <a:gd name="connsiteY2" fmla="*/ 158872 h 230648"/>
              <a:gd name="connsiteX3" fmla="*/ 586063 w 708709"/>
              <a:gd name="connsiteY3" fmla="*/ 197707 h 230648"/>
              <a:gd name="connsiteX0" fmla="*/ 0 w 648047"/>
              <a:gd name="connsiteY0" fmla="*/ 0 h 210558"/>
              <a:gd name="connsiteX1" fmla="*/ 631960 w 648047"/>
              <a:gd name="connsiteY1" fmla="*/ 204769 h 210558"/>
              <a:gd name="connsiteX2" fmla="*/ 473087 w 648047"/>
              <a:gd name="connsiteY2" fmla="*/ 158872 h 210558"/>
              <a:gd name="connsiteX3" fmla="*/ 586063 w 648047"/>
              <a:gd name="connsiteY3" fmla="*/ 197707 h 210558"/>
              <a:gd name="connsiteX0" fmla="*/ 0 w 586098"/>
              <a:gd name="connsiteY0" fmla="*/ 0 h 197763"/>
              <a:gd name="connsiteX1" fmla="*/ 557819 w 586098"/>
              <a:gd name="connsiteY1" fmla="*/ 180055 h 197763"/>
              <a:gd name="connsiteX2" fmla="*/ 473087 w 586098"/>
              <a:gd name="connsiteY2" fmla="*/ 158872 h 197763"/>
              <a:gd name="connsiteX3" fmla="*/ 586063 w 586098"/>
              <a:gd name="connsiteY3" fmla="*/ 197707 h 197763"/>
              <a:gd name="connsiteX0" fmla="*/ 0 w 594731"/>
              <a:gd name="connsiteY0" fmla="*/ 0 h 197763"/>
              <a:gd name="connsiteX1" fmla="*/ 557819 w 594731"/>
              <a:gd name="connsiteY1" fmla="*/ 180055 h 197763"/>
              <a:gd name="connsiteX2" fmla="*/ 473087 w 594731"/>
              <a:gd name="connsiteY2" fmla="*/ 158872 h 197763"/>
              <a:gd name="connsiteX3" fmla="*/ 586063 w 594731"/>
              <a:gd name="connsiteY3" fmla="*/ 197707 h 197763"/>
              <a:gd name="connsiteX0" fmla="*/ 0 w 677875"/>
              <a:gd name="connsiteY0" fmla="*/ 0 h 215399"/>
              <a:gd name="connsiteX1" fmla="*/ 557819 w 677875"/>
              <a:gd name="connsiteY1" fmla="*/ 180055 h 215399"/>
              <a:gd name="connsiteX2" fmla="*/ 473087 w 677875"/>
              <a:gd name="connsiteY2" fmla="*/ 158872 h 215399"/>
              <a:gd name="connsiteX3" fmla="*/ 677856 w 677875"/>
              <a:gd name="connsiteY3" fmla="*/ 215360 h 215399"/>
              <a:gd name="connsiteX0" fmla="*/ 0 w 695527"/>
              <a:gd name="connsiteY0" fmla="*/ 0 h 225984"/>
              <a:gd name="connsiteX1" fmla="*/ 557819 w 695527"/>
              <a:gd name="connsiteY1" fmla="*/ 180055 h 225984"/>
              <a:gd name="connsiteX2" fmla="*/ 473087 w 695527"/>
              <a:gd name="connsiteY2" fmla="*/ 158872 h 225984"/>
              <a:gd name="connsiteX3" fmla="*/ 695509 w 695527"/>
              <a:gd name="connsiteY3" fmla="*/ 225951 h 22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527" h="225984">
                <a:moveTo>
                  <a:pt x="0" y="0"/>
                </a:moveTo>
                <a:lnTo>
                  <a:pt x="557819" y="180055"/>
                </a:lnTo>
                <a:cubicBezTo>
                  <a:pt x="675502" y="217126"/>
                  <a:pt x="474264" y="158284"/>
                  <a:pt x="473087" y="158872"/>
                </a:cubicBezTo>
                <a:cubicBezTo>
                  <a:pt x="471910" y="159460"/>
                  <a:pt x="697863" y="227716"/>
                  <a:pt x="695509" y="225951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3" name="Freeform 4102"/>
          <p:cNvSpPr/>
          <p:nvPr/>
        </p:nvSpPr>
        <p:spPr>
          <a:xfrm>
            <a:off x="4840288" y="1408113"/>
            <a:ext cx="2506662" cy="1836737"/>
          </a:xfrm>
          <a:custGeom>
            <a:avLst/>
            <a:gdLst>
              <a:gd name="connsiteX0" fmla="*/ 0 w 2506657"/>
              <a:gd name="connsiteY0" fmla="*/ 1835861 h 1835861"/>
              <a:gd name="connsiteX1" fmla="*/ 490740 w 2506657"/>
              <a:gd name="connsiteY1" fmla="*/ 1733477 h 1835861"/>
              <a:gd name="connsiteX2" fmla="*/ 713162 w 2506657"/>
              <a:gd name="connsiteY2" fmla="*/ 1694641 h 1835861"/>
              <a:gd name="connsiteX3" fmla="*/ 822607 w 2506657"/>
              <a:gd name="connsiteY3" fmla="*/ 1641684 h 1835861"/>
              <a:gd name="connsiteX4" fmla="*/ 1355713 w 2506657"/>
              <a:gd name="connsiteY4" fmla="*/ 1186249 h 1835861"/>
              <a:gd name="connsiteX5" fmla="*/ 1662867 w 2506657"/>
              <a:gd name="connsiteY5" fmla="*/ 1037968 h 1835861"/>
              <a:gd name="connsiteX6" fmla="*/ 1931185 w 2506657"/>
              <a:gd name="connsiteY6" fmla="*/ 889687 h 1835861"/>
              <a:gd name="connsiteX7" fmla="*/ 2058283 w 2506657"/>
              <a:gd name="connsiteY7" fmla="*/ 667265 h 1835861"/>
              <a:gd name="connsiteX8" fmla="*/ 2340723 w 2506657"/>
              <a:gd name="connsiteY8" fmla="*/ 261257 h 1835861"/>
              <a:gd name="connsiteX9" fmla="*/ 2506657 w 2506657"/>
              <a:gd name="connsiteY9" fmla="*/ 0 h 1835861"/>
              <a:gd name="connsiteX0" fmla="*/ 0 w 2506657"/>
              <a:gd name="connsiteY0" fmla="*/ 1835861 h 1835861"/>
              <a:gd name="connsiteX1" fmla="*/ 490740 w 2506657"/>
              <a:gd name="connsiteY1" fmla="*/ 1733477 h 1835861"/>
              <a:gd name="connsiteX2" fmla="*/ 713162 w 2506657"/>
              <a:gd name="connsiteY2" fmla="*/ 1694641 h 1835861"/>
              <a:gd name="connsiteX3" fmla="*/ 769650 w 2506657"/>
              <a:gd name="connsiteY3" fmla="*/ 1669928 h 1835861"/>
              <a:gd name="connsiteX4" fmla="*/ 822607 w 2506657"/>
              <a:gd name="connsiteY4" fmla="*/ 1641684 h 1835861"/>
              <a:gd name="connsiteX5" fmla="*/ 1355713 w 2506657"/>
              <a:gd name="connsiteY5" fmla="*/ 1186249 h 1835861"/>
              <a:gd name="connsiteX6" fmla="*/ 1662867 w 2506657"/>
              <a:gd name="connsiteY6" fmla="*/ 1037968 h 1835861"/>
              <a:gd name="connsiteX7" fmla="*/ 1931185 w 2506657"/>
              <a:gd name="connsiteY7" fmla="*/ 889687 h 1835861"/>
              <a:gd name="connsiteX8" fmla="*/ 2058283 w 2506657"/>
              <a:gd name="connsiteY8" fmla="*/ 667265 h 1835861"/>
              <a:gd name="connsiteX9" fmla="*/ 2340723 w 2506657"/>
              <a:gd name="connsiteY9" fmla="*/ 261257 h 1835861"/>
              <a:gd name="connsiteX10" fmla="*/ 2506657 w 2506657"/>
              <a:gd name="connsiteY10" fmla="*/ 0 h 1835861"/>
              <a:gd name="connsiteX0" fmla="*/ 0 w 2506657"/>
              <a:gd name="connsiteY0" fmla="*/ 1835861 h 1835861"/>
              <a:gd name="connsiteX1" fmla="*/ 490740 w 2506657"/>
              <a:gd name="connsiteY1" fmla="*/ 1733477 h 1835861"/>
              <a:gd name="connsiteX2" fmla="*/ 713162 w 2506657"/>
              <a:gd name="connsiteY2" fmla="*/ 1694641 h 1835861"/>
              <a:gd name="connsiteX3" fmla="*/ 769650 w 2506657"/>
              <a:gd name="connsiteY3" fmla="*/ 1669928 h 1835861"/>
              <a:gd name="connsiteX4" fmla="*/ 900278 w 2506657"/>
              <a:gd name="connsiteY4" fmla="*/ 1581665 h 1835861"/>
              <a:gd name="connsiteX5" fmla="*/ 1355713 w 2506657"/>
              <a:gd name="connsiteY5" fmla="*/ 1186249 h 1835861"/>
              <a:gd name="connsiteX6" fmla="*/ 1662867 w 2506657"/>
              <a:gd name="connsiteY6" fmla="*/ 1037968 h 1835861"/>
              <a:gd name="connsiteX7" fmla="*/ 1931185 w 2506657"/>
              <a:gd name="connsiteY7" fmla="*/ 889687 h 1835861"/>
              <a:gd name="connsiteX8" fmla="*/ 2058283 w 2506657"/>
              <a:gd name="connsiteY8" fmla="*/ 667265 h 1835861"/>
              <a:gd name="connsiteX9" fmla="*/ 2340723 w 2506657"/>
              <a:gd name="connsiteY9" fmla="*/ 261257 h 1835861"/>
              <a:gd name="connsiteX10" fmla="*/ 2506657 w 2506657"/>
              <a:gd name="connsiteY10" fmla="*/ 0 h 1835861"/>
              <a:gd name="connsiteX0" fmla="*/ 0 w 2506657"/>
              <a:gd name="connsiteY0" fmla="*/ 1835861 h 1835861"/>
              <a:gd name="connsiteX1" fmla="*/ 490740 w 2506657"/>
              <a:gd name="connsiteY1" fmla="*/ 1733477 h 1835861"/>
              <a:gd name="connsiteX2" fmla="*/ 713162 w 2506657"/>
              <a:gd name="connsiteY2" fmla="*/ 1694641 h 1835861"/>
              <a:gd name="connsiteX3" fmla="*/ 769650 w 2506657"/>
              <a:gd name="connsiteY3" fmla="*/ 1669928 h 1835861"/>
              <a:gd name="connsiteX4" fmla="*/ 900278 w 2506657"/>
              <a:gd name="connsiteY4" fmla="*/ 1581665 h 1835861"/>
              <a:gd name="connsiteX5" fmla="*/ 1355713 w 2506657"/>
              <a:gd name="connsiteY5" fmla="*/ 1186249 h 1835861"/>
              <a:gd name="connsiteX6" fmla="*/ 1662867 w 2506657"/>
              <a:gd name="connsiteY6" fmla="*/ 1037968 h 1835861"/>
              <a:gd name="connsiteX7" fmla="*/ 1931185 w 2506657"/>
              <a:gd name="connsiteY7" fmla="*/ 889687 h 1835861"/>
              <a:gd name="connsiteX8" fmla="*/ 2058283 w 2506657"/>
              <a:gd name="connsiteY8" fmla="*/ 667265 h 1835861"/>
              <a:gd name="connsiteX9" fmla="*/ 2340723 w 2506657"/>
              <a:gd name="connsiteY9" fmla="*/ 261257 h 1835861"/>
              <a:gd name="connsiteX10" fmla="*/ 2506657 w 2506657"/>
              <a:gd name="connsiteY10" fmla="*/ 0 h 1835861"/>
              <a:gd name="connsiteX0" fmla="*/ 0 w 2506657"/>
              <a:gd name="connsiteY0" fmla="*/ 1835861 h 1835861"/>
              <a:gd name="connsiteX1" fmla="*/ 490740 w 2506657"/>
              <a:gd name="connsiteY1" fmla="*/ 1733477 h 1835861"/>
              <a:gd name="connsiteX2" fmla="*/ 713162 w 2506657"/>
              <a:gd name="connsiteY2" fmla="*/ 1694641 h 1835861"/>
              <a:gd name="connsiteX3" fmla="*/ 780241 w 2506657"/>
              <a:gd name="connsiteY3" fmla="*/ 1669928 h 1835861"/>
              <a:gd name="connsiteX4" fmla="*/ 900278 w 2506657"/>
              <a:gd name="connsiteY4" fmla="*/ 1581665 h 1835861"/>
              <a:gd name="connsiteX5" fmla="*/ 1355713 w 2506657"/>
              <a:gd name="connsiteY5" fmla="*/ 1186249 h 1835861"/>
              <a:gd name="connsiteX6" fmla="*/ 1662867 w 2506657"/>
              <a:gd name="connsiteY6" fmla="*/ 1037968 h 1835861"/>
              <a:gd name="connsiteX7" fmla="*/ 1931185 w 2506657"/>
              <a:gd name="connsiteY7" fmla="*/ 889687 h 1835861"/>
              <a:gd name="connsiteX8" fmla="*/ 2058283 w 2506657"/>
              <a:gd name="connsiteY8" fmla="*/ 667265 h 1835861"/>
              <a:gd name="connsiteX9" fmla="*/ 2340723 w 2506657"/>
              <a:gd name="connsiteY9" fmla="*/ 261257 h 1835861"/>
              <a:gd name="connsiteX10" fmla="*/ 2506657 w 2506657"/>
              <a:gd name="connsiteY10" fmla="*/ 0 h 1835861"/>
              <a:gd name="connsiteX0" fmla="*/ 0 w 2506657"/>
              <a:gd name="connsiteY0" fmla="*/ 1835861 h 1835861"/>
              <a:gd name="connsiteX1" fmla="*/ 490740 w 2506657"/>
              <a:gd name="connsiteY1" fmla="*/ 1733477 h 1835861"/>
              <a:gd name="connsiteX2" fmla="*/ 713162 w 2506657"/>
              <a:gd name="connsiteY2" fmla="*/ 1694641 h 1835861"/>
              <a:gd name="connsiteX3" fmla="*/ 780241 w 2506657"/>
              <a:gd name="connsiteY3" fmla="*/ 1669928 h 1835861"/>
              <a:gd name="connsiteX4" fmla="*/ 900278 w 2506657"/>
              <a:gd name="connsiteY4" fmla="*/ 1581665 h 1835861"/>
              <a:gd name="connsiteX5" fmla="*/ 1355713 w 2506657"/>
              <a:gd name="connsiteY5" fmla="*/ 1186249 h 1835861"/>
              <a:gd name="connsiteX6" fmla="*/ 1662867 w 2506657"/>
              <a:gd name="connsiteY6" fmla="*/ 1037968 h 1835861"/>
              <a:gd name="connsiteX7" fmla="*/ 1931185 w 2506657"/>
              <a:gd name="connsiteY7" fmla="*/ 889687 h 1835861"/>
              <a:gd name="connsiteX8" fmla="*/ 2058283 w 2506657"/>
              <a:gd name="connsiteY8" fmla="*/ 667265 h 1835861"/>
              <a:gd name="connsiteX9" fmla="*/ 2340723 w 2506657"/>
              <a:gd name="connsiteY9" fmla="*/ 261257 h 1835861"/>
              <a:gd name="connsiteX10" fmla="*/ 2506657 w 2506657"/>
              <a:gd name="connsiteY10" fmla="*/ 0 h 1835861"/>
              <a:gd name="connsiteX0" fmla="*/ 0 w 2506657"/>
              <a:gd name="connsiteY0" fmla="*/ 1835861 h 1835861"/>
              <a:gd name="connsiteX1" fmla="*/ 490740 w 2506657"/>
              <a:gd name="connsiteY1" fmla="*/ 1733477 h 1835861"/>
              <a:gd name="connsiteX2" fmla="*/ 713162 w 2506657"/>
              <a:gd name="connsiteY2" fmla="*/ 1694641 h 1835861"/>
              <a:gd name="connsiteX3" fmla="*/ 780241 w 2506657"/>
              <a:gd name="connsiteY3" fmla="*/ 1669928 h 1835861"/>
              <a:gd name="connsiteX4" fmla="*/ 900278 w 2506657"/>
              <a:gd name="connsiteY4" fmla="*/ 1581665 h 1835861"/>
              <a:gd name="connsiteX5" fmla="*/ 1355713 w 2506657"/>
              <a:gd name="connsiteY5" fmla="*/ 1186249 h 1835861"/>
              <a:gd name="connsiteX6" fmla="*/ 1662867 w 2506657"/>
              <a:gd name="connsiteY6" fmla="*/ 1037968 h 1835861"/>
              <a:gd name="connsiteX7" fmla="*/ 1931185 w 2506657"/>
              <a:gd name="connsiteY7" fmla="*/ 889687 h 1835861"/>
              <a:gd name="connsiteX8" fmla="*/ 2058283 w 2506657"/>
              <a:gd name="connsiteY8" fmla="*/ 667265 h 1835861"/>
              <a:gd name="connsiteX9" fmla="*/ 2340723 w 2506657"/>
              <a:gd name="connsiteY9" fmla="*/ 261257 h 1835861"/>
              <a:gd name="connsiteX10" fmla="*/ 2506657 w 2506657"/>
              <a:gd name="connsiteY10" fmla="*/ 0 h 183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06657" h="1835861">
                <a:moveTo>
                  <a:pt x="0" y="1835861"/>
                </a:moveTo>
                <a:lnTo>
                  <a:pt x="490740" y="1733477"/>
                </a:lnTo>
                <a:cubicBezTo>
                  <a:pt x="609600" y="1709940"/>
                  <a:pt x="664912" y="1705232"/>
                  <a:pt x="713162" y="1694641"/>
                </a:cubicBezTo>
                <a:cubicBezTo>
                  <a:pt x="761412" y="1684050"/>
                  <a:pt x="656085" y="1710529"/>
                  <a:pt x="780241" y="1669928"/>
                </a:cubicBezTo>
                <a:cubicBezTo>
                  <a:pt x="837317" y="1636389"/>
                  <a:pt x="804366" y="1662278"/>
                  <a:pt x="900278" y="1581665"/>
                </a:cubicBezTo>
                <a:cubicBezTo>
                  <a:pt x="996190" y="1501052"/>
                  <a:pt x="1228615" y="1276865"/>
                  <a:pt x="1355713" y="1186249"/>
                </a:cubicBezTo>
                <a:cubicBezTo>
                  <a:pt x="1482811" y="1095633"/>
                  <a:pt x="1566955" y="1087395"/>
                  <a:pt x="1662867" y="1037968"/>
                </a:cubicBezTo>
                <a:cubicBezTo>
                  <a:pt x="1758779" y="988541"/>
                  <a:pt x="1865282" y="951471"/>
                  <a:pt x="1931185" y="889687"/>
                </a:cubicBezTo>
                <a:cubicBezTo>
                  <a:pt x="1997088" y="827903"/>
                  <a:pt x="1990027" y="772003"/>
                  <a:pt x="2058283" y="667265"/>
                </a:cubicBezTo>
                <a:cubicBezTo>
                  <a:pt x="2126539" y="562527"/>
                  <a:pt x="2265994" y="372468"/>
                  <a:pt x="2340723" y="261257"/>
                </a:cubicBezTo>
                <a:cubicBezTo>
                  <a:pt x="2415452" y="150046"/>
                  <a:pt x="2461054" y="75023"/>
                  <a:pt x="2506657" y="0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4" name="Freeform 4103"/>
          <p:cNvSpPr/>
          <p:nvPr/>
        </p:nvSpPr>
        <p:spPr>
          <a:xfrm>
            <a:off x="2959100" y="2354263"/>
            <a:ext cx="2097088" cy="1289050"/>
          </a:xfrm>
          <a:custGeom>
            <a:avLst/>
            <a:gdLst>
              <a:gd name="connsiteX0" fmla="*/ 0 w 2097118"/>
              <a:gd name="connsiteY0" fmla="*/ 1288633 h 1288633"/>
              <a:gd name="connsiteX1" fmla="*/ 45896 w 2097118"/>
              <a:gd name="connsiteY1" fmla="*/ 1221553 h 1288633"/>
              <a:gd name="connsiteX2" fmla="*/ 74140 w 2097118"/>
              <a:gd name="connsiteY2" fmla="*/ 928522 h 1288633"/>
              <a:gd name="connsiteX3" fmla="*/ 141220 w 2097118"/>
              <a:gd name="connsiteY3" fmla="*/ 843790 h 1288633"/>
              <a:gd name="connsiteX4" fmla="*/ 356580 w 2097118"/>
              <a:gd name="connsiteY4" fmla="*/ 741405 h 1288633"/>
              <a:gd name="connsiteX5" fmla="*/ 561349 w 2097118"/>
              <a:gd name="connsiteY5" fmla="*/ 614307 h 1288633"/>
              <a:gd name="connsiteX6" fmla="*/ 759058 w 2097118"/>
              <a:gd name="connsiteY6" fmla="*/ 501331 h 1288633"/>
              <a:gd name="connsiteX7" fmla="*/ 946174 w 2097118"/>
              <a:gd name="connsiteY7" fmla="*/ 398947 h 1288633"/>
              <a:gd name="connsiteX8" fmla="*/ 1225084 w 2097118"/>
              <a:gd name="connsiteY8" fmla="*/ 406008 h 1288633"/>
              <a:gd name="connsiteX9" fmla="*/ 1359243 w 2097118"/>
              <a:gd name="connsiteY9" fmla="*/ 508392 h 1288633"/>
              <a:gd name="connsiteX10" fmla="*/ 1429853 w 2097118"/>
              <a:gd name="connsiteY10" fmla="*/ 557819 h 1288633"/>
              <a:gd name="connsiteX11" fmla="*/ 1518115 w 2097118"/>
              <a:gd name="connsiteY11" fmla="*/ 557819 h 1288633"/>
              <a:gd name="connsiteX12" fmla="*/ 1553420 w 2097118"/>
              <a:gd name="connsiteY12" fmla="*/ 526045 h 1288633"/>
              <a:gd name="connsiteX13" fmla="*/ 1641683 w 2097118"/>
              <a:gd name="connsiteY13" fmla="*/ 384824 h 1288633"/>
              <a:gd name="connsiteX14" fmla="*/ 1786434 w 2097118"/>
              <a:gd name="connsiteY14" fmla="*/ 91793 h 1288633"/>
              <a:gd name="connsiteX15" fmla="*/ 2097118 w 2097118"/>
              <a:gd name="connsiteY15" fmla="*/ 0 h 1288633"/>
              <a:gd name="connsiteX16" fmla="*/ 2097118 w 2097118"/>
              <a:gd name="connsiteY16" fmla="*/ 0 h 1288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97118" h="1288633">
                <a:moveTo>
                  <a:pt x="0" y="1288633"/>
                </a:moveTo>
                <a:cubicBezTo>
                  <a:pt x="16769" y="1285102"/>
                  <a:pt x="33539" y="1281571"/>
                  <a:pt x="45896" y="1221553"/>
                </a:cubicBezTo>
                <a:cubicBezTo>
                  <a:pt x="58253" y="1161535"/>
                  <a:pt x="58253" y="991482"/>
                  <a:pt x="74140" y="928522"/>
                </a:cubicBezTo>
                <a:cubicBezTo>
                  <a:pt x="90027" y="865561"/>
                  <a:pt x="94147" y="874976"/>
                  <a:pt x="141220" y="843790"/>
                </a:cubicBezTo>
                <a:cubicBezTo>
                  <a:pt x="188293" y="812604"/>
                  <a:pt x="286559" y="779652"/>
                  <a:pt x="356580" y="741405"/>
                </a:cubicBezTo>
                <a:cubicBezTo>
                  <a:pt x="426602" y="703158"/>
                  <a:pt x="494269" y="654319"/>
                  <a:pt x="561349" y="614307"/>
                </a:cubicBezTo>
                <a:cubicBezTo>
                  <a:pt x="628429" y="574295"/>
                  <a:pt x="694921" y="537224"/>
                  <a:pt x="759058" y="501331"/>
                </a:cubicBezTo>
                <a:cubicBezTo>
                  <a:pt x="823195" y="465438"/>
                  <a:pt x="868503" y="414834"/>
                  <a:pt x="946174" y="398947"/>
                </a:cubicBezTo>
                <a:cubicBezTo>
                  <a:pt x="1023845" y="383060"/>
                  <a:pt x="1156239" y="387767"/>
                  <a:pt x="1225084" y="406008"/>
                </a:cubicBezTo>
                <a:cubicBezTo>
                  <a:pt x="1293929" y="424249"/>
                  <a:pt x="1325115" y="483090"/>
                  <a:pt x="1359243" y="508392"/>
                </a:cubicBezTo>
                <a:cubicBezTo>
                  <a:pt x="1393371" y="533694"/>
                  <a:pt x="1403374" y="549581"/>
                  <a:pt x="1429853" y="557819"/>
                </a:cubicBezTo>
                <a:cubicBezTo>
                  <a:pt x="1456332" y="566057"/>
                  <a:pt x="1497521" y="563115"/>
                  <a:pt x="1518115" y="557819"/>
                </a:cubicBezTo>
                <a:cubicBezTo>
                  <a:pt x="1538709" y="552523"/>
                  <a:pt x="1532825" y="554877"/>
                  <a:pt x="1553420" y="526045"/>
                </a:cubicBezTo>
                <a:cubicBezTo>
                  <a:pt x="1574015" y="497212"/>
                  <a:pt x="1602847" y="457199"/>
                  <a:pt x="1641683" y="384824"/>
                </a:cubicBezTo>
                <a:cubicBezTo>
                  <a:pt x="1680519" y="312449"/>
                  <a:pt x="1710528" y="155930"/>
                  <a:pt x="1786434" y="91793"/>
                </a:cubicBezTo>
                <a:cubicBezTo>
                  <a:pt x="1862340" y="27656"/>
                  <a:pt x="2097118" y="0"/>
                  <a:pt x="2097118" y="0"/>
                </a:cubicBezTo>
                <a:lnTo>
                  <a:pt x="2097118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5" name="Freeform 4104"/>
          <p:cNvSpPr/>
          <p:nvPr/>
        </p:nvSpPr>
        <p:spPr>
          <a:xfrm>
            <a:off x="2368550" y="2820988"/>
            <a:ext cx="495300" cy="1073150"/>
          </a:xfrm>
          <a:custGeom>
            <a:avLst/>
            <a:gdLst>
              <a:gd name="connsiteX0" fmla="*/ 0 w 494270"/>
              <a:gd name="connsiteY0" fmla="*/ 1073468 h 1073468"/>
              <a:gd name="connsiteX1" fmla="*/ 35305 w 494270"/>
              <a:gd name="connsiteY1" fmla="*/ 999327 h 1073468"/>
              <a:gd name="connsiteX2" fmla="*/ 28244 w 494270"/>
              <a:gd name="connsiteY2" fmla="*/ 956961 h 1073468"/>
              <a:gd name="connsiteX3" fmla="*/ 3530 w 494270"/>
              <a:gd name="connsiteY3" fmla="*/ 819271 h 1073468"/>
              <a:gd name="connsiteX4" fmla="*/ 7061 w 494270"/>
              <a:gd name="connsiteY4" fmla="*/ 653338 h 1073468"/>
              <a:gd name="connsiteX5" fmla="*/ 14122 w 494270"/>
              <a:gd name="connsiteY5" fmla="*/ 487404 h 1073468"/>
              <a:gd name="connsiteX6" fmla="*/ 38835 w 494270"/>
              <a:gd name="connsiteY6" fmla="*/ 363837 h 1073468"/>
              <a:gd name="connsiteX7" fmla="*/ 21183 w 494270"/>
              <a:gd name="connsiteY7" fmla="*/ 254391 h 1073468"/>
              <a:gd name="connsiteX8" fmla="*/ 31774 w 494270"/>
              <a:gd name="connsiteY8" fmla="*/ 169659 h 1073468"/>
              <a:gd name="connsiteX9" fmla="*/ 112976 w 494270"/>
              <a:gd name="connsiteY9" fmla="*/ 88458 h 1073468"/>
              <a:gd name="connsiteX10" fmla="*/ 180055 w 494270"/>
              <a:gd name="connsiteY10" fmla="*/ 31970 h 1073468"/>
              <a:gd name="connsiteX11" fmla="*/ 310684 w 494270"/>
              <a:gd name="connsiteY11" fmla="*/ 195 h 1073468"/>
              <a:gd name="connsiteX12" fmla="*/ 494270 w 494270"/>
              <a:gd name="connsiteY12" fmla="*/ 46092 h 107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4270" h="1073468">
                <a:moveTo>
                  <a:pt x="0" y="1073468"/>
                </a:moveTo>
                <a:cubicBezTo>
                  <a:pt x="15299" y="1046106"/>
                  <a:pt x="30598" y="1018745"/>
                  <a:pt x="35305" y="999327"/>
                </a:cubicBezTo>
                <a:cubicBezTo>
                  <a:pt x="40012" y="979909"/>
                  <a:pt x="33540" y="986970"/>
                  <a:pt x="28244" y="956961"/>
                </a:cubicBezTo>
                <a:cubicBezTo>
                  <a:pt x="22948" y="926952"/>
                  <a:pt x="7060" y="869875"/>
                  <a:pt x="3530" y="819271"/>
                </a:cubicBezTo>
                <a:cubicBezTo>
                  <a:pt x="0" y="768667"/>
                  <a:pt x="5296" y="708649"/>
                  <a:pt x="7061" y="653338"/>
                </a:cubicBezTo>
                <a:cubicBezTo>
                  <a:pt x="8826" y="598027"/>
                  <a:pt x="8826" y="535654"/>
                  <a:pt x="14122" y="487404"/>
                </a:cubicBezTo>
                <a:cubicBezTo>
                  <a:pt x="19418" y="439154"/>
                  <a:pt x="37658" y="402672"/>
                  <a:pt x="38835" y="363837"/>
                </a:cubicBezTo>
                <a:cubicBezTo>
                  <a:pt x="40012" y="325002"/>
                  <a:pt x="22360" y="286754"/>
                  <a:pt x="21183" y="254391"/>
                </a:cubicBezTo>
                <a:cubicBezTo>
                  <a:pt x="20006" y="222028"/>
                  <a:pt x="16475" y="197314"/>
                  <a:pt x="31774" y="169659"/>
                </a:cubicBezTo>
                <a:cubicBezTo>
                  <a:pt x="47073" y="142004"/>
                  <a:pt x="88263" y="111406"/>
                  <a:pt x="112976" y="88458"/>
                </a:cubicBezTo>
                <a:cubicBezTo>
                  <a:pt x="137689" y="65510"/>
                  <a:pt x="147104" y="46680"/>
                  <a:pt x="180055" y="31970"/>
                </a:cubicBezTo>
                <a:cubicBezTo>
                  <a:pt x="213006" y="17260"/>
                  <a:pt x="258315" y="-2159"/>
                  <a:pt x="310684" y="195"/>
                </a:cubicBezTo>
                <a:cubicBezTo>
                  <a:pt x="363053" y="2549"/>
                  <a:pt x="428661" y="24320"/>
                  <a:pt x="494270" y="46092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6" name="Freeform 4105"/>
          <p:cNvSpPr/>
          <p:nvPr/>
        </p:nvSpPr>
        <p:spPr>
          <a:xfrm>
            <a:off x="2122488" y="4652963"/>
            <a:ext cx="396875" cy="522287"/>
          </a:xfrm>
          <a:custGeom>
            <a:avLst/>
            <a:gdLst>
              <a:gd name="connsiteX0" fmla="*/ 0 w 397513"/>
              <a:gd name="connsiteY0" fmla="*/ 20914 h 522245"/>
              <a:gd name="connsiteX1" fmla="*/ 194177 w 397513"/>
              <a:gd name="connsiteY1" fmla="*/ 6792 h 522245"/>
              <a:gd name="connsiteX2" fmla="*/ 321275 w 397513"/>
              <a:gd name="connsiteY2" fmla="*/ 116237 h 522245"/>
              <a:gd name="connsiteX3" fmla="*/ 363641 w 397513"/>
              <a:gd name="connsiteY3" fmla="*/ 200969 h 522245"/>
              <a:gd name="connsiteX4" fmla="*/ 391885 w 397513"/>
              <a:gd name="connsiteY4" fmla="*/ 289232 h 522245"/>
              <a:gd name="connsiteX5" fmla="*/ 395416 w 397513"/>
              <a:gd name="connsiteY5" fmla="*/ 419860 h 522245"/>
              <a:gd name="connsiteX6" fmla="*/ 367172 w 397513"/>
              <a:gd name="connsiteY6" fmla="*/ 522245 h 52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7513" h="522245">
                <a:moveTo>
                  <a:pt x="0" y="20914"/>
                </a:moveTo>
                <a:cubicBezTo>
                  <a:pt x="70315" y="5909"/>
                  <a:pt x="140631" y="-9095"/>
                  <a:pt x="194177" y="6792"/>
                </a:cubicBezTo>
                <a:cubicBezTo>
                  <a:pt x="247723" y="22679"/>
                  <a:pt x="293031" y="83874"/>
                  <a:pt x="321275" y="116237"/>
                </a:cubicBezTo>
                <a:cubicBezTo>
                  <a:pt x="349519" y="148600"/>
                  <a:pt x="351873" y="172137"/>
                  <a:pt x="363641" y="200969"/>
                </a:cubicBezTo>
                <a:cubicBezTo>
                  <a:pt x="375409" y="229802"/>
                  <a:pt x="386589" y="252750"/>
                  <a:pt x="391885" y="289232"/>
                </a:cubicBezTo>
                <a:cubicBezTo>
                  <a:pt x="397181" y="325714"/>
                  <a:pt x="399535" y="381025"/>
                  <a:pt x="395416" y="419860"/>
                </a:cubicBezTo>
                <a:cubicBezTo>
                  <a:pt x="391297" y="458695"/>
                  <a:pt x="379234" y="490470"/>
                  <a:pt x="367172" y="522245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7" name="Freeform 4106"/>
          <p:cNvSpPr/>
          <p:nvPr/>
        </p:nvSpPr>
        <p:spPr>
          <a:xfrm>
            <a:off x="1998663" y="4679950"/>
            <a:ext cx="171450" cy="530225"/>
          </a:xfrm>
          <a:custGeom>
            <a:avLst/>
            <a:gdLst>
              <a:gd name="connsiteX0" fmla="*/ 102385 w 172112"/>
              <a:gd name="connsiteY0" fmla="*/ 0 h 529575"/>
              <a:gd name="connsiteX1" fmla="*/ 151812 w 172112"/>
              <a:gd name="connsiteY1" fmla="*/ 70610 h 529575"/>
              <a:gd name="connsiteX2" fmla="*/ 169464 w 172112"/>
              <a:gd name="connsiteY2" fmla="*/ 158873 h 529575"/>
              <a:gd name="connsiteX3" fmla="*/ 165934 w 172112"/>
              <a:gd name="connsiteY3" fmla="*/ 240074 h 529575"/>
              <a:gd name="connsiteX4" fmla="*/ 112976 w 172112"/>
              <a:gd name="connsiteY4" fmla="*/ 321276 h 529575"/>
              <a:gd name="connsiteX5" fmla="*/ 52958 w 172112"/>
              <a:gd name="connsiteY5" fmla="*/ 391886 h 529575"/>
              <a:gd name="connsiteX6" fmla="*/ 14122 w 172112"/>
              <a:gd name="connsiteY6" fmla="*/ 466026 h 529575"/>
              <a:gd name="connsiteX7" fmla="*/ 0 w 172112"/>
              <a:gd name="connsiteY7" fmla="*/ 529575 h 52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2112" h="529575">
                <a:moveTo>
                  <a:pt x="102385" y="0"/>
                </a:moveTo>
                <a:cubicBezTo>
                  <a:pt x="121508" y="22065"/>
                  <a:pt x="140632" y="44131"/>
                  <a:pt x="151812" y="70610"/>
                </a:cubicBezTo>
                <a:cubicBezTo>
                  <a:pt x="162992" y="97089"/>
                  <a:pt x="167110" y="130629"/>
                  <a:pt x="169464" y="158873"/>
                </a:cubicBezTo>
                <a:cubicBezTo>
                  <a:pt x="171818" y="187117"/>
                  <a:pt x="175349" y="213007"/>
                  <a:pt x="165934" y="240074"/>
                </a:cubicBezTo>
                <a:cubicBezTo>
                  <a:pt x="156519" y="267141"/>
                  <a:pt x="131805" y="295974"/>
                  <a:pt x="112976" y="321276"/>
                </a:cubicBezTo>
                <a:cubicBezTo>
                  <a:pt x="94147" y="346578"/>
                  <a:pt x="69434" y="367761"/>
                  <a:pt x="52958" y="391886"/>
                </a:cubicBezTo>
                <a:cubicBezTo>
                  <a:pt x="36482" y="416011"/>
                  <a:pt x="22948" y="443078"/>
                  <a:pt x="14122" y="466026"/>
                </a:cubicBezTo>
                <a:cubicBezTo>
                  <a:pt x="5296" y="488974"/>
                  <a:pt x="0" y="529575"/>
                  <a:pt x="0" y="529575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8" name="Freeform 4107"/>
          <p:cNvSpPr/>
          <p:nvPr/>
        </p:nvSpPr>
        <p:spPr>
          <a:xfrm>
            <a:off x="1835150" y="4030663"/>
            <a:ext cx="665163" cy="111125"/>
          </a:xfrm>
          <a:custGeom>
            <a:avLst/>
            <a:gdLst>
              <a:gd name="connsiteX0" fmla="*/ 0 w 663734"/>
              <a:gd name="connsiteY0" fmla="*/ 110207 h 110207"/>
              <a:gd name="connsiteX1" fmla="*/ 155342 w 663734"/>
              <a:gd name="connsiteY1" fmla="*/ 43127 h 110207"/>
              <a:gd name="connsiteX2" fmla="*/ 243605 w 663734"/>
              <a:gd name="connsiteY2" fmla="*/ 4292 h 110207"/>
              <a:gd name="connsiteX3" fmla="*/ 317745 w 663734"/>
              <a:gd name="connsiteY3" fmla="*/ 29005 h 110207"/>
              <a:gd name="connsiteX4" fmla="*/ 437782 w 663734"/>
              <a:gd name="connsiteY4" fmla="*/ 7822 h 110207"/>
              <a:gd name="connsiteX5" fmla="*/ 526045 w 663734"/>
              <a:gd name="connsiteY5" fmla="*/ 7822 h 110207"/>
              <a:gd name="connsiteX6" fmla="*/ 614307 w 663734"/>
              <a:gd name="connsiteY6" fmla="*/ 4292 h 110207"/>
              <a:gd name="connsiteX7" fmla="*/ 663734 w 663734"/>
              <a:gd name="connsiteY7" fmla="*/ 74902 h 11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3734" h="110207">
                <a:moveTo>
                  <a:pt x="0" y="110207"/>
                </a:moveTo>
                <a:lnTo>
                  <a:pt x="155342" y="43127"/>
                </a:lnTo>
                <a:cubicBezTo>
                  <a:pt x="195943" y="25475"/>
                  <a:pt x="216538" y="6646"/>
                  <a:pt x="243605" y="4292"/>
                </a:cubicBezTo>
                <a:cubicBezTo>
                  <a:pt x="270672" y="1938"/>
                  <a:pt x="285382" y="28417"/>
                  <a:pt x="317745" y="29005"/>
                </a:cubicBezTo>
                <a:cubicBezTo>
                  <a:pt x="350108" y="29593"/>
                  <a:pt x="403065" y="11352"/>
                  <a:pt x="437782" y="7822"/>
                </a:cubicBezTo>
                <a:cubicBezTo>
                  <a:pt x="472499" y="4292"/>
                  <a:pt x="496624" y="8410"/>
                  <a:pt x="526045" y="7822"/>
                </a:cubicBezTo>
                <a:cubicBezTo>
                  <a:pt x="555466" y="7234"/>
                  <a:pt x="591359" y="-6888"/>
                  <a:pt x="614307" y="4292"/>
                </a:cubicBezTo>
                <a:cubicBezTo>
                  <a:pt x="637255" y="15472"/>
                  <a:pt x="650494" y="45187"/>
                  <a:pt x="663734" y="74902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9" name="Freeform 4108"/>
          <p:cNvSpPr/>
          <p:nvPr/>
        </p:nvSpPr>
        <p:spPr>
          <a:xfrm>
            <a:off x="2119313" y="4183063"/>
            <a:ext cx="355600" cy="447675"/>
          </a:xfrm>
          <a:custGeom>
            <a:avLst/>
            <a:gdLst>
              <a:gd name="connsiteX0" fmla="*/ 0 w 331867"/>
              <a:gd name="connsiteY0" fmla="*/ 430721 h 432555"/>
              <a:gd name="connsiteX1" fmla="*/ 148281 w 331867"/>
              <a:gd name="connsiteY1" fmla="*/ 416599 h 432555"/>
              <a:gd name="connsiteX2" fmla="*/ 204769 w 331867"/>
              <a:gd name="connsiteY2" fmla="*/ 314214 h 432555"/>
              <a:gd name="connsiteX3" fmla="*/ 264787 w 331867"/>
              <a:gd name="connsiteY3" fmla="*/ 211830 h 432555"/>
              <a:gd name="connsiteX4" fmla="*/ 303623 w 331867"/>
              <a:gd name="connsiteY4" fmla="*/ 109445 h 432555"/>
              <a:gd name="connsiteX5" fmla="*/ 331867 w 331867"/>
              <a:gd name="connsiteY5" fmla="*/ 0 h 432555"/>
              <a:gd name="connsiteX6" fmla="*/ 331867 w 331867"/>
              <a:gd name="connsiteY6" fmla="*/ 0 h 432555"/>
              <a:gd name="connsiteX0" fmla="*/ 0 w 355661"/>
              <a:gd name="connsiteY0" fmla="*/ 437520 h 438334"/>
              <a:gd name="connsiteX1" fmla="*/ 172075 w 355661"/>
              <a:gd name="connsiteY1" fmla="*/ 416599 h 438334"/>
              <a:gd name="connsiteX2" fmla="*/ 228563 w 355661"/>
              <a:gd name="connsiteY2" fmla="*/ 314214 h 438334"/>
              <a:gd name="connsiteX3" fmla="*/ 288581 w 355661"/>
              <a:gd name="connsiteY3" fmla="*/ 211830 h 438334"/>
              <a:gd name="connsiteX4" fmla="*/ 327417 w 355661"/>
              <a:gd name="connsiteY4" fmla="*/ 109445 h 438334"/>
              <a:gd name="connsiteX5" fmla="*/ 355661 w 355661"/>
              <a:gd name="connsiteY5" fmla="*/ 0 h 438334"/>
              <a:gd name="connsiteX6" fmla="*/ 355661 w 355661"/>
              <a:gd name="connsiteY6" fmla="*/ 0 h 438334"/>
              <a:gd name="connsiteX0" fmla="*/ 0 w 355661"/>
              <a:gd name="connsiteY0" fmla="*/ 447717 h 448091"/>
              <a:gd name="connsiteX1" fmla="*/ 172075 w 355661"/>
              <a:gd name="connsiteY1" fmla="*/ 416599 h 448091"/>
              <a:gd name="connsiteX2" fmla="*/ 228563 w 355661"/>
              <a:gd name="connsiteY2" fmla="*/ 314214 h 448091"/>
              <a:gd name="connsiteX3" fmla="*/ 288581 w 355661"/>
              <a:gd name="connsiteY3" fmla="*/ 211830 h 448091"/>
              <a:gd name="connsiteX4" fmla="*/ 327417 w 355661"/>
              <a:gd name="connsiteY4" fmla="*/ 109445 h 448091"/>
              <a:gd name="connsiteX5" fmla="*/ 355661 w 355661"/>
              <a:gd name="connsiteY5" fmla="*/ 0 h 448091"/>
              <a:gd name="connsiteX6" fmla="*/ 355661 w 355661"/>
              <a:gd name="connsiteY6" fmla="*/ 0 h 448091"/>
              <a:gd name="connsiteX0" fmla="*/ 0 w 355661"/>
              <a:gd name="connsiteY0" fmla="*/ 447717 h 448091"/>
              <a:gd name="connsiteX1" fmla="*/ 172075 w 355661"/>
              <a:gd name="connsiteY1" fmla="*/ 416599 h 448091"/>
              <a:gd name="connsiteX2" fmla="*/ 228563 w 355661"/>
              <a:gd name="connsiteY2" fmla="*/ 314214 h 448091"/>
              <a:gd name="connsiteX3" fmla="*/ 288581 w 355661"/>
              <a:gd name="connsiteY3" fmla="*/ 211830 h 448091"/>
              <a:gd name="connsiteX4" fmla="*/ 327417 w 355661"/>
              <a:gd name="connsiteY4" fmla="*/ 109445 h 448091"/>
              <a:gd name="connsiteX5" fmla="*/ 355661 w 355661"/>
              <a:gd name="connsiteY5" fmla="*/ 0 h 448091"/>
              <a:gd name="connsiteX6" fmla="*/ 355661 w 355661"/>
              <a:gd name="connsiteY6" fmla="*/ 0 h 448091"/>
              <a:gd name="connsiteX0" fmla="*/ 0 w 355661"/>
              <a:gd name="connsiteY0" fmla="*/ 447717 h 447717"/>
              <a:gd name="connsiteX1" fmla="*/ 172075 w 355661"/>
              <a:gd name="connsiteY1" fmla="*/ 416599 h 447717"/>
              <a:gd name="connsiteX2" fmla="*/ 228563 w 355661"/>
              <a:gd name="connsiteY2" fmla="*/ 314214 h 447717"/>
              <a:gd name="connsiteX3" fmla="*/ 288581 w 355661"/>
              <a:gd name="connsiteY3" fmla="*/ 211830 h 447717"/>
              <a:gd name="connsiteX4" fmla="*/ 327417 w 355661"/>
              <a:gd name="connsiteY4" fmla="*/ 109445 h 447717"/>
              <a:gd name="connsiteX5" fmla="*/ 355661 w 355661"/>
              <a:gd name="connsiteY5" fmla="*/ 0 h 447717"/>
              <a:gd name="connsiteX6" fmla="*/ 355661 w 355661"/>
              <a:gd name="connsiteY6" fmla="*/ 0 h 447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5661" h="447717">
                <a:moveTo>
                  <a:pt x="0" y="447717"/>
                </a:moveTo>
                <a:cubicBezTo>
                  <a:pt x="87669" y="443567"/>
                  <a:pt x="133981" y="438850"/>
                  <a:pt x="172075" y="416599"/>
                </a:cubicBezTo>
                <a:cubicBezTo>
                  <a:pt x="210169" y="394349"/>
                  <a:pt x="209145" y="348342"/>
                  <a:pt x="228563" y="314214"/>
                </a:cubicBezTo>
                <a:cubicBezTo>
                  <a:pt x="247981" y="280086"/>
                  <a:pt x="272105" y="245958"/>
                  <a:pt x="288581" y="211830"/>
                </a:cubicBezTo>
                <a:cubicBezTo>
                  <a:pt x="305057" y="177702"/>
                  <a:pt x="316237" y="144750"/>
                  <a:pt x="327417" y="109445"/>
                </a:cubicBezTo>
                <a:cubicBezTo>
                  <a:pt x="338597" y="74140"/>
                  <a:pt x="355661" y="0"/>
                  <a:pt x="355661" y="0"/>
                </a:cubicBezTo>
                <a:lnTo>
                  <a:pt x="355661" y="0"/>
                </a:lnTo>
              </a:path>
            </a:pathLst>
          </a:cu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10" name="Freeform 4109"/>
          <p:cNvSpPr/>
          <p:nvPr/>
        </p:nvSpPr>
        <p:spPr>
          <a:xfrm>
            <a:off x="1482725" y="4318000"/>
            <a:ext cx="588963" cy="352425"/>
          </a:xfrm>
          <a:custGeom>
            <a:avLst/>
            <a:gdLst>
              <a:gd name="connsiteX0" fmla="*/ 568411 w 568411"/>
              <a:gd name="connsiteY0" fmla="*/ 349520 h 352063"/>
              <a:gd name="connsiteX1" fmla="*/ 384825 w 568411"/>
              <a:gd name="connsiteY1" fmla="*/ 345989 h 352063"/>
              <a:gd name="connsiteX2" fmla="*/ 229482 w 568411"/>
              <a:gd name="connsiteY2" fmla="*/ 296562 h 352063"/>
              <a:gd name="connsiteX3" fmla="*/ 172994 w 568411"/>
              <a:gd name="connsiteY3" fmla="*/ 225952 h 352063"/>
              <a:gd name="connsiteX4" fmla="*/ 77671 w 568411"/>
              <a:gd name="connsiteY4" fmla="*/ 42366 h 352063"/>
              <a:gd name="connsiteX5" fmla="*/ 0 w 568411"/>
              <a:gd name="connsiteY5" fmla="*/ 0 h 352063"/>
              <a:gd name="connsiteX6" fmla="*/ 0 w 568411"/>
              <a:gd name="connsiteY6" fmla="*/ 0 h 352063"/>
              <a:gd name="connsiteX0" fmla="*/ 588807 w 588807"/>
              <a:gd name="connsiteY0" fmla="*/ 349520 h 352063"/>
              <a:gd name="connsiteX1" fmla="*/ 384825 w 588807"/>
              <a:gd name="connsiteY1" fmla="*/ 345989 h 352063"/>
              <a:gd name="connsiteX2" fmla="*/ 229482 w 588807"/>
              <a:gd name="connsiteY2" fmla="*/ 296562 h 352063"/>
              <a:gd name="connsiteX3" fmla="*/ 172994 w 588807"/>
              <a:gd name="connsiteY3" fmla="*/ 225952 h 352063"/>
              <a:gd name="connsiteX4" fmla="*/ 77671 w 588807"/>
              <a:gd name="connsiteY4" fmla="*/ 42366 h 352063"/>
              <a:gd name="connsiteX5" fmla="*/ 0 w 588807"/>
              <a:gd name="connsiteY5" fmla="*/ 0 h 352063"/>
              <a:gd name="connsiteX6" fmla="*/ 0 w 588807"/>
              <a:gd name="connsiteY6" fmla="*/ 0 h 352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8807" h="352063">
                <a:moveTo>
                  <a:pt x="588807" y="349520"/>
                </a:moveTo>
                <a:cubicBezTo>
                  <a:pt x="525258" y="352167"/>
                  <a:pt x="444713" y="354815"/>
                  <a:pt x="384825" y="345989"/>
                </a:cubicBezTo>
                <a:cubicBezTo>
                  <a:pt x="324938" y="337163"/>
                  <a:pt x="264787" y="316568"/>
                  <a:pt x="229482" y="296562"/>
                </a:cubicBezTo>
                <a:cubicBezTo>
                  <a:pt x="194177" y="276556"/>
                  <a:pt x="198296" y="268318"/>
                  <a:pt x="172994" y="225952"/>
                </a:cubicBezTo>
                <a:cubicBezTo>
                  <a:pt x="147692" y="183586"/>
                  <a:pt x="106503" y="80025"/>
                  <a:pt x="77671" y="42366"/>
                </a:cubicBezTo>
                <a:cubicBezTo>
                  <a:pt x="48839" y="4707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13" name="Freeform 4112"/>
          <p:cNvSpPr/>
          <p:nvPr/>
        </p:nvSpPr>
        <p:spPr>
          <a:xfrm>
            <a:off x="508000" y="4306888"/>
            <a:ext cx="960438" cy="309562"/>
          </a:xfrm>
          <a:custGeom>
            <a:avLst/>
            <a:gdLst>
              <a:gd name="connsiteX0" fmla="*/ 0 w 960297"/>
              <a:gd name="connsiteY0" fmla="*/ 285971 h 309382"/>
              <a:gd name="connsiteX1" fmla="*/ 137690 w 960297"/>
              <a:gd name="connsiteY1" fmla="*/ 307154 h 309382"/>
              <a:gd name="connsiteX2" fmla="*/ 236544 w 960297"/>
              <a:gd name="connsiteY2" fmla="*/ 307154 h 309382"/>
              <a:gd name="connsiteX3" fmla="*/ 345989 w 960297"/>
              <a:gd name="connsiteY3" fmla="*/ 293032 h 309382"/>
              <a:gd name="connsiteX4" fmla="*/ 444844 w 960297"/>
              <a:gd name="connsiteY4" fmla="*/ 278910 h 309382"/>
              <a:gd name="connsiteX5" fmla="*/ 614308 w 960297"/>
              <a:gd name="connsiteY5" fmla="*/ 218891 h 309382"/>
              <a:gd name="connsiteX6" fmla="*/ 960297 w 960297"/>
              <a:gd name="connsiteY6" fmla="*/ 0 h 309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0297" h="309382">
                <a:moveTo>
                  <a:pt x="0" y="285971"/>
                </a:moveTo>
                <a:cubicBezTo>
                  <a:pt x="49133" y="294797"/>
                  <a:pt x="98266" y="303624"/>
                  <a:pt x="137690" y="307154"/>
                </a:cubicBezTo>
                <a:cubicBezTo>
                  <a:pt x="177114" y="310685"/>
                  <a:pt x="201828" y="309508"/>
                  <a:pt x="236544" y="307154"/>
                </a:cubicBezTo>
                <a:cubicBezTo>
                  <a:pt x="271260" y="304800"/>
                  <a:pt x="345989" y="293032"/>
                  <a:pt x="345989" y="293032"/>
                </a:cubicBezTo>
                <a:cubicBezTo>
                  <a:pt x="380706" y="288325"/>
                  <a:pt x="400124" y="291267"/>
                  <a:pt x="444844" y="278910"/>
                </a:cubicBezTo>
                <a:cubicBezTo>
                  <a:pt x="489564" y="266553"/>
                  <a:pt x="528399" y="265376"/>
                  <a:pt x="614308" y="218891"/>
                </a:cubicBezTo>
                <a:cubicBezTo>
                  <a:pt x="700217" y="172406"/>
                  <a:pt x="960297" y="0"/>
                  <a:pt x="960297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14" name="Flowchart: Connector 4113"/>
          <p:cNvSpPr/>
          <p:nvPr/>
        </p:nvSpPr>
        <p:spPr>
          <a:xfrm>
            <a:off x="1444625" y="4276725"/>
            <a:ext cx="57150" cy="57150"/>
          </a:xfrm>
          <a:prstGeom prst="flowChartConnector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Flowchart: Connector 50"/>
          <p:cNvSpPr/>
          <p:nvPr/>
        </p:nvSpPr>
        <p:spPr>
          <a:xfrm>
            <a:off x="623888" y="3971925"/>
            <a:ext cx="57150" cy="57150"/>
          </a:xfrm>
          <a:prstGeom prst="flowChartConnector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3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45910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3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40782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3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3" y="37893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188" y="35941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38496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213" y="40433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50" y="31940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050" y="34686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3894138"/>
            <a:ext cx="158750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31511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650" y="28209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8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23098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49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40433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0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713" y="41386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1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763" y="51165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2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51546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3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45466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4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513" y="13541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5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4238" y="17605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32559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138" y="34163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35067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36369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36957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372427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0" y="43640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63" y="37449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37592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37782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381952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25" y="387667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41417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6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8" y="418147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63" y="41402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63" y="397192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40147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9322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8" y="40084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050" y="39036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050" y="39957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39893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39941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7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5" y="37703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0" y="37131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8" y="37226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35988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34401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13" y="31257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13" y="325437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75" y="30368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75" y="29448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28575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88" y="27924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50" y="4241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44624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50" y="45402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88" y="460057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25" y="46037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44878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525" y="43640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63" y="37893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8" y="31623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9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469582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13" y="47831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8" y="48625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238" y="49450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088" y="50149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50863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30495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825" y="29225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613" y="47132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88" y="47894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0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38" y="488632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3" y="50244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281622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463" y="270827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38" y="270827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28257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268922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413" y="36941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63" y="35925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3" y="35226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88" y="33956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75" y="33289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050" y="30924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50" y="39798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38" y="37036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88" y="380682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369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300" y="29987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5" y="36131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36369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2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75" y="33845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688" y="25527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650" y="26400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88" y="24003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24003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313" y="31988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30083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9400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3" y="16256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21129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3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20558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4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0" y="20367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4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230822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4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456247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4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8" y="45354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4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45974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7" name="TextBox 186"/>
          <p:cNvSpPr txBox="1"/>
          <p:nvPr/>
        </p:nvSpPr>
        <p:spPr>
          <a:xfrm>
            <a:off x="168275" y="2689225"/>
            <a:ext cx="1373188" cy="338138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/>
              <a:t>Pilot 16 miles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3124200" y="5307013"/>
            <a:ext cx="1385888" cy="338137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/>
              <a:t>Pilot 17 miles</a:t>
            </a:r>
          </a:p>
        </p:txBody>
      </p:sp>
      <p:cxnSp>
        <p:nvCxnSpPr>
          <p:cNvPr id="4117" name="Elbow Connector 4116"/>
          <p:cNvCxnSpPr>
            <a:stCxn id="188" idx="0"/>
            <a:endCxn id="13423" idx="2"/>
          </p:cNvCxnSpPr>
          <p:nvPr/>
        </p:nvCxnSpPr>
        <p:spPr>
          <a:xfrm rot="5400000" flipH="1" flipV="1">
            <a:off x="3448050" y="4225926"/>
            <a:ext cx="1450975" cy="71120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23" name="Elbow Connector 4122"/>
          <p:cNvCxnSpPr/>
          <p:nvPr/>
        </p:nvCxnSpPr>
        <p:spPr>
          <a:xfrm rot="16200000" flipH="1">
            <a:off x="755650" y="3135313"/>
            <a:ext cx="746125" cy="5111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4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/>
              <a:t>MNR – LIRR Positive Train Control Status</a:t>
            </a:r>
          </a:p>
        </p:txBody>
      </p:sp>
      <p:sp>
        <p:nvSpPr>
          <p:cNvPr id="13450" name="TextBox 3"/>
          <p:cNvSpPr txBox="1">
            <a:spLocks noChangeArrowheads="1"/>
          </p:cNvSpPr>
          <p:nvPr/>
        </p:nvSpPr>
        <p:spPr bwMode="auto">
          <a:xfrm>
            <a:off x="6034088" y="4184650"/>
            <a:ext cx="1096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Dec 31 2015</a:t>
            </a:r>
          </a:p>
        </p:txBody>
      </p:sp>
      <p:sp>
        <p:nvSpPr>
          <p:cNvPr id="13451" name="TextBox 153"/>
          <p:cNvSpPr txBox="1">
            <a:spLocks noChangeArrowheads="1"/>
          </p:cNvSpPr>
          <p:nvPr/>
        </p:nvSpPr>
        <p:spPr bwMode="auto">
          <a:xfrm>
            <a:off x="6037263" y="4514850"/>
            <a:ext cx="10937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Dec 31 2016</a:t>
            </a:r>
          </a:p>
        </p:txBody>
      </p:sp>
      <p:sp>
        <p:nvSpPr>
          <p:cNvPr id="13452" name="TextBox 154"/>
          <p:cNvSpPr txBox="1">
            <a:spLocks noChangeArrowheads="1"/>
          </p:cNvSpPr>
          <p:nvPr/>
        </p:nvSpPr>
        <p:spPr bwMode="auto">
          <a:xfrm>
            <a:off x="6034088" y="4894263"/>
            <a:ext cx="1106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Dec 31 2017</a:t>
            </a:r>
          </a:p>
        </p:txBody>
      </p:sp>
      <p:sp>
        <p:nvSpPr>
          <p:cNvPr id="13453" name="TextBox 155"/>
          <p:cNvSpPr txBox="1">
            <a:spLocks noChangeArrowheads="1"/>
          </p:cNvSpPr>
          <p:nvPr/>
        </p:nvSpPr>
        <p:spPr bwMode="auto">
          <a:xfrm>
            <a:off x="6034088" y="5235575"/>
            <a:ext cx="1096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Dec 31 2018</a:t>
            </a:r>
          </a:p>
        </p:txBody>
      </p:sp>
      <p:sp>
        <p:nvSpPr>
          <p:cNvPr id="13454" name="TextBox 161"/>
          <p:cNvSpPr txBox="1">
            <a:spLocks noChangeArrowheads="1"/>
          </p:cNvSpPr>
          <p:nvPr/>
        </p:nvSpPr>
        <p:spPr bwMode="auto">
          <a:xfrm>
            <a:off x="7086600" y="4187825"/>
            <a:ext cx="952500" cy="3079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bg1"/>
                </a:solidFill>
              </a:rPr>
              <a:t>63 Miles</a:t>
            </a:r>
          </a:p>
        </p:txBody>
      </p:sp>
      <p:sp>
        <p:nvSpPr>
          <p:cNvPr id="13455" name="TextBox 162"/>
          <p:cNvSpPr txBox="1">
            <a:spLocks noChangeArrowheads="1"/>
          </p:cNvSpPr>
          <p:nvPr/>
        </p:nvSpPr>
        <p:spPr bwMode="auto">
          <a:xfrm>
            <a:off x="7097713" y="4541838"/>
            <a:ext cx="931862" cy="3079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256 Miles</a:t>
            </a:r>
          </a:p>
        </p:txBody>
      </p:sp>
      <p:sp>
        <p:nvSpPr>
          <p:cNvPr id="13456" name="TextBox 163"/>
          <p:cNvSpPr txBox="1">
            <a:spLocks noChangeArrowheads="1"/>
          </p:cNvSpPr>
          <p:nvPr/>
        </p:nvSpPr>
        <p:spPr bwMode="auto">
          <a:xfrm>
            <a:off x="7096125" y="4892675"/>
            <a:ext cx="942975" cy="30797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314 Miles</a:t>
            </a:r>
          </a:p>
        </p:txBody>
      </p:sp>
      <p:sp>
        <p:nvSpPr>
          <p:cNvPr id="13457" name="TextBox 164"/>
          <p:cNvSpPr txBox="1">
            <a:spLocks noChangeArrowheads="1"/>
          </p:cNvSpPr>
          <p:nvPr/>
        </p:nvSpPr>
        <p:spPr bwMode="auto">
          <a:xfrm>
            <a:off x="7107238" y="5232400"/>
            <a:ext cx="922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318 Miles</a:t>
            </a:r>
          </a:p>
        </p:txBody>
      </p:sp>
      <p:sp>
        <p:nvSpPr>
          <p:cNvPr id="13458" name="TextBox 166"/>
          <p:cNvSpPr txBox="1">
            <a:spLocks noChangeArrowheads="1"/>
          </p:cNvSpPr>
          <p:nvPr/>
        </p:nvSpPr>
        <p:spPr bwMode="auto">
          <a:xfrm>
            <a:off x="8123238" y="4545013"/>
            <a:ext cx="9302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380 Units</a:t>
            </a:r>
          </a:p>
        </p:txBody>
      </p:sp>
      <p:sp>
        <p:nvSpPr>
          <p:cNvPr id="13459" name="TextBox 167"/>
          <p:cNvSpPr txBox="1">
            <a:spLocks noChangeArrowheads="1"/>
          </p:cNvSpPr>
          <p:nvPr/>
        </p:nvSpPr>
        <p:spPr bwMode="auto">
          <a:xfrm>
            <a:off x="8120063" y="4895850"/>
            <a:ext cx="944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499 Units</a:t>
            </a:r>
          </a:p>
        </p:txBody>
      </p:sp>
      <p:sp>
        <p:nvSpPr>
          <p:cNvPr id="13460" name="TextBox 168"/>
          <p:cNvSpPr txBox="1">
            <a:spLocks noChangeArrowheads="1"/>
          </p:cNvSpPr>
          <p:nvPr/>
        </p:nvSpPr>
        <p:spPr bwMode="auto">
          <a:xfrm>
            <a:off x="8131175" y="5235575"/>
            <a:ext cx="9223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520 Units</a:t>
            </a:r>
          </a:p>
        </p:txBody>
      </p:sp>
      <p:sp>
        <p:nvSpPr>
          <p:cNvPr id="13461" name="TextBox 11"/>
          <p:cNvSpPr txBox="1">
            <a:spLocks noChangeArrowheads="1"/>
          </p:cNvSpPr>
          <p:nvPr/>
        </p:nvSpPr>
        <p:spPr bwMode="auto">
          <a:xfrm>
            <a:off x="7054850" y="3798888"/>
            <a:ext cx="990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u="sng"/>
              <a:t>Wayside</a:t>
            </a:r>
          </a:p>
        </p:txBody>
      </p:sp>
      <p:sp>
        <p:nvSpPr>
          <p:cNvPr id="13462" name="TextBox 172"/>
          <p:cNvSpPr txBox="1">
            <a:spLocks noChangeArrowheads="1"/>
          </p:cNvSpPr>
          <p:nvPr/>
        </p:nvSpPr>
        <p:spPr bwMode="auto">
          <a:xfrm>
            <a:off x="8070850" y="3806825"/>
            <a:ext cx="990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600" u="sng"/>
              <a:t>OnBoard</a:t>
            </a:r>
          </a:p>
        </p:txBody>
      </p:sp>
      <p:sp>
        <p:nvSpPr>
          <p:cNvPr id="15" name="Freeform 14"/>
          <p:cNvSpPr/>
          <p:nvPr/>
        </p:nvSpPr>
        <p:spPr>
          <a:xfrm>
            <a:off x="2776538" y="4122738"/>
            <a:ext cx="1128712" cy="428625"/>
          </a:xfrm>
          <a:custGeom>
            <a:avLst/>
            <a:gdLst>
              <a:gd name="connsiteX0" fmla="*/ 1128712 w 1128712"/>
              <a:gd name="connsiteY0" fmla="*/ 0 h 428625"/>
              <a:gd name="connsiteX1" fmla="*/ 990600 w 1128712"/>
              <a:gd name="connsiteY1" fmla="*/ 66675 h 428625"/>
              <a:gd name="connsiteX2" fmla="*/ 571500 w 1128712"/>
              <a:gd name="connsiteY2" fmla="*/ 152400 h 428625"/>
              <a:gd name="connsiteX3" fmla="*/ 414337 w 1128712"/>
              <a:gd name="connsiteY3" fmla="*/ 204788 h 428625"/>
              <a:gd name="connsiteX4" fmla="*/ 114300 w 1128712"/>
              <a:gd name="connsiteY4" fmla="*/ 376238 h 428625"/>
              <a:gd name="connsiteX5" fmla="*/ 0 w 1128712"/>
              <a:gd name="connsiteY5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8712" h="428625">
                <a:moveTo>
                  <a:pt x="1128712" y="0"/>
                </a:moveTo>
                <a:cubicBezTo>
                  <a:pt x="1106090" y="20637"/>
                  <a:pt x="1083469" y="41275"/>
                  <a:pt x="990600" y="66675"/>
                </a:cubicBezTo>
                <a:cubicBezTo>
                  <a:pt x="897731" y="92075"/>
                  <a:pt x="667544" y="129381"/>
                  <a:pt x="571500" y="152400"/>
                </a:cubicBezTo>
                <a:cubicBezTo>
                  <a:pt x="475456" y="175419"/>
                  <a:pt x="490537" y="167482"/>
                  <a:pt x="414337" y="204788"/>
                </a:cubicBezTo>
                <a:cubicBezTo>
                  <a:pt x="338137" y="242094"/>
                  <a:pt x="183356" y="338932"/>
                  <a:pt x="114300" y="376238"/>
                </a:cubicBezTo>
                <a:cubicBezTo>
                  <a:pt x="45244" y="413544"/>
                  <a:pt x="22622" y="421084"/>
                  <a:pt x="0" y="428625"/>
                </a:cubicBezTo>
              </a:path>
            </a:pathLst>
          </a:cu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46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45783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6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45275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6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448786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6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00" y="4405313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6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613" y="43386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6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13" y="41290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7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38" y="416083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7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88" y="4181475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7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42179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7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38" y="428625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7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230688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7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42545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76" name="TextBox 177"/>
          <p:cNvSpPr txBox="1">
            <a:spLocks noChangeArrowheads="1"/>
          </p:cNvSpPr>
          <p:nvPr/>
        </p:nvSpPr>
        <p:spPr bwMode="auto">
          <a:xfrm>
            <a:off x="8164513" y="4195763"/>
            <a:ext cx="931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Geneva" pitchFamily="24" charset="-128"/>
              </a:defRPr>
            </a:lvl9pPr>
          </a:lstStyle>
          <a:p>
            <a:pPr eaLnBrk="1" hangingPunct="1"/>
            <a:r>
              <a:rPr lang="en-US" altLang="en-US" sz="1400"/>
              <a:t>61 Units</a:t>
            </a:r>
          </a:p>
        </p:txBody>
      </p:sp>
    </p:spTree>
    <p:extLst>
      <p:ext uri="{BB962C8B-B14F-4D97-AF65-F5344CB8AC3E}">
        <p14:creationId xmlns:p14="http://schemas.microsoft.com/office/powerpoint/2010/main" val="13955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" pitchFamily="34" charset="0"/>
                <a:cs typeface="Arial" pitchFamily="34" charset="0"/>
              </a:rPr>
              <a:t>Positive Train Control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n-US" sz="2000" dirty="0" smtClean="0"/>
              <a:t>On October 16, 2008, Congress passed the Rail Safety Improvement Act of 2008 requiring implementation of PTC by Dec. 2015. </a:t>
            </a:r>
          </a:p>
          <a:p>
            <a:pPr marL="0" indent="0">
              <a:buFont typeface="Arial" charset="0"/>
              <a:buNone/>
              <a:defRPr/>
            </a:pPr>
            <a:endParaRPr lang="en-US" sz="1800" dirty="0" smtClean="0"/>
          </a:p>
          <a:p>
            <a:pPr>
              <a:buFont typeface="Arial" charset="0"/>
              <a:buChar char="•"/>
              <a:defRPr/>
            </a:pPr>
            <a:r>
              <a:rPr lang="en-US" sz="2000" dirty="0" smtClean="0"/>
              <a:t>An approved PTC System must prevent the following:</a:t>
            </a:r>
          </a:p>
          <a:p>
            <a:pPr lvl="1">
              <a:buFont typeface="Times New Roman" pitchFamily="18" charset="0"/>
              <a:buChar char="-"/>
              <a:defRPr/>
            </a:pPr>
            <a:r>
              <a:rPr lang="en-US" sz="1600" dirty="0" smtClean="0"/>
              <a:t>Train-to-train collisions.</a:t>
            </a:r>
          </a:p>
          <a:p>
            <a:pPr lvl="1">
              <a:buFont typeface="Times New Roman" pitchFamily="18" charset="0"/>
              <a:buChar char="-"/>
              <a:defRPr/>
            </a:pPr>
            <a:r>
              <a:rPr lang="en-US" sz="1600" dirty="0" smtClean="0"/>
              <a:t>Over-speed derailments.</a:t>
            </a:r>
          </a:p>
          <a:p>
            <a:pPr lvl="1">
              <a:buFont typeface="Times New Roman" pitchFamily="18" charset="0"/>
              <a:buChar char="-"/>
              <a:defRPr/>
            </a:pPr>
            <a:r>
              <a:rPr lang="en-US" sz="1600" dirty="0"/>
              <a:t>I</a:t>
            </a:r>
            <a:r>
              <a:rPr lang="en-US" sz="1600" dirty="0" smtClean="0"/>
              <a:t>njuries to workers as the result of unauthorized incursions by train into a work zone.</a:t>
            </a:r>
          </a:p>
          <a:p>
            <a:pPr lvl="1">
              <a:buFont typeface="Times New Roman" pitchFamily="18" charset="0"/>
              <a:buChar char="-"/>
              <a:defRPr/>
            </a:pPr>
            <a:r>
              <a:rPr lang="en-US" sz="1600" dirty="0"/>
              <a:t>M</a:t>
            </a:r>
            <a:r>
              <a:rPr lang="en-US" sz="1600" dirty="0" smtClean="0"/>
              <a:t>ovement </a:t>
            </a:r>
            <a:r>
              <a:rPr lang="en-US" sz="1600" dirty="0"/>
              <a:t>of a train through an improperly aligned switch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C49FF-53F7-48B6-953C-A97719095E2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32"/>
          <p:cNvGrpSpPr>
            <a:grpSpLocks/>
          </p:cNvGrpSpPr>
          <p:nvPr/>
        </p:nvGrpSpPr>
        <p:grpSpPr bwMode="auto">
          <a:xfrm>
            <a:off x="-22225" y="5133975"/>
            <a:ext cx="6143625" cy="136525"/>
            <a:chOff x="184" y="2376"/>
            <a:chExt cx="5432" cy="138"/>
          </a:xfrm>
        </p:grpSpPr>
        <p:sp>
          <p:nvSpPr>
            <p:cNvPr id="4236" name="Rectangle 6"/>
            <p:cNvSpPr>
              <a:spLocks noChangeArrowheads="1"/>
            </p:cNvSpPr>
            <p:nvPr/>
          </p:nvSpPr>
          <p:spPr bwMode="auto">
            <a:xfrm>
              <a:off x="20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37" name="Rectangle 7"/>
            <p:cNvSpPr>
              <a:spLocks noChangeArrowheads="1"/>
            </p:cNvSpPr>
            <p:nvPr/>
          </p:nvSpPr>
          <p:spPr bwMode="auto">
            <a:xfrm>
              <a:off x="464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38" name="Rectangle 8"/>
            <p:cNvSpPr>
              <a:spLocks noChangeArrowheads="1"/>
            </p:cNvSpPr>
            <p:nvPr/>
          </p:nvSpPr>
          <p:spPr bwMode="auto">
            <a:xfrm>
              <a:off x="712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39" name="Rectangle 9"/>
            <p:cNvSpPr>
              <a:spLocks noChangeArrowheads="1"/>
            </p:cNvSpPr>
            <p:nvPr/>
          </p:nvSpPr>
          <p:spPr bwMode="auto">
            <a:xfrm>
              <a:off x="984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4240" name="Group 14"/>
            <p:cNvGrpSpPr>
              <a:grpSpLocks/>
            </p:cNvGrpSpPr>
            <p:nvPr/>
          </p:nvGrpSpPr>
          <p:grpSpPr bwMode="auto">
            <a:xfrm>
              <a:off x="184" y="2376"/>
              <a:ext cx="5432" cy="80"/>
              <a:chOff x="184" y="2360"/>
              <a:chExt cx="5432" cy="96"/>
            </a:xfrm>
          </p:grpSpPr>
          <p:sp>
            <p:nvSpPr>
              <p:cNvPr id="4258" name="Rectangle 10"/>
              <p:cNvSpPr>
                <a:spLocks noChangeArrowheads="1"/>
              </p:cNvSpPr>
              <p:nvPr/>
            </p:nvSpPr>
            <p:spPr bwMode="auto">
              <a:xfrm>
                <a:off x="184" y="2360"/>
                <a:ext cx="5408" cy="96"/>
              </a:xfrm>
              <a:prstGeom prst="rect">
                <a:avLst/>
              </a:prstGeom>
              <a:solidFill>
                <a:srgbClr val="666633"/>
              </a:solidFill>
              <a:ln w="9525" algn="ctr">
                <a:solidFill>
                  <a:srgbClr val="6666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4259" name="Line 12"/>
              <p:cNvSpPr>
                <a:spLocks noChangeShapeType="1"/>
              </p:cNvSpPr>
              <p:nvPr/>
            </p:nvSpPr>
            <p:spPr bwMode="auto">
              <a:xfrm>
                <a:off x="184" y="2384"/>
                <a:ext cx="5424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60" name="Line 13"/>
              <p:cNvSpPr>
                <a:spLocks noChangeShapeType="1"/>
              </p:cNvSpPr>
              <p:nvPr/>
            </p:nvSpPr>
            <p:spPr bwMode="auto">
              <a:xfrm>
                <a:off x="192" y="2448"/>
                <a:ext cx="542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4241" name="Rectangle 15"/>
            <p:cNvSpPr>
              <a:spLocks noChangeArrowheads="1"/>
            </p:cNvSpPr>
            <p:nvPr/>
          </p:nvSpPr>
          <p:spPr bwMode="auto">
            <a:xfrm>
              <a:off x="1256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42" name="Rectangle 16"/>
            <p:cNvSpPr>
              <a:spLocks noChangeArrowheads="1"/>
            </p:cNvSpPr>
            <p:nvPr/>
          </p:nvSpPr>
          <p:spPr bwMode="auto">
            <a:xfrm>
              <a:off x="152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43" name="Rectangle 17"/>
            <p:cNvSpPr>
              <a:spLocks noChangeArrowheads="1"/>
            </p:cNvSpPr>
            <p:nvPr/>
          </p:nvSpPr>
          <p:spPr bwMode="auto">
            <a:xfrm>
              <a:off x="1768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44" name="Rectangle 18"/>
            <p:cNvSpPr>
              <a:spLocks noChangeArrowheads="1"/>
            </p:cNvSpPr>
            <p:nvPr/>
          </p:nvSpPr>
          <p:spPr bwMode="auto">
            <a:xfrm>
              <a:off x="204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45" name="Rectangle 19"/>
            <p:cNvSpPr>
              <a:spLocks noChangeArrowheads="1"/>
            </p:cNvSpPr>
            <p:nvPr/>
          </p:nvSpPr>
          <p:spPr bwMode="auto">
            <a:xfrm>
              <a:off x="228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46" name="Rectangle 20"/>
            <p:cNvSpPr>
              <a:spLocks noChangeArrowheads="1"/>
            </p:cNvSpPr>
            <p:nvPr/>
          </p:nvSpPr>
          <p:spPr bwMode="auto">
            <a:xfrm>
              <a:off x="2544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47" name="Rectangle 21"/>
            <p:cNvSpPr>
              <a:spLocks noChangeArrowheads="1"/>
            </p:cNvSpPr>
            <p:nvPr/>
          </p:nvSpPr>
          <p:spPr bwMode="auto">
            <a:xfrm>
              <a:off x="2792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48" name="Rectangle 22"/>
            <p:cNvSpPr>
              <a:spLocks noChangeArrowheads="1"/>
            </p:cNvSpPr>
            <p:nvPr/>
          </p:nvSpPr>
          <p:spPr bwMode="auto">
            <a:xfrm>
              <a:off x="3064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49" name="Rectangle 23"/>
            <p:cNvSpPr>
              <a:spLocks noChangeArrowheads="1"/>
            </p:cNvSpPr>
            <p:nvPr/>
          </p:nvSpPr>
          <p:spPr bwMode="auto">
            <a:xfrm>
              <a:off x="3336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50" name="Rectangle 24"/>
            <p:cNvSpPr>
              <a:spLocks noChangeArrowheads="1"/>
            </p:cNvSpPr>
            <p:nvPr/>
          </p:nvSpPr>
          <p:spPr bwMode="auto">
            <a:xfrm>
              <a:off x="360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51" name="Rectangle 25"/>
            <p:cNvSpPr>
              <a:spLocks noChangeArrowheads="1"/>
            </p:cNvSpPr>
            <p:nvPr/>
          </p:nvSpPr>
          <p:spPr bwMode="auto">
            <a:xfrm>
              <a:off x="3848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52" name="Rectangle 26"/>
            <p:cNvSpPr>
              <a:spLocks noChangeArrowheads="1"/>
            </p:cNvSpPr>
            <p:nvPr/>
          </p:nvSpPr>
          <p:spPr bwMode="auto">
            <a:xfrm>
              <a:off x="412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53" name="Rectangle 27"/>
            <p:cNvSpPr>
              <a:spLocks noChangeArrowheads="1"/>
            </p:cNvSpPr>
            <p:nvPr/>
          </p:nvSpPr>
          <p:spPr bwMode="auto">
            <a:xfrm>
              <a:off x="4384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54" name="Rectangle 28"/>
            <p:cNvSpPr>
              <a:spLocks noChangeArrowheads="1"/>
            </p:cNvSpPr>
            <p:nvPr/>
          </p:nvSpPr>
          <p:spPr bwMode="auto">
            <a:xfrm>
              <a:off x="4656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55" name="Rectangle 29"/>
            <p:cNvSpPr>
              <a:spLocks noChangeArrowheads="1"/>
            </p:cNvSpPr>
            <p:nvPr/>
          </p:nvSpPr>
          <p:spPr bwMode="auto">
            <a:xfrm>
              <a:off x="492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56" name="Rectangle 30"/>
            <p:cNvSpPr>
              <a:spLocks noChangeArrowheads="1"/>
            </p:cNvSpPr>
            <p:nvPr/>
          </p:nvSpPr>
          <p:spPr bwMode="auto">
            <a:xfrm>
              <a:off x="5168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57" name="Rectangle 31"/>
            <p:cNvSpPr>
              <a:spLocks noChangeArrowheads="1"/>
            </p:cNvSpPr>
            <p:nvPr/>
          </p:nvSpPr>
          <p:spPr bwMode="auto">
            <a:xfrm>
              <a:off x="544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4099" name="Oval 33"/>
          <p:cNvSpPr>
            <a:spLocks noChangeArrowheads="1"/>
          </p:cNvSpPr>
          <p:nvPr/>
        </p:nvSpPr>
        <p:spPr bwMode="auto">
          <a:xfrm>
            <a:off x="2692400" y="4975225"/>
            <a:ext cx="144463" cy="157163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00" name="Oval 34"/>
          <p:cNvSpPr>
            <a:spLocks noChangeArrowheads="1"/>
          </p:cNvSpPr>
          <p:nvPr/>
        </p:nvSpPr>
        <p:spPr bwMode="auto">
          <a:xfrm>
            <a:off x="2484438" y="4976813"/>
            <a:ext cx="144462" cy="157162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01" name="Oval 35"/>
          <p:cNvSpPr>
            <a:spLocks noChangeArrowheads="1"/>
          </p:cNvSpPr>
          <p:nvPr/>
        </p:nvSpPr>
        <p:spPr bwMode="auto">
          <a:xfrm>
            <a:off x="498475" y="4975225"/>
            <a:ext cx="144463" cy="157163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02" name="Oval 36"/>
          <p:cNvSpPr>
            <a:spLocks noChangeArrowheads="1"/>
          </p:cNvSpPr>
          <p:nvPr/>
        </p:nvSpPr>
        <p:spPr bwMode="auto">
          <a:xfrm>
            <a:off x="290513" y="4976813"/>
            <a:ext cx="144462" cy="157162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03" name="Oval 33"/>
          <p:cNvSpPr>
            <a:spLocks noChangeArrowheads="1"/>
          </p:cNvSpPr>
          <p:nvPr/>
        </p:nvSpPr>
        <p:spPr bwMode="auto">
          <a:xfrm>
            <a:off x="5837238" y="4976813"/>
            <a:ext cx="144462" cy="157162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04" name="Oval 34"/>
          <p:cNvSpPr>
            <a:spLocks noChangeArrowheads="1"/>
          </p:cNvSpPr>
          <p:nvPr/>
        </p:nvSpPr>
        <p:spPr bwMode="auto">
          <a:xfrm>
            <a:off x="5627688" y="4978400"/>
            <a:ext cx="144462" cy="157163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05" name="Oval 35"/>
          <p:cNvSpPr>
            <a:spLocks noChangeArrowheads="1"/>
          </p:cNvSpPr>
          <p:nvPr/>
        </p:nvSpPr>
        <p:spPr bwMode="auto">
          <a:xfrm>
            <a:off x="3641725" y="4976813"/>
            <a:ext cx="144463" cy="157162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06" name="Oval 36"/>
          <p:cNvSpPr>
            <a:spLocks noChangeArrowheads="1"/>
          </p:cNvSpPr>
          <p:nvPr/>
        </p:nvSpPr>
        <p:spPr bwMode="auto">
          <a:xfrm>
            <a:off x="3433763" y="4978400"/>
            <a:ext cx="144462" cy="157163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4107" name="Group 40"/>
          <p:cNvGrpSpPr>
            <a:grpSpLocks/>
          </p:cNvGrpSpPr>
          <p:nvPr/>
        </p:nvGrpSpPr>
        <p:grpSpPr bwMode="auto">
          <a:xfrm>
            <a:off x="2936875" y="5133975"/>
            <a:ext cx="6143625" cy="79375"/>
            <a:chOff x="184" y="2360"/>
            <a:chExt cx="5432" cy="96"/>
          </a:xfrm>
        </p:grpSpPr>
        <p:sp>
          <p:nvSpPr>
            <p:cNvPr id="4233" name="Rectangle 41"/>
            <p:cNvSpPr>
              <a:spLocks noChangeArrowheads="1"/>
            </p:cNvSpPr>
            <p:nvPr/>
          </p:nvSpPr>
          <p:spPr bwMode="auto">
            <a:xfrm>
              <a:off x="184" y="2360"/>
              <a:ext cx="5408" cy="96"/>
            </a:xfrm>
            <a:prstGeom prst="rect">
              <a:avLst/>
            </a:prstGeom>
            <a:solidFill>
              <a:srgbClr val="666633"/>
            </a:solidFill>
            <a:ln w="9525" algn="ctr">
              <a:solidFill>
                <a:srgbClr val="6666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234" name="Line 42"/>
            <p:cNvSpPr>
              <a:spLocks noChangeShapeType="1"/>
            </p:cNvSpPr>
            <p:nvPr/>
          </p:nvSpPr>
          <p:spPr bwMode="auto">
            <a:xfrm>
              <a:off x="184" y="2384"/>
              <a:ext cx="542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4235" name="Line 43"/>
            <p:cNvSpPr>
              <a:spLocks noChangeShapeType="1"/>
            </p:cNvSpPr>
            <p:nvPr/>
          </p:nvSpPr>
          <p:spPr bwMode="auto">
            <a:xfrm>
              <a:off x="192" y="2448"/>
              <a:ext cx="542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4108" name="Rectangle 46"/>
          <p:cNvSpPr>
            <a:spLocks noChangeArrowheads="1"/>
          </p:cNvSpPr>
          <p:nvPr/>
        </p:nvSpPr>
        <p:spPr bwMode="auto">
          <a:xfrm>
            <a:off x="4729163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09" name="Rectangle 47"/>
          <p:cNvSpPr>
            <a:spLocks noChangeArrowheads="1"/>
          </p:cNvSpPr>
          <p:nvPr/>
        </p:nvSpPr>
        <p:spPr bwMode="auto">
          <a:xfrm>
            <a:off x="5035550" y="5214938"/>
            <a:ext cx="173038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0" name="Rectangle 49"/>
          <p:cNvSpPr>
            <a:spLocks noChangeArrowheads="1"/>
          </p:cNvSpPr>
          <p:nvPr/>
        </p:nvSpPr>
        <p:spPr bwMode="auto">
          <a:xfrm>
            <a:off x="5605463" y="5214938"/>
            <a:ext cx="173037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1" name="Rectangle 51"/>
          <p:cNvSpPr>
            <a:spLocks noChangeArrowheads="1"/>
          </p:cNvSpPr>
          <p:nvPr/>
        </p:nvSpPr>
        <p:spPr bwMode="auto">
          <a:xfrm>
            <a:off x="6194425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2" name="Rectangle 52"/>
          <p:cNvSpPr>
            <a:spLocks noChangeArrowheads="1"/>
          </p:cNvSpPr>
          <p:nvPr/>
        </p:nvSpPr>
        <p:spPr bwMode="auto">
          <a:xfrm>
            <a:off x="6502400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3" name="Rectangle 53"/>
          <p:cNvSpPr>
            <a:spLocks noChangeArrowheads="1"/>
          </p:cNvSpPr>
          <p:nvPr/>
        </p:nvSpPr>
        <p:spPr bwMode="auto">
          <a:xfrm>
            <a:off x="6800850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4" name="Rectangle 54"/>
          <p:cNvSpPr>
            <a:spLocks noChangeArrowheads="1"/>
          </p:cNvSpPr>
          <p:nvPr/>
        </p:nvSpPr>
        <p:spPr bwMode="auto">
          <a:xfrm>
            <a:off x="7080250" y="5214938"/>
            <a:ext cx="173038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5" name="Rectangle 55"/>
          <p:cNvSpPr>
            <a:spLocks noChangeArrowheads="1"/>
          </p:cNvSpPr>
          <p:nvPr/>
        </p:nvSpPr>
        <p:spPr bwMode="auto">
          <a:xfrm>
            <a:off x="7388225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6" name="Rectangle 56"/>
          <p:cNvSpPr>
            <a:spLocks noChangeArrowheads="1"/>
          </p:cNvSpPr>
          <p:nvPr/>
        </p:nvSpPr>
        <p:spPr bwMode="auto">
          <a:xfrm>
            <a:off x="7686675" y="5214938"/>
            <a:ext cx="173038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7" name="Rectangle 57"/>
          <p:cNvSpPr>
            <a:spLocks noChangeArrowheads="1"/>
          </p:cNvSpPr>
          <p:nvPr/>
        </p:nvSpPr>
        <p:spPr bwMode="auto">
          <a:xfrm>
            <a:off x="7994650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8" name="Rectangle 58"/>
          <p:cNvSpPr>
            <a:spLocks noChangeArrowheads="1"/>
          </p:cNvSpPr>
          <p:nvPr/>
        </p:nvSpPr>
        <p:spPr bwMode="auto">
          <a:xfrm>
            <a:off x="8293100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19" name="Rectangle 59"/>
          <p:cNvSpPr>
            <a:spLocks noChangeArrowheads="1"/>
          </p:cNvSpPr>
          <p:nvPr/>
        </p:nvSpPr>
        <p:spPr bwMode="auto">
          <a:xfrm>
            <a:off x="8574088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20" name="Rectangle 60"/>
          <p:cNvSpPr>
            <a:spLocks noChangeArrowheads="1"/>
          </p:cNvSpPr>
          <p:nvPr/>
        </p:nvSpPr>
        <p:spPr bwMode="auto">
          <a:xfrm>
            <a:off x="8882063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21" name="AutoShape 71"/>
          <p:cNvSpPr>
            <a:spLocks noChangeArrowheads="1"/>
          </p:cNvSpPr>
          <p:nvPr/>
        </p:nvSpPr>
        <p:spPr bwMode="auto">
          <a:xfrm>
            <a:off x="5043488" y="5157788"/>
            <a:ext cx="176212" cy="88900"/>
          </a:xfrm>
          <a:prstGeom prst="hexagon">
            <a:avLst>
              <a:gd name="adj" fmla="val 49553"/>
              <a:gd name="vf" fmla="val 115470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22" name="Oval 72"/>
          <p:cNvSpPr>
            <a:spLocks noChangeArrowheads="1"/>
          </p:cNvSpPr>
          <p:nvPr/>
        </p:nvSpPr>
        <p:spPr bwMode="auto">
          <a:xfrm>
            <a:off x="6048375" y="5038725"/>
            <a:ext cx="60325" cy="55563"/>
          </a:xfrm>
          <a:prstGeom prst="ellipse">
            <a:avLst/>
          </a:prstGeom>
          <a:solidFill>
            <a:srgbClr val="FFFF00"/>
          </a:solid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23" name="AutoShape 79"/>
          <p:cNvSpPr>
            <a:spLocks noChangeArrowheads="1"/>
          </p:cNvSpPr>
          <p:nvPr/>
        </p:nvSpPr>
        <p:spPr bwMode="auto">
          <a:xfrm rot="5400000">
            <a:off x="6865937" y="3752851"/>
            <a:ext cx="123825" cy="88900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24" name="AutoShape 80"/>
          <p:cNvSpPr>
            <a:spLocks noChangeArrowheads="1"/>
          </p:cNvSpPr>
          <p:nvPr/>
        </p:nvSpPr>
        <p:spPr bwMode="auto">
          <a:xfrm rot="5400000">
            <a:off x="6865937" y="3905251"/>
            <a:ext cx="123825" cy="889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25" name="Rectangle 81"/>
          <p:cNvSpPr>
            <a:spLocks noChangeArrowheads="1"/>
          </p:cNvSpPr>
          <p:nvPr/>
        </p:nvSpPr>
        <p:spPr bwMode="auto">
          <a:xfrm>
            <a:off x="7578725" y="4622800"/>
            <a:ext cx="1389063" cy="966788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4126" name="AutoShape 83"/>
          <p:cNvSpPr>
            <a:spLocks noChangeArrowheads="1"/>
          </p:cNvSpPr>
          <p:nvPr/>
        </p:nvSpPr>
        <p:spPr bwMode="auto">
          <a:xfrm rot="10800000" flipH="1">
            <a:off x="7283450" y="3279775"/>
            <a:ext cx="123825" cy="889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30" name="Freeform 85"/>
          <p:cNvSpPr>
            <a:spLocks/>
          </p:cNvSpPr>
          <p:nvPr/>
        </p:nvSpPr>
        <p:spPr bwMode="auto">
          <a:xfrm rot="21125507" flipV="1">
            <a:off x="5462588" y="3487738"/>
            <a:ext cx="1738312" cy="544512"/>
          </a:xfrm>
          <a:custGeom>
            <a:avLst/>
            <a:gdLst>
              <a:gd name="T0" fmla="*/ 0 w 2972"/>
              <a:gd name="T1" fmla="*/ 0 h 101"/>
              <a:gd name="T2" fmla="*/ 2943229 w 2972"/>
              <a:gd name="T3" fmla="*/ 72302 h 101"/>
              <a:gd name="T4" fmla="*/ 1966795 w 2972"/>
              <a:gd name="T5" fmla="*/ 100594 h 101"/>
              <a:gd name="T6" fmla="*/ 4598988 w 2972"/>
              <a:gd name="T7" fmla="*/ 158750 h 10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72" h="101">
                <a:moveTo>
                  <a:pt x="0" y="0"/>
                </a:moveTo>
                <a:lnTo>
                  <a:pt x="1902" y="46"/>
                </a:lnTo>
                <a:lnTo>
                  <a:pt x="1271" y="64"/>
                </a:lnTo>
                <a:lnTo>
                  <a:pt x="2972" y="101"/>
                </a:lnTo>
              </a:path>
            </a:pathLst>
          </a:custGeom>
          <a:noFill/>
          <a:ln w="28575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en-US" dirty="0">
              <a:ln>
                <a:solidFill>
                  <a:srgbClr val="FFCC00"/>
                </a:solidFill>
              </a:ln>
              <a:latin typeface="Arial" charset="0"/>
            </a:endParaRPr>
          </a:p>
        </p:txBody>
      </p:sp>
      <p:sp>
        <p:nvSpPr>
          <p:cNvPr id="4128" name="Line 94"/>
          <p:cNvSpPr>
            <a:spLocks noChangeShapeType="1"/>
          </p:cNvSpPr>
          <p:nvPr/>
        </p:nvSpPr>
        <p:spPr bwMode="auto">
          <a:xfrm>
            <a:off x="6102350" y="5172075"/>
            <a:ext cx="165100" cy="15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sm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29" name="Line 95"/>
          <p:cNvSpPr>
            <a:spLocks noChangeShapeType="1"/>
          </p:cNvSpPr>
          <p:nvPr/>
        </p:nvSpPr>
        <p:spPr bwMode="auto">
          <a:xfrm>
            <a:off x="6337300" y="5172075"/>
            <a:ext cx="165100" cy="15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sm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30" name="Line 96"/>
          <p:cNvSpPr>
            <a:spLocks noChangeShapeType="1"/>
          </p:cNvSpPr>
          <p:nvPr/>
        </p:nvSpPr>
        <p:spPr bwMode="auto">
          <a:xfrm>
            <a:off x="6616700" y="5172075"/>
            <a:ext cx="165100" cy="15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sm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31" name="Line 97"/>
          <p:cNvSpPr>
            <a:spLocks noChangeShapeType="1"/>
          </p:cNvSpPr>
          <p:nvPr/>
        </p:nvSpPr>
        <p:spPr bwMode="auto">
          <a:xfrm>
            <a:off x="6877050" y="5172075"/>
            <a:ext cx="165100" cy="15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sm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32" name="Line 98"/>
          <p:cNvSpPr>
            <a:spLocks noChangeShapeType="1"/>
          </p:cNvSpPr>
          <p:nvPr/>
        </p:nvSpPr>
        <p:spPr bwMode="auto">
          <a:xfrm>
            <a:off x="7150100" y="5172075"/>
            <a:ext cx="165100" cy="15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sm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33" name="Line 99"/>
          <p:cNvSpPr>
            <a:spLocks noChangeShapeType="1"/>
          </p:cNvSpPr>
          <p:nvPr/>
        </p:nvSpPr>
        <p:spPr bwMode="auto">
          <a:xfrm>
            <a:off x="7416800" y="5172075"/>
            <a:ext cx="165100" cy="15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sm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34" name="Rectangle 102"/>
          <p:cNvSpPr>
            <a:spLocks noChangeArrowheads="1"/>
          </p:cNvSpPr>
          <p:nvPr/>
        </p:nvSpPr>
        <p:spPr bwMode="auto">
          <a:xfrm>
            <a:off x="3098800" y="771525"/>
            <a:ext cx="3055938" cy="1073150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PRIMARY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BACK OFFICE</a:t>
            </a:r>
          </a:p>
        </p:txBody>
      </p:sp>
      <p:sp>
        <p:nvSpPr>
          <p:cNvPr id="4135" name="Text Box 103"/>
          <p:cNvSpPr txBox="1">
            <a:spLocks noChangeArrowheads="1"/>
          </p:cNvSpPr>
          <p:nvPr/>
        </p:nvSpPr>
        <p:spPr bwMode="auto">
          <a:xfrm>
            <a:off x="4852988" y="884238"/>
            <a:ext cx="668337" cy="414337"/>
          </a:xfrm>
          <a:prstGeom prst="rect">
            <a:avLst/>
          </a:prstGeom>
          <a:solidFill>
            <a:srgbClr val="1B86A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chemeClr val="bg1"/>
                </a:solidFill>
              </a:rPr>
              <a:t>ACSES SAFETY COMPUTER</a:t>
            </a:r>
          </a:p>
        </p:txBody>
      </p:sp>
      <p:cxnSp>
        <p:nvCxnSpPr>
          <p:cNvPr id="4136" name="AutoShape 105"/>
          <p:cNvCxnSpPr>
            <a:cxnSpLocks noChangeShapeType="1"/>
            <a:stCxn id="4135" idx="2"/>
          </p:cNvCxnSpPr>
          <p:nvPr/>
        </p:nvCxnSpPr>
        <p:spPr bwMode="auto">
          <a:xfrm flipH="1">
            <a:off x="5186363" y="1298575"/>
            <a:ext cx="1587" cy="1317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137" name="Text Box 108"/>
          <p:cNvSpPr txBox="1">
            <a:spLocks noChangeArrowheads="1"/>
          </p:cNvSpPr>
          <p:nvPr/>
        </p:nvSpPr>
        <p:spPr bwMode="auto">
          <a:xfrm>
            <a:off x="1811338" y="885825"/>
            <a:ext cx="784225" cy="596900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tIns="91440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900" b="1"/>
              <a:t>Train Dispatcher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900" b="1"/>
              <a:t>Consoles</a:t>
            </a:r>
          </a:p>
        </p:txBody>
      </p:sp>
      <p:cxnSp>
        <p:nvCxnSpPr>
          <p:cNvPr id="4138" name="AutoShape 109"/>
          <p:cNvCxnSpPr>
            <a:cxnSpLocks noChangeShapeType="1"/>
            <a:stCxn id="4137" idx="3"/>
          </p:cNvCxnSpPr>
          <p:nvPr/>
        </p:nvCxnSpPr>
        <p:spPr bwMode="auto">
          <a:xfrm flipV="1">
            <a:off x="2595563" y="1166813"/>
            <a:ext cx="2239962" cy="1746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139" name="Text Box 111"/>
          <p:cNvSpPr txBox="1">
            <a:spLocks noChangeArrowheads="1"/>
          </p:cNvSpPr>
          <p:nvPr/>
        </p:nvSpPr>
        <p:spPr bwMode="auto">
          <a:xfrm>
            <a:off x="6184900" y="4029075"/>
            <a:ext cx="9080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/>
              <a:t>Interlocking Signal</a:t>
            </a:r>
          </a:p>
        </p:txBody>
      </p:sp>
      <p:sp>
        <p:nvSpPr>
          <p:cNvPr id="4140" name="Text Box 112"/>
          <p:cNvSpPr txBox="1">
            <a:spLocks noChangeArrowheads="1"/>
          </p:cNvSpPr>
          <p:nvPr/>
        </p:nvSpPr>
        <p:spPr bwMode="auto">
          <a:xfrm>
            <a:off x="5614988" y="5597525"/>
            <a:ext cx="887412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/>
              <a:t>AutomaticSpeed Control</a:t>
            </a:r>
          </a:p>
        </p:txBody>
      </p:sp>
      <p:sp>
        <p:nvSpPr>
          <p:cNvPr id="125005" name="Rectangle 77"/>
          <p:cNvSpPr>
            <a:spLocks noChangeArrowheads="1"/>
          </p:cNvSpPr>
          <p:nvPr/>
        </p:nvSpPr>
        <p:spPr bwMode="auto">
          <a:xfrm flipV="1">
            <a:off x="7011988" y="3505200"/>
            <a:ext cx="53975" cy="203041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B2B2B2"/>
              </a:gs>
              <a:gs pos="100000">
                <a:schemeClr val="tx1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cxnSp>
        <p:nvCxnSpPr>
          <p:cNvPr id="4142" name="AutoShape 113"/>
          <p:cNvCxnSpPr>
            <a:cxnSpLocks noChangeShapeType="1"/>
            <a:stCxn id="125005" idx="0"/>
            <a:endCxn id="4177" idx="2"/>
          </p:cNvCxnSpPr>
          <p:nvPr/>
        </p:nvCxnSpPr>
        <p:spPr bwMode="auto">
          <a:xfrm rot="16200000" flipH="1">
            <a:off x="7693025" y="4881563"/>
            <a:ext cx="12700" cy="1308100"/>
          </a:xfrm>
          <a:prstGeom prst="bentConnector3">
            <a:avLst>
              <a:gd name="adj1" fmla="val 180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4143" name="Group 147"/>
          <p:cNvGrpSpPr>
            <a:grpSpLocks/>
          </p:cNvGrpSpPr>
          <p:nvPr/>
        </p:nvGrpSpPr>
        <p:grpSpPr bwMode="auto">
          <a:xfrm>
            <a:off x="7307263" y="3517900"/>
            <a:ext cx="82550" cy="2000250"/>
            <a:chOff x="2789" y="2024"/>
            <a:chExt cx="84" cy="1424"/>
          </a:xfrm>
        </p:grpSpPr>
        <p:grpSp>
          <p:nvGrpSpPr>
            <p:cNvPr id="4215" name="Group 133"/>
            <p:cNvGrpSpPr>
              <a:grpSpLocks/>
            </p:cNvGrpSpPr>
            <p:nvPr/>
          </p:nvGrpSpPr>
          <p:grpSpPr bwMode="auto">
            <a:xfrm>
              <a:off x="2789" y="2024"/>
              <a:ext cx="84" cy="480"/>
              <a:chOff x="2792" y="2024"/>
              <a:chExt cx="84" cy="480"/>
            </a:xfrm>
          </p:grpSpPr>
          <p:sp>
            <p:nvSpPr>
              <p:cNvPr id="4228" name="Freeform 127"/>
              <p:cNvSpPr>
                <a:spLocks/>
              </p:cNvSpPr>
              <p:nvPr/>
            </p:nvSpPr>
            <p:spPr bwMode="auto">
              <a:xfrm>
                <a:off x="2792" y="2024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29" name="Freeform 128"/>
              <p:cNvSpPr>
                <a:spLocks/>
              </p:cNvSpPr>
              <p:nvPr/>
            </p:nvSpPr>
            <p:spPr bwMode="auto">
              <a:xfrm>
                <a:off x="2792" y="2120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30" name="Freeform 129"/>
              <p:cNvSpPr>
                <a:spLocks/>
              </p:cNvSpPr>
              <p:nvPr/>
            </p:nvSpPr>
            <p:spPr bwMode="auto">
              <a:xfrm>
                <a:off x="2792" y="2216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31" name="Freeform 130"/>
              <p:cNvSpPr>
                <a:spLocks/>
              </p:cNvSpPr>
              <p:nvPr/>
            </p:nvSpPr>
            <p:spPr bwMode="auto">
              <a:xfrm>
                <a:off x="2792" y="2312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32" name="Freeform 131"/>
              <p:cNvSpPr>
                <a:spLocks/>
              </p:cNvSpPr>
              <p:nvPr/>
            </p:nvSpPr>
            <p:spPr bwMode="auto">
              <a:xfrm>
                <a:off x="2792" y="2408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4216" name="Group 134"/>
            <p:cNvGrpSpPr>
              <a:grpSpLocks/>
            </p:cNvGrpSpPr>
            <p:nvPr/>
          </p:nvGrpSpPr>
          <p:grpSpPr bwMode="auto">
            <a:xfrm>
              <a:off x="2789" y="2496"/>
              <a:ext cx="84" cy="480"/>
              <a:chOff x="2792" y="2024"/>
              <a:chExt cx="84" cy="480"/>
            </a:xfrm>
          </p:grpSpPr>
          <p:sp>
            <p:nvSpPr>
              <p:cNvPr id="4223" name="Freeform 135"/>
              <p:cNvSpPr>
                <a:spLocks/>
              </p:cNvSpPr>
              <p:nvPr/>
            </p:nvSpPr>
            <p:spPr bwMode="auto">
              <a:xfrm>
                <a:off x="2792" y="2024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24" name="Freeform 136"/>
              <p:cNvSpPr>
                <a:spLocks/>
              </p:cNvSpPr>
              <p:nvPr/>
            </p:nvSpPr>
            <p:spPr bwMode="auto">
              <a:xfrm>
                <a:off x="2792" y="2120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25" name="Freeform 137"/>
              <p:cNvSpPr>
                <a:spLocks/>
              </p:cNvSpPr>
              <p:nvPr/>
            </p:nvSpPr>
            <p:spPr bwMode="auto">
              <a:xfrm>
                <a:off x="2792" y="2216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26" name="Freeform 138"/>
              <p:cNvSpPr>
                <a:spLocks/>
              </p:cNvSpPr>
              <p:nvPr/>
            </p:nvSpPr>
            <p:spPr bwMode="auto">
              <a:xfrm>
                <a:off x="2792" y="2312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27" name="Freeform 139"/>
              <p:cNvSpPr>
                <a:spLocks/>
              </p:cNvSpPr>
              <p:nvPr/>
            </p:nvSpPr>
            <p:spPr bwMode="auto">
              <a:xfrm>
                <a:off x="2792" y="2408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4217" name="Group 141"/>
            <p:cNvGrpSpPr>
              <a:grpSpLocks/>
            </p:cNvGrpSpPr>
            <p:nvPr/>
          </p:nvGrpSpPr>
          <p:grpSpPr bwMode="auto">
            <a:xfrm>
              <a:off x="2789" y="2968"/>
              <a:ext cx="84" cy="480"/>
              <a:chOff x="2792" y="2024"/>
              <a:chExt cx="84" cy="480"/>
            </a:xfrm>
          </p:grpSpPr>
          <p:sp>
            <p:nvSpPr>
              <p:cNvPr id="4218" name="Freeform 142"/>
              <p:cNvSpPr>
                <a:spLocks/>
              </p:cNvSpPr>
              <p:nvPr/>
            </p:nvSpPr>
            <p:spPr bwMode="auto">
              <a:xfrm>
                <a:off x="2792" y="2024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19" name="Freeform 143"/>
              <p:cNvSpPr>
                <a:spLocks/>
              </p:cNvSpPr>
              <p:nvPr/>
            </p:nvSpPr>
            <p:spPr bwMode="auto">
              <a:xfrm>
                <a:off x="2792" y="2120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20" name="Freeform 144"/>
              <p:cNvSpPr>
                <a:spLocks/>
              </p:cNvSpPr>
              <p:nvPr/>
            </p:nvSpPr>
            <p:spPr bwMode="auto">
              <a:xfrm>
                <a:off x="2792" y="2216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21" name="Freeform 145"/>
              <p:cNvSpPr>
                <a:spLocks/>
              </p:cNvSpPr>
              <p:nvPr/>
            </p:nvSpPr>
            <p:spPr bwMode="auto">
              <a:xfrm>
                <a:off x="2792" y="2312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22" name="Freeform 146"/>
              <p:cNvSpPr>
                <a:spLocks/>
              </p:cNvSpPr>
              <p:nvPr/>
            </p:nvSpPr>
            <p:spPr bwMode="auto">
              <a:xfrm>
                <a:off x="2792" y="2408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  <p:sp>
        <p:nvSpPr>
          <p:cNvPr id="4144" name="Freeform 148"/>
          <p:cNvSpPr>
            <a:spLocks/>
          </p:cNvSpPr>
          <p:nvPr/>
        </p:nvSpPr>
        <p:spPr bwMode="auto">
          <a:xfrm>
            <a:off x="7343775" y="3362325"/>
            <a:ext cx="468313" cy="2298700"/>
          </a:xfrm>
          <a:custGeom>
            <a:avLst/>
            <a:gdLst>
              <a:gd name="T0" fmla="*/ 0 w 258"/>
              <a:gd name="T1" fmla="*/ 0 h 1506"/>
              <a:gd name="T2" fmla="*/ 2147483647 w 258"/>
              <a:gd name="T3" fmla="*/ 2147483647 h 1506"/>
              <a:gd name="T4" fmla="*/ 2147483647 w 258"/>
              <a:gd name="T5" fmla="*/ 2147483647 h 1506"/>
              <a:gd name="T6" fmla="*/ 2147483647 w 258"/>
              <a:gd name="T7" fmla="*/ 2147483647 h 150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8" h="1506">
                <a:moveTo>
                  <a:pt x="0" y="0"/>
                </a:moveTo>
                <a:lnTo>
                  <a:pt x="6" y="1506"/>
                </a:lnTo>
                <a:lnTo>
                  <a:pt x="258" y="1506"/>
                </a:lnTo>
                <a:lnTo>
                  <a:pt x="258" y="1086"/>
                </a:lnTo>
              </a:path>
            </a:pathLst>
          </a:custGeom>
          <a:noFill/>
          <a:ln w="28575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45" name="Text Box 82"/>
          <p:cNvSpPr txBox="1">
            <a:spLocks noChangeArrowheads="1"/>
          </p:cNvSpPr>
          <p:nvPr/>
        </p:nvSpPr>
        <p:spPr bwMode="auto">
          <a:xfrm>
            <a:off x="7623175" y="4654550"/>
            <a:ext cx="539750" cy="414338"/>
          </a:xfrm>
          <a:prstGeom prst="rect">
            <a:avLst/>
          </a:prstGeom>
          <a:solidFill>
            <a:srgbClr val="1B86A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chemeClr val="bg1"/>
                </a:solidFill>
              </a:rPr>
              <a:t>ACSES DATA RADIO</a:t>
            </a:r>
          </a:p>
        </p:txBody>
      </p:sp>
      <p:sp>
        <p:nvSpPr>
          <p:cNvPr id="4146" name="AutoShape 78"/>
          <p:cNvSpPr>
            <a:spLocks noChangeArrowheads="1"/>
          </p:cNvSpPr>
          <p:nvPr/>
        </p:nvSpPr>
        <p:spPr bwMode="auto">
          <a:xfrm rot="5400000">
            <a:off x="6865937" y="3600451"/>
            <a:ext cx="123825" cy="88900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5" name="Freeform 32"/>
          <p:cNvSpPr>
            <a:spLocks/>
          </p:cNvSpPr>
          <p:nvPr/>
        </p:nvSpPr>
        <p:spPr bwMode="auto">
          <a:xfrm>
            <a:off x="81826" y="4344988"/>
            <a:ext cx="3032055" cy="666750"/>
          </a:xfrm>
          <a:custGeom>
            <a:avLst/>
            <a:gdLst>
              <a:gd name="T0" fmla="*/ 30 w 2298"/>
              <a:gd name="T1" fmla="*/ 6 h 408"/>
              <a:gd name="T2" fmla="*/ 2244 w 2298"/>
              <a:gd name="T3" fmla="*/ 6 h 408"/>
              <a:gd name="T4" fmla="*/ 2298 w 2298"/>
              <a:gd name="T5" fmla="*/ 318 h 408"/>
              <a:gd name="T6" fmla="*/ 2286 w 2298"/>
              <a:gd name="T7" fmla="*/ 408 h 408"/>
              <a:gd name="T8" fmla="*/ 22 w 2298"/>
              <a:gd name="T9" fmla="*/ 408 h 408"/>
              <a:gd name="T10" fmla="*/ 0 w 2298"/>
              <a:gd name="T11" fmla="*/ 324 h 408"/>
              <a:gd name="T12" fmla="*/ 22 w 2298"/>
              <a:gd name="T1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98" h="408">
                <a:moveTo>
                  <a:pt x="30" y="6"/>
                </a:moveTo>
                <a:lnTo>
                  <a:pt x="2244" y="6"/>
                </a:lnTo>
                <a:lnTo>
                  <a:pt x="2298" y="318"/>
                </a:lnTo>
                <a:lnTo>
                  <a:pt x="2286" y="408"/>
                </a:lnTo>
                <a:lnTo>
                  <a:pt x="22" y="408"/>
                </a:lnTo>
                <a:lnTo>
                  <a:pt x="0" y="324"/>
                </a:lnTo>
                <a:lnTo>
                  <a:pt x="22" y="0"/>
                </a:lnTo>
              </a:path>
            </a:pathLst>
          </a:cu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148" name="AutoShape 91"/>
          <p:cNvSpPr>
            <a:spLocks noChangeArrowheads="1"/>
          </p:cNvSpPr>
          <p:nvPr/>
        </p:nvSpPr>
        <p:spPr bwMode="auto">
          <a:xfrm>
            <a:off x="561975" y="4502150"/>
            <a:ext cx="193675" cy="16192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49" name="AutoShape 92"/>
          <p:cNvSpPr>
            <a:spLocks noChangeArrowheads="1"/>
          </p:cNvSpPr>
          <p:nvPr/>
        </p:nvSpPr>
        <p:spPr bwMode="auto">
          <a:xfrm>
            <a:off x="866775" y="4511675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50" name="AutoShape 93"/>
          <p:cNvSpPr>
            <a:spLocks noChangeArrowheads="1"/>
          </p:cNvSpPr>
          <p:nvPr/>
        </p:nvSpPr>
        <p:spPr bwMode="auto">
          <a:xfrm>
            <a:off x="1209675" y="4511675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51" name="AutoShape 94"/>
          <p:cNvSpPr>
            <a:spLocks noChangeArrowheads="1"/>
          </p:cNvSpPr>
          <p:nvPr/>
        </p:nvSpPr>
        <p:spPr bwMode="auto">
          <a:xfrm>
            <a:off x="517525" y="4435475"/>
            <a:ext cx="273050" cy="51435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52" name="AutoShape 95"/>
          <p:cNvSpPr>
            <a:spLocks noChangeArrowheads="1"/>
          </p:cNvSpPr>
          <p:nvPr/>
        </p:nvSpPr>
        <p:spPr bwMode="auto">
          <a:xfrm>
            <a:off x="1554163" y="4511675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53" name="AutoShape 97"/>
          <p:cNvSpPr>
            <a:spLocks noChangeArrowheads="1"/>
          </p:cNvSpPr>
          <p:nvPr/>
        </p:nvSpPr>
        <p:spPr bwMode="auto">
          <a:xfrm>
            <a:off x="2268538" y="4502150"/>
            <a:ext cx="192087" cy="16192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8" name="Freeform 32"/>
          <p:cNvSpPr>
            <a:spLocks/>
          </p:cNvSpPr>
          <p:nvPr/>
        </p:nvSpPr>
        <p:spPr bwMode="auto">
          <a:xfrm>
            <a:off x="3216022" y="4346575"/>
            <a:ext cx="3071813" cy="666750"/>
          </a:xfrm>
          <a:custGeom>
            <a:avLst/>
            <a:gdLst>
              <a:gd name="T0" fmla="*/ 30 w 2298"/>
              <a:gd name="T1" fmla="*/ 6 h 408"/>
              <a:gd name="T2" fmla="*/ 2244 w 2298"/>
              <a:gd name="T3" fmla="*/ 6 h 408"/>
              <a:gd name="T4" fmla="*/ 2298 w 2298"/>
              <a:gd name="T5" fmla="*/ 318 h 408"/>
              <a:gd name="T6" fmla="*/ 2286 w 2298"/>
              <a:gd name="T7" fmla="*/ 408 h 408"/>
              <a:gd name="T8" fmla="*/ 22 w 2298"/>
              <a:gd name="T9" fmla="*/ 408 h 408"/>
              <a:gd name="T10" fmla="*/ 0 w 2298"/>
              <a:gd name="T11" fmla="*/ 324 h 408"/>
              <a:gd name="T12" fmla="*/ 22 w 2298"/>
              <a:gd name="T1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98" h="408">
                <a:moveTo>
                  <a:pt x="30" y="6"/>
                </a:moveTo>
                <a:lnTo>
                  <a:pt x="2244" y="6"/>
                </a:lnTo>
                <a:lnTo>
                  <a:pt x="2298" y="318"/>
                </a:lnTo>
                <a:lnTo>
                  <a:pt x="2286" y="408"/>
                </a:lnTo>
                <a:lnTo>
                  <a:pt x="22" y="408"/>
                </a:lnTo>
                <a:lnTo>
                  <a:pt x="0" y="324"/>
                </a:lnTo>
                <a:lnTo>
                  <a:pt x="22" y="0"/>
                </a:lnTo>
              </a:path>
            </a:pathLst>
          </a:cu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cxnSp>
        <p:nvCxnSpPr>
          <p:cNvPr id="4155" name="AutoShape 39"/>
          <p:cNvCxnSpPr>
            <a:cxnSpLocks noChangeShapeType="1"/>
            <a:stCxn id="4168" idx="3"/>
            <a:endCxn id="4156" idx="1"/>
          </p:cNvCxnSpPr>
          <p:nvPr/>
        </p:nvCxnSpPr>
        <p:spPr bwMode="auto">
          <a:xfrm flipV="1">
            <a:off x="5748338" y="4584700"/>
            <a:ext cx="107950" cy="365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156" name="Text Box 63"/>
          <p:cNvSpPr txBox="1">
            <a:spLocks noChangeArrowheads="1"/>
          </p:cNvSpPr>
          <p:nvPr/>
        </p:nvSpPr>
        <p:spPr bwMode="auto">
          <a:xfrm>
            <a:off x="5856288" y="4503738"/>
            <a:ext cx="287337" cy="160337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chemeClr val="bg1"/>
                </a:solidFill>
              </a:rPr>
              <a:t>ADU</a:t>
            </a:r>
          </a:p>
        </p:txBody>
      </p:sp>
      <p:sp>
        <p:nvSpPr>
          <p:cNvPr id="4157" name="AutoShape 90"/>
          <p:cNvSpPr>
            <a:spLocks noChangeArrowheads="1"/>
          </p:cNvSpPr>
          <p:nvPr/>
        </p:nvSpPr>
        <p:spPr bwMode="auto">
          <a:xfrm>
            <a:off x="3321050" y="4513263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58" name="AutoShape 91"/>
          <p:cNvSpPr>
            <a:spLocks noChangeArrowheads="1"/>
          </p:cNvSpPr>
          <p:nvPr/>
        </p:nvSpPr>
        <p:spPr bwMode="auto">
          <a:xfrm>
            <a:off x="3706813" y="4503738"/>
            <a:ext cx="192087" cy="16192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59" name="AutoShape 92"/>
          <p:cNvSpPr>
            <a:spLocks noChangeArrowheads="1"/>
          </p:cNvSpPr>
          <p:nvPr/>
        </p:nvSpPr>
        <p:spPr bwMode="auto">
          <a:xfrm>
            <a:off x="4011613" y="4513263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60" name="AutoShape 93"/>
          <p:cNvSpPr>
            <a:spLocks noChangeArrowheads="1"/>
          </p:cNvSpPr>
          <p:nvPr/>
        </p:nvSpPr>
        <p:spPr bwMode="auto">
          <a:xfrm>
            <a:off x="4352925" y="4513263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61" name="AutoShape 94"/>
          <p:cNvSpPr>
            <a:spLocks noChangeArrowheads="1"/>
          </p:cNvSpPr>
          <p:nvPr/>
        </p:nvSpPr>
        <p:spPr bwMode="auto">
          <a:xfrm>
            <a:off x="3660775" y="4437063"/>
            <a:ext cx="273050" cy="51435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62" name="AutoShape 95"/>
          <p:cNvSpPr>
            <a:spLocks noChangeArrowheads="1"/>
          </p:cNvSpPr>
          <p:nvPr/>
        </p:nvSpPr>
        <p:spPr bwMode="auto">
          <a:xfrm>
            <a:off x="4699000" y="4513263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63" name="Text Box 68"/>
          <p:cNvSpPr txBox="1">
            <a:spLocks noChangeArrowheads="1"/>
          </p:cNvSpPr>
          <p:nvPr/>
        </p:nvSpPr>
        <p:spPr bwMode="auto">
          <a:xfrm>
            <a:off x="5499100" y="4781550"/>
            <a:ext cx="627063" cy="16033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/>
              <a:t>CSS / ATC</a:t>
            </a:r>
          </a:p>
        </p:txBody>
      </p:sp>
      <p:sp>
        <p:nvSpPr>
          <p:cNvPr id="4164" name="AutoShape 69"/>
          <p:cNvSpPr>
            <a:spLocks noChangeArrowheads="1"/>
          </p:cNvSpPr>
          <p:nvPr/>
        </p:nvSpPr>
        <p:spPr bwMode="auto">
          <a:xfrm>
            <a:off x="3987800" y="5008563"/>
            <a:ext cx="103188" cy="889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65" name="AutoShape 70"/>
          <p:cNvSpPr>
            <a:spLocks noChangeArrowheads="1"/>
          </p:cNvSpPr>
          <p:nvPr/>
        </p:nvSpPr>
        <p:spPr bwMode="auto">
          <a:xfrm rot="10800000" flipH="1">
            <a:off x="5337175" y="4167188"/>
            <a:ext cx="104775" cy="889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cxnSp>
        <p:nvCxnSpPr>
          <p:cNvPr id="4166" name="AutoShape 75"/>
          <p:cNvCxnSpPr>
            <a:cxnSpLocks noChangeShapeType="1"/>
            <a:stCxn id="4168" idx="2"/>
            <a:endCxn id="4163" idx="1"/>
          </p:cNvCxnSpPr>
          <p:nvPr/>
        </p:nvCxnSpPr>
        <p:spPr bwMode="auto">
          <a:xfrm rot="16200000" flipH="1">
            <a:off x="5375275" y="4737100"/>
            <a:ext cx="136525" cy="11112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167" name="AutoShape 76"/>
          <p:cNvCxnSpPr>
            <a:cxnSpLocks noChangeShapeType="1"/>
            <a:stCxn id="4163" idx="2"/>
            <a:endCxn id="4122" idx="0"/>
          </p:cNvCxnSpPr>
          <p:nvPr/>
        </p:nvCxnSpPr>
        <p:spPr bwMode="auto">
          <a:xfrm rot="16200000" flipH="1">
            <a:off x="5897563" y="4857750"/>
            <a:ext cx="96837" cy="265113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168" name="Text Box 37"/>
          <p:cNvSpPr txBox="1">
            <a:spLocks noChangeArrowheads="1"/>
          </p:cNvSpPr>
          <p:nvPr/>
        </p:nvSpPr>
        <p:spPr bwMode="auto">
          <a:xfrm>
            <a:off x="5027613" y="4441825"/>
            <a:ext cx="720725" cy="28257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chemeClr val="bg1"/>
                </a:solidFill>
              </a:rPr>
              <a:t>ACSES COMPUTER</a:t>
            </a:r>
          </a:p>
        </p:txBody>
      </p:sp>
      <p:cxnSp>
        <p:nvCxnSpPr>
          <p:cNvPr id="4169" name="AutoShape 75"/>
          <p:cNvCxnSpPr>
            <a:cxnSpLocks noChangeShapeType="1"/>
            <a:stCxn id="4168" idx="2"/>
            <a:endCxn id="4164" idx="0"/>
          </p:cNvCxnSpPr>
          <p:nvPr/>
        </p:nvCxnSpPr>
        <p:spPr bwMode="auto">
          <a:xfrm rot="5400000">
            <a:off x="4572000" y="4192588"/>
            <a:ext cx="284163" cy="1347787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170" name="AutoShape 94"/>
          <p:cNvSpPr>
            <a:spLocks noChangeArrowheads="1"/>
          </p:cNvSpPr>
          <p:nvPr/>
        </p:nvSpPr>
        <p:spPr bwMode="auto">
          <a:xfrm>
            <a:off x="2224088" y="4437063"/>
            <a:ext cx="273050" cy="51435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71" name="AutoShape 95"/>
          <p:cNvSpPr>
            <a:spLocks noChangeArrowheads="1"/>
          </p:cNvSpPr>
          <p:nvPr/>
        </p:nvSpPr>
        <p:spPr bwMode="auto">
          <a:xfrm>
            <a:off x="1908175" y="4510088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72" name="AutoShape 95"/>
          <p:cNvSpPr>
            <a:spLocks noChangeArrowheads="1"/>
          </p:cNvSpPr>
          <p:nvPr/>
        </p:nvSpPr>
        <p:spPr bwMode="auto">
          <a:xfrm>
            <a:off x="2603500" y="4508500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cxnSp>
        <p:nvCxnSpPr>
          <p:cNvPr id="4173" name="Elbow Connector 14"/>
          <p:cNvCxnSpPr>
            <a:cxnSpLocks noChangeShapeType="1"/>
            <a:stCxn id="4163" idx="2"/>
          </p:cNvCxnSpPr>
          <p:nvPr/>
        </p:nvCxnSpPr>
        <p:spPr bwMode="auto">
          <a:xfrm rot="5400000">
            <a:off x="2969419" y="2169319"/>
            <a:ext cx="71437" cy="5616575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2" name="Rectangular Callout 171"/>
          <p:cNvSpPr/>
          <p:nvPr/>
        </p:nvSpPr>
        <p:spPr bwMode="auto">
          <a:xfrm>
            <a:off x="3620209" y="5843588"/>
            <a:ext cx="1790323" cy="313932"/>
          </a:xfrm>
          <a:prstGeom prst="wedgeRectCallout">
            <a:avLst>
              <a:gd name="adj1" fmla="val 42491"/>
              <a:gd name="adj2" fmla="val -237258"/>
            </a:avLst>
          </a:prstGeom>
          <a:solidFill>
            <a:srgbClr val="892753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>
            <a:spAutoFit/>
          </a:bodyPr>
          <a:lstStyle/>
          <a:p>
            <a:pPr algn="ctr" defTabSz="1300163">
              <a:defRPr/>
            </a:pPr>
            <a:r>
              <a:rPr lang="en-US" sz="1200" dirty="0">
                <a:solidFill>
                  <a:schemeClr val="bg1"/>
                </a:solidFill>
              </a:rPr>
              <a:t>In Track Transponders</a:t>
            </a:r>
          </a:p>
        </p:txBody>
      </p:sp>
      <p:sp>
        <p:nvSpPr>
          <p:cNvPr id="4177" name="Text Box 68"/>
          <p:cNvSpPr txBox="1">
            <a:spLocks noChangeArrowheads="1"/>
          </p:cNvSpPr>
          <p:nvPr/>
        </p:nvSpPr>
        <p:spPr bwMode="auto">
          <a:xfrm>
            <a:off x="8034338" y="5253038"/>
            <a:ext cx="627062" cy="28257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/>
              <a:t>Signal System</a:t>
            </a:r>
          </a:p>
        </p:txBody>
      </p:sp>
      <p:cxnSp>
        <p:nvCxnSpPr>
          <p:cNvPr id="4178" name="Elbow Connector 24"/>
          <p:cNvCxnSpPr>
            <a:cxnSpLocks noChangeShapeType="1"/>
          </p:cNvCxnSpPr>
          <p:nvPr/>
        </p:nvCxnSpPr>
        <p:spPr bwMode="auto">
          <a:xfrm rot="10800000" flipV="1">
            <a:off x="8166100" y="4935538"/>
            <a:ext cx="212725" cy="6350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79" name="Oval 104"/>
          <p:cNvSpPr>
            <a:spLocks noChangeArrowheads="1"/>
          </p:cNvSpPr>
          <p:nvPr/>
        </p:nvSpPr>
        <p:spPr bwMode="auto">
          <a:xfrm>
            <a:off x="3927475" y="2035175"/>
            <a:ext cx="4646613" cy="681038"/>
          </a:xfrm>
          <a:prstGeom prst="ellipse">
            <a:avLst/>
          </a:prstGeom>
          <a:gradFill rotWithShape="1">
            <a:gsLst>
              <a:gs pos="0">
                <a:srgbClr val="F0F0F0"/>
              </a:gs>
              <a:gs pos="100000">
                <a:srgbClr val="B2B2B2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	RAILROAD DATA NETWORK</a:t>
            </a:r>
          </a:p>
        </p:txBody>
      </p:sp>
      <p:cxnSp>
        <p:nvCxnSpPr>
          <p:cNvPr id="4180" name="Elbow Connector 124993"/>
          <p:cNvCxnSpPr>
            <a:cxnSpLocks noChangeShapeType="1"/>
          </p:cNvCxnSpPr>
          <p:nvPr/>
        </p:nvCxnSpPr>
        <p:spPr bwMode="auto">
          <a:xfrm rot="5400000" flipH="1" flipV="1">
            <a:off x="5350669" y="4277519"/>
            <a:ext cx="77788" cy="0"/>
          </a:xfrm>
          <a:prstGeom prst="bentConnector3">
            <a:avLst>
              <a:gd name="adj1" fmla="val -41463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8" name="Rectangular Callout 157"/>
          <p:cNvSpPr/>
          <p:nvPr/>
        </p:nvSpPr>
        <p:spPr bwMode="auto">
          <a:xfrm>
            <a:off x="1415587" y="5837631"/>
            <a:ext cx="1819485" cy="313932"/>
          </a:xfrm>
          <a:prstGeom prst="wedgeRectCallout">
            <a:avLst>
              <a:gd name="adj1" fmla="val 91065"/>
              <a:gd name="adj2" fmla="val -285809"/>
            </a:avLst>
          </a:prstGeom>
          <a:solidFill>
            <a:srgbClr val="892753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>
            <a:spAutoFit/>
          </a:bodyPr>
          <a:lstStyle/>
          <a:p>
            <a:pPr algn="ctr" defTabSz="1300163">
              <a:defRPr/>
            </a:pPr>
            <a:r>
              <a:rPr lang="en-US" sz="1200" dirty="0">
                <a:solidFill>
                  <a:schemeClr val="bg1"/>
                </a:solidFill>
              </a:rPr>
              <a:t>Transponder Reader</a:t>
            </a:r>
          </a:p>
        </p:txBody>
      </p:sp>
      <p:sp>
        <p:nvSpPr>
          <p:cNvPr id="4184" name="Pentagon 14"/>
          <p:cNvSpPr>
            <a:spLocks noChangeArrowheads="1"/>
          </p:cNvSpPr>
          <p:nvPr/>
        </p:nvSpPr>
        <p:spPr bwMode="auto">
          <a:xfrm>
            <a:off x="5337175" y="4351338"/>
            <a:ext cx="111125" cy="66675"/>
          </a:xfrm>
          <a:prstGeom prst="homePlate">
            <a:avLst>
              <a:gd name="adj" fmla="val 50340"/>
            </a:avLst>
          </a:prstGeom>
          <a:solidFill>
            <a:srgbClr val="00B050"/>
          </a:solidFill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 lIns="128016" tIns="64008" rIns="128016" bIns="64008">
            <a:spAutoFit/>
          </a:bodyPr>
          <a:lstStyle>
            <a:lvl1pPr defTabSz="1300163"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1300163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1300163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1300163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1300163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13001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13001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13001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13001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74" name="Rectangular Callout 173"/>
          <p:cNvSpPr/>
          <p:nvPr/>
        </p:nvSpPr>
        <p:spPr bwMode="auto">
          <a:xfrm>
            <a:off x="3898453" y="3587436"/>
            <a:ext cx="1090667" cy="313932"/>
          </a:xfrm>
          <a:prstGeom prst="wedgeRectCallout">
            <a:avLst>
              <a:gd name="adj1" fmla="val 80336"/>
              <a:gd name="adj2" fmla="val 195589"/>
            </a:avLst>
          </a:prstGeom>
          <a:solidFill>
            <a:srgbClr val="892753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>
            <a:spAutoFit/>
          </a:bodyPr>
          <a:lstStyle/>
          <a:p>
            <a:pPr defTabSz="1300163">
              <a:defRPr/>
            </a:pPr>
            <a:r>
              <a:rPr lang="en-US" sz="1200" dirty="0">
                <a:solidFill>
                  <a:schemeClr val="bg1"/>
                </a:solidFill>
              </a:rPr>
              <a:t>Data Radio</a:t>
            </a:r>
          </a:p>
        </p:txBody>
      </p:sp>
      <p:cxnSp>
        <p:nvCxnSpPr>
          <p:cNvPr id="4188" name="Straight Connector 218"/>
          <p:cNvCxnSpPr>
            <a:cxnSpLocks noChangeShapeType="1"/>
          </p:cNvCxnSpPr>
          <p:nvPr/>
        </p:nvCxnSpPr>
        <p:spPr bwMode="auto">
          <a:xfrm flipH="1" flipV="1">
            <a:off x="6089650" y="4949825"/>
            <a:ext cx="19050" cy="647700"/>
          </a:xfrm>
          <a:prstGeom prst="line">
            <a:avLst/>
          </a:prstGeom>
          <a:noFill/>
          <a:ln w="15875" algn="ctr">
            <a:solidFill>
              <a:srgbClr val="00206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89" name="Text Box 112"/>
          <p:cNvSpPr txBox="1">
            <a:spLocks noChangeArrowheads="1"/>
          </p:cNvSpPr>
          <p:nvPr/>
        </p:nvSpPr>
        <p:spPr bwMode="auto">
          <a:xfrm>
            <a:off x="5113338" y="2725738"/>
            <a:ext cx="1474787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/>
              <a:t>Interlocking Status and Temporary Speed Restriction Radio Communications </a:t>
            </a:r>
          </a:p>
        </p:txBody>
      </p:sp>
      <p:cxnSp>
        <p:nvCxnSpPr>
          <p:cNvPr id="4190" name="Straight Connector 218"/>
          <p:cNvCxnSpPr>
            <a:cxnSpLocks noChangeShapeType="1"/>
            <a:stCxn id="4189" idx="2"/>
          </p:cNvCxnSpPr>
          <p:nvPr/>
        </p:nvCxnSpPr>
        <p:spPr bwMode="auto">
          <a:xfrm>
            <a:off x="5849938" y="3587750"/>
            <a:ext cx="304800" cy="209550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91" name="AutoShape 71"/>
          <p:cNvSpPr>
            <a:spLocks noChangeArrowheads="1"/>
          </p:cNvSpPr>
          <p:nvPr/>
        </p:nvSpPr>
        <p:spPr bwMode="auto">
          <a:xfrm>
            <a:off x="5345113" y="5159375"/>
            <a:ext cx="176212" cy="88900"/>
          </a:xfrm>
          <a:prstGeom prst="hexagon">
            <a:avLst>
              <a:gd name="adj" fmla="val 49553"/>
              <a:gd name="vf" fmla="val 115470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4996" name="Rectangle 124995"/>
          <p:cNvSpPr/>
          <p:nvPr/>
        </p:nvSpPr>
        <p:spPr>
          <a:xfrm>
            <a:off x="6154738" y="877888"/>
            <a:ext cx="1673225" cy="576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50" b="1" dirty="0">
                <a:latin typeface="+mj-lt"/>
              </a:rPr>
              <a:t>Safety Server Transmits Temporary Speed Restrictions to Trains</a:t>
            </a:r>
          </a:p>
        </p:txBody>
      </p:sp>
      <p:cxnSp>
        <p:nvCxnSpPr>
          <p:cNvPr id="4193" name="Straight Connector 218"/>
          <p:cNvCxnSpPr>
            <a:cxnSpLocks noChangeShapeType="1"/>
          </p:cNvCxnSpPr>
          <p:nvPr/>
        </p:nvCxnSpPr>
        <p:spPr bwMode="auto">
          <a:xfrm flipH="1">
            <a:off x="5410200" y="1133475"/>
            <a:ext cx="858838" cy="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94" name="Straight Connector 218"/>
          <p:cNvCxnSpPr>
            <a:cxnSpLocks noChangeShapeType="1"/>
            <a:stCxn id="4195" idx="0"/>
          </p:cNvCxnSpPr>
          <p:nvPr/>
        </p:nvCxnSpPr>
        <p:spPr bwMode="auto">
          <a:xfrm flipV="1">
            <a:off x="6716713" y="5210175"/>
            <a:ext cx="0" cy="433388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95" name="Text Box 112"/>
          <p:cNvSpPr txBox="1">
            <a:spLocks noChangeArrowheads="1"/>
          </p:cNvSpPr>
          <p:nvPr/>
        </p:nvSpPr>
        <p:spPr bwMode="auto">
          <a:xfrm>
            <a:off x="6402388" y="5643563"/>
            <a:ext cx="6286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/>
              <a:t>Cab Signal </a:t>
            </a:r>
          </a:p>
        </p:txBody>
      </p:sp>
      <p:sp>
        <p:nvSpPr>
          <p:cNvPr id="4196" name="Title 1"/>
          <p:cNvSpPr>
            <a:spLocks noGrp="1"/>
          </p:cNvSpPr>
          <p:nvPr>
            <p:ph type="title"/>
          </p:nvPr>
        </p:nvSpPr>
        <p:spPr>
          <a:xfrm>
            <a:off x="1057275" y="-85725"/>
            <a:ext cx="7042150" cy="771525"/>
          </a:xfrm>
        </p:spPr>
        <p:txBody>
          <a:bodyPr/>
          <a:lstStyle/>
          <a:p>
            <a:r>
              <a:rPr lang="en-US" altLang="en-US" smtClean="0">
                <a:latin typeface="Arial" pitchFamily="34" charset="0"/>
                <a:cs typeface="Arial" pitchFamily="34" charset="0"/>
              </a:rPr>
              <a:t>PTC System Design</a:t>
            </a:r>
          </a:p>
        </p:txBody>
      </p:sp>
      <p:sp>
        <p:nvSpPr>
          <p:cNvPr id="4197" name="Text Box 112"/>
          <p:cNvSpPr txBox="1">
            <a:spLocks noChangeArrowheads="1"/>
          </p:cNvSpPr>
          <p:nvPr/>
        </p:nvSpPr>
        <p:spPr bwMode="auto">
          <a:xfrm>
            <a:off x="7893050" y="3714750"/>
            <a:ext cx="88741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/>
              <a:t>Signal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/>
              <a:t>Location</a:t>
            </a:r>
          </a:p>
        </p:txBody>
      </p:sp>
      <p:cxnSp>
        <p:nvCxnSpPr>
          <p:cNvPr id="4198" name="Straight Connector 218"/>
          <p:cNvCxnSpPr>
            <a:cxnSpLocks noChangeShapeType="1"/>
          </p:cNvCxnSpPr>
          <p:nvPr/>
        </p:nvCxnSpPr>
        <p:spPr bwMode="auto">
          <a:xfrm>
            <a:off x="8342313" y="4191000"/>
            <a:ext cx="0" cy="469900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0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75AD8FB-58E8-4C52-9486-D19D84004AC6}" type="slidenum">
              <a:rPr lang="en-US"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n-US" sz="1000">
              <a:solidFill>
                <a:schemeClr val="tx1">
                  <a:tint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200" name="Text Box 108"/>
          <p:cNvSpPr txBox="1">
            <a:spLocks noChangeArrowheads="1"/>
          </p:cNvSpPr>
          <p:nvPr/>
        </p:nvSpPr>
        <p:spPr bwMode="auto">
          <a:xfrm>
            <a:off x="4400550" y="1430338"/>
            <a:ext cx="1704975" cy="38893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tIns="91440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00" b="1"/>
              <a:t>ACSES II Management and Communications Systems</a:t>
            </a:r>
          </a:p>
        </p:txBody>
      </p:sp>
      <p:cxnSp>
        <p:nvCxnSpPr>
          <p:cNvPr id="4201" name="AutoShape 105"/>
          <p:cNvCxnSpPr>
            <a:cxnSpLocks noChangeShapeType="1"/>
          </p:cNvCxnSpPr>
          <p:nvPr/>
        </p:nvCxnSpPr>
        <p:spPr bwMode="auto">
          <a:xfrm>
            <a:off x="3698875" y="1185863"/>
            <a:ext cx="0" cy="319087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202" name="AutoShape 105"/>
          <p:cNvCxnSpPr>
            <a:cxnSpLocks noChangeShapeType="1"/>
          </p:cNvCxnSpPr>
          <p:nvPr/>
        </p:nvCxnSpPr>
        <p:spPr bwMode="auto">
          <a:xfrm flipH="1">
            <a:off x="5195888" y="1849438"/>
            <a:ext cx="1587" cy="2238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203" name="AutoShape 105"/>
          <p:cNvCxnSpPr>
            <a:cxnSpLocks noChangeShapeType="1"/>
            <a:endCxn id="4145" idx="0"/>
          </p:cNvCxnSpPr>
          <p:nvPr/>
        </p:nvCxnSpPr>
        <p:spPr bwMode="auto">
          <a:xfrm>
            <a:off x="7893050" y="2616200"/>
            <a:ext cx="0" cy="20383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204" name="Text Box 103"/>
          <p:cNvSpPr txBox="1">
            <a:spLocks noChangeArrowheads="1"/>
          </p:cNvSpPr>
          <p:nvPr/>
        </p:nvSpPr>
        <p:spPr bwMode="auto">
          <a:xfrm>
            <a:off x="3387725" y="1490663"/>
            <a:ext cx="623888" cy="28257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chemeClr val="bg1"/>
                </a:solidFill>
              </a:rPr>
              <a:t>RWPS SYSTEM</a:t>
            </a:r>
          </a:p>
        </p:txBody>
      </p:sp>
      <p:cxnSp>
        <p:nvCxnSpPr>
          <p:cNvPr id="4205" name="AutoShape 105"/>
          <p:cNvCxnSpPr>
            <a:cxnSpLocks noChangeShapeType="1"/>
          </p:cNvCxnSpPr>
          <p:nvPr/>
        </p:nvCxnSpPr>
        <p:spPr bwMode="auto">
          <a:xfrm>
            <a:off x="4013200" y="1643063"/>
            <a:ext cx="387350" cy="0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206" name="AutoShape 105"/>
          <p:cNvCxnSpPr>
            <a:cxnSpLocks noChangeShapeType="1"/>
          </p:cNvCxnSpPr>
          <p:nvPr/>
        </p:nvCxnSpPr>
        <p:spPr bwMode="auto">
          <a:xfrm>
            <a:off x="3509963" y="1773238"/>
            <a:ext cx="1587" cy="773112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207" name="Oval 104"/>
          <p:cNvSpPr>
            <a:spLocks noChangeArrowheads="1"/>
          </p:cNvSpPr>
          <p:nvPr/>
        </p:nvSpPr>
        <p:spPr bwMode="auto">
          <a:xfrm>
            <a:off x="2733675" y="2524125"/>
            <a:ext cx="1306513" cy="371475"/>
          </a:xfrm>
          <a:prstGeom prst="ellipse">
            <a:avLst/>
          </a:prstGeom>
          <a:gradFill rotWithShape="1">
            <a:gsLst>
              <a:gs pos="0">
                <a:srgbClr val="F0F0F0"/>
              </a:gs>
              <a:gs pos="100000">
                <a:srgbClr val="B2B2B2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CELLULAR</a:t>
            </a:r>
          </a:p>
        </p:txBody>
      </p:sp>
      <p:sp>
        <p:nvSpPr>
          <p:cNvPr id="4208" name="Oval 104"/>
          <p:cNvSpPr>
            <a:spLocks noChangeArrowheads="1"/>
          </p:cNvSpPr>
          <p:nvPr/>
        </p:nvSpPr>
        <p:spPr bwMode="auto">
          <a:xfrm>
            <a:off x="3735388" y="2919413"/>
            <a:ext cx="998537" cy="428625"/>
          </a:xfrm>
          <a:prstGeom prst="ellipse">
            <a:avLst/>
          </a:prstGeom>
          <a:gradFill rotWithShape="1">
            <a:gsLst>
              <a:gs pos="0">
                <a:srgbClr val="F0F0F0"/>
              </a:gs>
              <a:gs pos="100000">
                <a:srgbClr val="B2B2B2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WiFi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locations</a:t>
            </a:r>
          </a:p>
        </p:txBody>
      </p:sp>
      <p:cxnSp>
        <p:nvCxnSpPr>
          <p:cNvPr id="4209" name="AutoShape 105"/>
          <p:cNvCxnSpPr>
            <a:cxnSpLocks noChangeShapeType="1"/>
          </p:cNvCxnSpPr>
          <p:nvPr/>
        </p:nvCxnSpPr>
        <p:spPr bwMode="auto">
          <a:xfrm>
            <a:off x="4203700" y="1643063"/>
            <a:ext cx="0" cy="585787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210" name="AutoShape 105"/>
          <p:cNvCxnSpPr>
            <a:cxnSpLocks noChangeShapeType="1"/>
          </p:cNvCxnSpPr>
          <p:nvPr/>
        </p:nvCxnSpPr>
        <p:spPr bwMode="auto">
          <a:xfrm>
            <a:off x="4221163" y="2546350"/>
            <a:ext cx="0" cy="374650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211" name="Text Box 82"/>
          <p:cNvSpPr txBox="1">
            <a:spLocks noChangeArrowheads="1"/>
          </p:cNvSpPr>
          <p:nvPr/>
        </p:nvSpPr>
        <p:spPr bwMode="auto">
          <a:xfrm>
            <a:off x="8342313" y="4660900"/>
            <a:ext cx="539750" cy="406400"/>
          </a:xfrm>
          <a:prstGeom prst="rect">
            <a:avLst/>
          </a:prstGeom>
          <a:solidFill>
            <a:srgbClr val="1B86A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chemeClr val="bg1"/>
                </a:solidFill>
              </a:rPr>
              <a:t>Wayside Interface Unit</a:t>
            </a:r>
          </a:p>
        </p:txBody>
      </p:sp>
      <p:cxnSp>
        <p:nvCxnSpPr>
          <p:cNvPr id="4212" name="Straight Connector 218"/>
          <p:cNvCxnSpPr>
            <a:cxnSpLocks noChangeShapeType="1"/>
          </p:cNvCxnSpPr>
          <p:nvPr/>
        </p:nvCxnSpPr>
        <p:spPr bwMode="auto">
          <a:xfrm flipV="1">
            <a:off x="8539163" y="5067300"/>
            <a:ext cx="0" cy="206375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CA517-B1CD-42F2-B3F4-00943846526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59" name="Content Placeholder 2"/>
          <p:cNvSpPr txBox="1">
            <a:spLocks/>
          </p:cNvSpPr>
          <p:nvPr/>
        </p:nvSpPr>
        <p:spPr bwMode="auto">
          <a:xfrm>
            <a:off x="81827" y="1930400"/>
            <a:ext cx="3199536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eaLnBrk="1" hangingPunct="1">
              <a:spcBef>
                <a:spcPct val="20000"/>
              </a:spcBef>
              <a:defRPr/>
            </a:pPr>
            <a:r>
              <a:rPr lang="en-US" altLang="en-US" sz="1200" dirty="0" smtClean="0">
                <a:cs typeface="Arial" pitchFamily="34" charset="0"/>
              </a:rPr>
              <a:t>ACSES II major subsystems:</a:t>
            </a:r>
          </a:p>
          <a:p>
            <a:pPr marL="171450" indent="-171450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1200" dirty="0" smtClean="0">
                <a:cs typeface="Arial" pitchFamily="34" charset="0"/>
              </a:rPr>
              <a:t>On-Board (Rolling Stock)</a:t>
            </a:r>
          </a:p>
          <a:p>
            <a:pPr marL="171450" indent="-171450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1200" dirty="0" smtClean="0">
                <a:cs typeface="Arial" pitchFamily="34" charset="0"/>
              </a:rPr>
              <a:t>Wayside (Interlocking and Right of Way Infrastructure)</a:t>
            </a:r>
          </a:p>
          <a:p>
            <a:pPr marL="171450" indent="-171450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1200" dirty="0" smtClean="0">
                <a:cs typeface="Arial" pitchFamily="34" charset="0"/>
              </a:rPr>
              <a:t>Back Office (Temporary Speed Restriction Servers and Central Office Equipment)</a:t>
            </a:r>
          </a:p>
          <a:p>
            <a:pPr marL="171450" indent="-171450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1200" dirty="0" smtClean="0">
                <a:cs typeface="Arial" pitchFamily="34" charset="0"/>
              </a:rPr>
              <a:t>Communications (Ground Based, Land Mobile Data Radio and Wireless Networks)</a:t>
            </a:r>
          </a:p>
          <a:p>
            <a:pPr marL="171450" indent="-171450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1200" dirty="0" smtClean="0">
                <a:cs typeface="Arial" pitchFamily="34" charset="0"/>
              </a:rPr>
              <a:t>Roadway Worker Protection System (RWPS)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PTC Does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5C78C-46E6-4E02-9FEF-1BC3FF95DC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1097135"/>
              </p:ext>
            </p:extLst>
          </p:nvPr>
        </p:nvGraphicFramePr>
        <p:xfrm>
          <a:off x="609600" y="1143000"/>
          <a:ext cx="8077199" cy="498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Visio" r:id="rId3" imgW="9359836" imgH="7356420" progId="Visio.Drawing.11">
                  <p:embed/>
                </p:oleObj>
              </mc:Choice>
              <mc:Fallback>
                <p:oleObj name="Visio" r:id="rId3" imgW="9359836" imgH="73564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1143000"/>
                        <a:ext cx="8077199" cy="4983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1063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latin typeface="Arial" pitchFamily="34" charset="0"/>
                <a:cs typeface="Arial" pitchFamily="34" charset="0"/>
              </a:rPr>
              <a:t>What Signaling Systems Do LIRR/MNR Have Today?</a:t>
            </a:r>
          </a:p>
        </p:txBody>
      </p:sp>
      <p:sp>
        <p:nvSpPr>
          <p:cNvPr id="5123" name="Content Placeholder 4"/>
          <p:cNvSpPr>
            <a:spLocks noGrp="1"/>
          </p:cNvSpPr>
          <p:nvPr>
            <p:ph idx="1"/>
          </p:nvPr>
        </p:nvSpPr>
        <p:spPr>
          <a:xfrm>
            <a:off x="457200" y="1628775"/>
            <a:ext cx="8143875" cy="4727575"/>
          </a:xfrm>
        </p:spPr>
        <p:txBody>
          <a:bodyPr/>
          <a:lstStyle/>
          <a:p>
            <a:r>
              <a:rPr lang="en-US" altLang="en-US" sz="2400" dirty="0" smtClean="0">
                <a:latin typeface="Arial" pitchFamily="34" charset="0"/>
                <a:cs typeface="Arial" pitchFamily="34" charset="0"/>
              </a:rPr>
              <a:t>Railroads primarily rely on Automatic Speed Control  (ASC)  with CAB signaling</a:t>
            </a:r>
          </a:p>
          <a:p>
            <a:pPr lvl="1"/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Monitors train speed </a:t>
            </a:r>
          </a:p>
          <a:p>
            <a:pPr lvl="1"/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Maintains safe braking distance</a:t>
            </a:r>
          </a:p>
          <a:p>
            <a:pPr lvl="1"/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Maintains train separation</a:t>
            </a:r>
            <a:endParaRPr lang="en-US" alt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en-US" sz="2400" dirty="0" smtClean="0">
                <a:latin typeface="Arial" pitchFamily="34" charset="0"/>
                <a:cs typeface="Arial" pitchFamily="34" charset="0"/>
              </a:rPr>
              <a:t>Exceptions:</a:t>
            </a:r>
          </a:p>
          <a:p>
            <a:pPr lvl="1"/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MNR Waterbury Branch</a:t>
            </a:r>
          </a:p>
          <a:p>
            <a:pPr lvl="1"/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LIRR segments</a:t>
            </a:r>
          </a:p>
          <a:p>
            <a:r>
              <a:rPr lang="en-US" altLang="en-US" sz="2400" dirty="0" smtClean="0">
                <a:latin typeface="Arial" pitchFamily="34" charset="0"/>
                <a:cs typeface="Arial" pitchFamily="34" charset="0"/>
              </a:rPr>
              <a:t>Railroads’ ASC Improvements</a:t>
            </a:r>
          </a:p>
          <a:p>
            <a:pPr lvl="1"/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Civil </a:t>
            </a:r>
            <a:r>
              <a:rPr lang="en-US" altLang="en-US" sz="2000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peed Enforcement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11C818-ECD4-449F-995C-5298F8C6955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MNR Cab Signal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5C78C-46E6-4E02-9FEF-1BC3FF95DC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0051796"/>
              </p:ext>
            </p:extLst>
          </p:nvPr>
        </p:nvGraphicFramePr>
        <p:xfrm>
          <a:off x="838200" y="2209800"/>
          <a:ext cx="7696200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Visio" r:id="rId3" imgW="6124454" imgH="4092660" progId="Visio.Drawing.11">
                  <p:embed/>
                </p:oleObj>
              </mc:Choice>
              <mc:Fallback>
                <p:oleObj name="Visio" r:id="rId3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2209800"/>
                        <a:ext cx="7696200" cy="4525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373618"/>
              </p:ext>
            </p:extLst>
          </p:nvPr>
        </p:nvGraphicFramePr>
        <p:xfrm>
          <a:off x="457200" y="1295400"/>
          <a:ext cx="80772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Visio" r:id="rId5" imgW="9207481" imgH="6450840" progId="Visio.Drawing.11">
                  <p:embed/>
                </p:oleObj>
              </mc:Choice>
              <mc:Fallback>
                <p:oleObj name="Visio" r:id="rId5" imgW="9207481" imgH="645084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" y="1295400"/>
                        <a:ext cx="8077200" cy="472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4043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82"/>
            <a:ext cx="8229600" cy="1143000"/>
          </a:xfrm>
        </p:spPr>
        <p:txBody>
          <a:bodyPr/>
          <a:lstStyle/>
          <a:p>
            <a:r>
              <a:rPr lang="en-US" dirty="0" smtClean="0"/>
              <a:t>Current LIRR Signal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0A4CF-9EDC-47EB-9B31-446E1D1ED94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122" name="Picture 2" descr="C:\Users\daustin\Desktop\LIRR 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8" y="1173089"/>
            <a:ext cx="8463517" cy="506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433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17513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latin typeface="Arial" pitchFamily="34" charset="0"/>
                <a:cs typeface="Arial" pitchFamily="34" charset="0"/>
              </a:rPr>
              <a:t>PTC Implementation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190625" y="1981200"/>
            <a:ext cx="7258050" cy="4029075"/>
          </a:xfrm>
        </p:spPr>
        <p:txBody>
          <a:bodyPr/>
          <a:lstStyle/>
          <a:p>
            <a:r>
              <a:rPr lang="en-US" altLang="en-US" sz="2400" dirty="0" smtClean="0">
                <a:latin typeface="Arial" pitchFamily="34" charset="0"/>
                <a:cs typeface="Arial" pitchFamily="34" charset="0"/>
              </a:rPr>
              <a:t>System Integration Contract with Joint Venture between Bombardier/Siemens. </a:t>
            </a:r>
          </a:p>
          <a:p>
            <a:r>
              <a:rPr lang="en-US" altLang="en-US" sz="2400" dirty="0" smtClean="0">
                <a:latin typeface="Arial" pitchFamily="34" charset="0"/>
                <a:cs typeface="Arial" pitchFamily="34" charset="0"/>
              </a:rPr>
              <a:t>Schedule Risks.</a:t>
            </a:r>
          </a:p>
          <a:p>
            <a:r>
              <a:rPr lang="en-US" altLang="en-US" sz="2400" dirty="0" smtClean="0">
                <a:latin typeface="Arial" pitchFamily="34" charset="0"/>
                <a:cs typeface="Arial" pitchFamily="34" charset="0"/>
              </a:rPr>
              <a:t>Pilot Testing including Roadway Worker Protection System.</a:t>
            </a:r>
          </a:p>
          <a:p>
            <a:pPr marL="457200" lvl="1" indent="0">
              <a:buFont typeface="Arial" pitchFamily="34" charset="0"/>
              <a:buNone/>
            </a:pPr>
            <a:endParaRPr lang="en-US" alt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D48B43-EFD6-4827-8EF4-50B1470D2DF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32"/>
          <p:cNvGrpSpPr>
            <a:grpSpLocks/>
          </p:cNvGrpSpPr>
          <p:nvPr/>
        </p:nvGrpSpPr>
        <p:grpSpPr bwMode="auto">
          <a:xfrm>
            <a:off x="-22225" y="5133975"/>
            <a:ext cx="6143625" cy="136525"/>
            <a:chOff x="184" y="2376"/>
            <a:chExt cx="5432" cy="138"/>
          </a:xfrm>
        </p:grpSpPr>
        <p:sp>
          <p:nvSpPr>
            <p:cNvPr id="8311" name="Rectangle 6"/>
            <p:cNvSpPr>
              <a:spLocks noChangeArrowheads="1"/>
            </p:cNvSpPr>
            <p:nvPr/>
          </p:nvSpPr>
          <p:spPr bwMode="auto">
            <a:xfrm>
              <a:off x="199" y="2458"/>
              <a:ext cx="153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12" name="Rectangle 7"/>
            <p:cNvSpPr>
              <a:spLocks noChangeArrowheads="1"/>
            </p:cNvSpPr>
            <p:nvPr/>
          </p:nvSpPr>
          <p:spPr bwMode="auto">
            <a:xfrm>
              <a:off x="463" y="2458"/>
              <a:ext cx="153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13" name="Rectangle 8"/>
            <p:cNvSpPr>
              <a:spLocks noChangeArrowheads="1"/>
            </p:cNvSpPr>
            <p:nvPr/>
          </p:nvSpPr>
          <p:spPr bwMode="auto">
            <a:xfrm>
              <a:off x="712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14" name="Rectangle 9"/>
            <p:cNvSpPr>
              <a:spLocks noChangeArrowheads="1"/>
            </p:cNvSpPr>
            <p:nvPr/>
          </p:nvSpPr>
          <p:spPr bwMode="auto">
            <a:xfrm>
              <a:off x="984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grpSp>
          <p:nvGrpSpPr>
            <p:cNvPr id="8315" name="Group 14"/>
            <p:cNvGrpSpPr>
              <a:grpSpLocks/>
            </p:cNvGrpSpPr>
            <p:nvPr/>
          </p:nvGrpSpPr>
          <p:grpSpPr bwMode="auto">
            <a:xfrm>
              <a:off x="184" y="2376"/>
              <a:ext cx="5432" cy="80"/>
              <a:chOff x="184" y="2360"/>
              <a:chExt cx="5432" cy="96"/>
            </a:xfrm>
          </p:grpSpPr>
          <p:sp>
            <p:nvSpPr>
              <p:cNvPr id="8333" name="Rectangle 10"/>
              <p:cNvSpPr>
                <a:spLocks noChangeArrowheads="1"/>
              </p:cNvSpPr>
              <p:nvPr/>
            </p:nvSpPr>
            <p:spPr bwMode="auto">
              <a:xfrm>
                <a:off x="184" y="2360"/>
                <a:ext cx="5408" cy="96"/>
              </a:xfrm>
              <a:prstGeom prst="rect">
                <a:avLst/>
              </a:prstGeom>
              <a:solidFill>
                <a:srgbClr val="666633"/>
              </a:solidFill>
              <a:ln w="9525" algn="ctr">
                <a:solidFill>
                  <a:srgbClr val="6666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4" name="Line 12"/>
              <p:cNvSpPr>
                <a:spLocks noChangeShapeType="1"/>
              </p:cNvSpPr>
              <p:nvPr/>
            </p:nvSpPr>
            <p:spPr bwMode="auto">
              <a:xfrm>
                <a:off x="184" y="2385"/>
                <a:ext cx="542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335" name="Line 13"/>
              <p:cNvSpPr>
                <a:spLocks noChangeShapeType="1"/>
              </p:cNvSpPr>
              <p:nvPr/>
            </p:nvSpPr>
            <p:spPr bwMode="auto">
              <a:xfrm>
                <a:off x="192" y="2449"/>
                <a:ext cx="54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8316" name="Rectangle 15"/>
            <p:cNvSpPr>
              <a:spLocks noChangeArrowheads="1"/>
            </p:cNvSpPr>
            <p:nvPr/>
          </p:nvSpPr>
          <p:spPr bwMode="auto">
            <a:xfrm>
              <a:off x="1256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17" name="Rectangle 16"/>
            <p:cNvSpPr>
              <a:spLocks noChangeArrowheads="1"/>
            </p:cNvSpPr>
            <p:nvPr/>
          </p:nvSpPr>
          <p:spPr bwMode="auto">
            <a:xfrm>
              <a:off x="152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18" name="Rectangle 17"/>
            <p:cNvSpPr>
              <a:spLocks noChangeArrowheads="1"/>
            </p:cNvSpPr>
            <p:nvPr/>
          </p:nvSpPr>
          <p:spPr bwMode="auto">
            <a:xfrm>
              <a:off x="1769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19" name="Rectangle 18"/>
            <p:cNvSpPr>
              <a:spLocks noChangeArrowheads="1"/>
            </p:cNvSpPr>
            <p:nvPr/>
          </p:nvSpPr>
          <p:spPr bwMode="auto">
            <a:xfrm>
              <a:off x="2040" y="2458"/>
              <a:ext cx="153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0" name="Rectangle 19"/>
            <p:cNvSpPr>
              <a:spLocks noChangeArrowheads="1"/>
            </p:cNvSpPr>
            <p:nvPr/>
          </p:nvSpPr>
          <p:spPr bwMode="auto">
            <a:xfrm>
              <a:off x="2280" y="2458"/>
              <a:ext cx="153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1" name="Rectangle 20"/>
            <p:cNvSpPr>
              <a:spLocks noChangeArrowheads="1"/>
            </p:cNvSpPr>
            <p:nvPr/>
          </p:nvSpPr>
          <p:spPr bwMode="auto">
            <a:xfrm>
              <a:off x="2543" y="2458"/>
              <a:ext cx="153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2" name="Rectangle 21"/>
            <p:cNvSpPr>
              <a:spLocks noChangeArrowheads="1"/>
            </p:cNvSpPr>
            <p:nvPr/>
          </p:nvSpPr>
          <p:spPr bwMode="auto">
            <a:xfrm>
              <a:off x="2792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3" name="Rectangle 22"/>
            <p:cNvSpPr>
              <a:spLocks noChangeArrowheads="1"/>
            </p:cNvSpPr>
            <p:nvPr/>
          </p:nvSpPr>
          <p:spPr bwMode="auto">
            <a:xfrm>
              <a:off x="3064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4" name="Rectangle 23"/>
            <p:cNvSpPr>
              <a:spLocks noChangeArrowheads="1"/>
            </p:cNvSpPr>
            <p:nvPr/>
          </p:nvSpPr>
          <p:spPr bwMode="auto">
            <a:xfrm>
              <a:off x="3337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5" name="Rectangle 24"/>
            <p:cNvSpPr>
              <a:spLocks noChangeArrowheads="1"/>
            </p:cNvSpPr>
            <p:nvPr/>
          </p:nvSpPr>
          <p:spPr bwMode="auto">
            <a:xfrm>
              <a:off x="360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6" name="Rectangle 25"/>
            <p:cNvSpPr>
              <a:spLocks noChangeArrowheads="1"/>
            </p:cNvSpPr>
            <p:nvPr/>
          </p:nvSpPr>
          <p:spPr bwMode="auto">
            <a:xfrm>
              <a:off x="3847" y="2458"/>
              <a:ext cx="153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7" name="Rectangle 26"/>
            <p:cNvSpPr>
              <a:spLocks noChangeArrowheads="1"/>
            </p:cNvSpPr>
            <p:nvPr/>
          </p:nvSpPr>
          <p:spPr bwMode="auto">
            <a:xfrm>
              <a:off x="412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8" name="Rectangle 27"/>
            <p:cNvSpPr>
              <a:spLocks noChangeArrowheads="1"/>
            </p:cNvSpPr>
            <p:nvPr/>
          </p:nvSpPr>
          <p:spPr bwMode="auto">
            <a:xfrm>
              <a:off x="4384" y="2458"/>
              <a:ext cx="153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29" name="Rectangle 28"/>
            <p:cNvSpPr>
              <a:spLocks noChangeArrowheads="1"/>
            </p:cNvSpPr>
            <p:nvPr/>
          </p:nvSpPr>
          <p:spPr bwMode="auto">
            <a:xfrm>
              <a:off x="4656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30" name="Rectangle 29"/>
            <p:cNvSpPr>
              <a:spLocks noChangeArrowheads="1"/>
            </p:cNvSpPr>
            <p:nvPr/>
          </p:nvSpPr>
          <p:spPr bwMode="auto">
            <a:xfrm>
              <a:off x="4920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31" name="Rectangle 30"/>
            <p:cNvSpPr>
              <a:spLocks noChangeArrowheads="1"/>
            </p:cNvSpPr>
            <p:nvPr/>
          </p:nvSpPr>
          <p:spPr bwMode="auto">
            <a:xfrm>
              <a:off x="5168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32" name="Rectangle 31"/>
            <p:cNvSpPr>
              <a:spLocks noChangeArrowheads="1"/>
            </p:cNvSpPr>
            <p:nvPr/>
          </p:nvSpPr>
          <p:spPr bwMode="auto">
            <a:xfrm>
              <a:off x="5441" y="2458"/>
              <a:ext cx="152" cy="56"/>
            </a:xfrm>
            <a:prstGeom prst="rect">
              <a:avLst/>
            </a:prstGeom>
            <a:solidFill>
              <a:srgbClr val="EBE6D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8195" name="Oval 33"/>
          <p:cNvSpPr>
            <a:spLocks noChangeArrowheads="1"/>
          </p:cNvSpPr>
          <p:nvPr/>
        </p:nvSpPr>
        <p:spPr bwMode="auto">
          <a:xfrm>
            <a:off x="2863850" y="4970463"/>
            <a:ext cx="144463" cy="163512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196" name="Oval 34"/>
          <p:cNvSpPr>
            <a:spLocks noChangeArrowheads="1"/>
          </p:cNvSpPr>
          <p:nvPr/>
        </p:nvSpPr>
        <p:spPr bwMode="auto">
          <a:xfrm>
            <a:off x="2654300" y="4972050"/>
            <a:ext cx="144463" cy="163513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197" name="Oval 35"/>
          <p:cNvSpPr>
            <a:spLocks noChangeArrowheads="1"/>
          </p:cNvSpPr>
          <p:nvPr/>
        </p:nvSpPr>
        <p:spPr bwMode="auto">
          <a:xfrm>
            <a:off x="668338" y="4970463"/>
            <a:ext cx="144462" cy="163512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198" name="Oval 36"/>
          <p:cNvSpPr>
            <a:spLocks noChangeArrowheads="1"/>
          </p:cNvSpPr>
          <p:nvPr/>
        </p:nvSpPr>
        <p:spPr bwMode="auto">
          <a:xfrm>
            <a:off x="460375" y="4972050"/>
            <a:ext cx="144463" cy="163513"/>
          </a:xfrm>
          <a:prstGeom prst="ellipse">
            <a:avLst/>
          </a:prstGeom>
          <a:gradFill rotWithShape="1">
            <a:gsLst>
              <a:gs pos="0">
                <a:srgbClr val="999999"/>
              </a:gs>
              <a:gs pos="100000">
                <a:srgbClr val="474747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grpSp>
        <p:nvGrpSpPr>
          <p:cNvPr id="8199" name="Group 40"/>
          <p:cNvGrpSpPr>
            <a:grpSpLocks/>
          </p:cNvGrpSpPr>
          <p:nvPr/>
        </p:nvGrpSpPr>
        <p:grpSpPr bwMode="auto">
          <a:xfrm>
            <a:off x="2936875" y="5133975"/>
            <a:ext cx="6143625" cy="79375"/>
            <a:chOff x="184" y="2360"/>
            <a:chExt cx="5432" cy="96"/>
          </a:xfrm>
        </p:grpSpPr>
        <p:sp>
          <p:nvSpPr>
            <p:cNvPr id="8308" name="Rectangle 41"/>
            <p:cNvSpPr>
              <a:spLocks noChangeArrowheads="1"/>
            </p:cNvSpPr>
            <p:nvPr/>
          </p:nvSpPr>
          <p:spPr bwMode="auto">
            <a:xfrm>
              <a:off x="184" y="2360"/>
              <a:ext cx="5408" cy="96"/>
            </a:xfrm>
            <a:prstGeom prst="rect">
              <a:avLst/>
            </a:prstGeom>
            <a:solidFill>
              <a:srgbClr val="666633"/>
            </a:solidFill>
            <a:ln w="9525" algn="ctr">
              <a:solidFill>
                <a:srgbClr val="6666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8309" name="Line 42"/>
            <p:cNvSpPr>
              <a:spLocks noChangeShapeType="1"/>
            </p:cNvSpPr>
            <p:nvPr/>
          </p:nvSpPr>
          <p:spPr bwMode="auto">
            <a:xfrm>
              <a:off x="184" y="2385"/>
              <a:ext cx="54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310" name="Line 43"/>
            <p:cNvSpPr>
              <a:spLocks noChangeShapeType="1"/>
            </p:cNvSpPr>
            <p:nvPr/>
          </p:nvSpPr>
          <p:spPr bwMode="auto">
            <a:xfrm>
              <a:off x="192" y="2448"/>
              <a:ext cx="54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8200" name="Rectangle 46"/>
          <p:cNvSpPr>
            <a:spLocks noChangeArrowheads="1"/>
          </p:cNvSpPr>
          <p:nvPr/>
        </p:nvSpPr>
        <p:spPr bwMode="auto">
          <a:xfrm>
            <a:off x="1755775" y="5213350"/>
            <a:ext cx="171450" cy="57150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01" name="Rectangle 47"/>
          <p:cNvSpPr>
            <a:spLocks noChangeArrowheads="1"/>
          </p:cNvSpPr>
          <p:nvPr/>
        </p:nvSpPr>
        <p:spPr bwMode="auto">
          <a:xfrm>
            <a:off x="2062163" y="5213350"/>
            <a:ext cx="173037" cy="57150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02" name="Rectangle 49"/>
          <p:cNvSpPr>
            <a:spLocks noChangeArrowheads="1"/>
          </p:cNvSpPr>
          <p:nvPr/>
        </p:nvSpPr>
        <p:spPr bwMode="auto">
          <a:xfrm>
            <a:off x="2632075" y="5213350"/>
            <a:ext cx="173038" cy="57150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03" name="Rectangle 51"/>
          <p:cNvSpPr>
            <a:spLocks noChangeArrowheads="1"/>
          </p:cNvSpPr>
          <p:nvPr/>
        </p:nvSpPr>
        <p:spPr bwMode="auto">
          <a:xfrm>
            <a:off x="6194425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04" name="Rectangle 52"/>
          <p:cNvSpPr>
            <a:spLocks noChangeArrowheads="1"/>
          </p:cNvSpPr>
          <p:nvPr/>
        </p:nvSpPr>
        <p:spPr bwMode="auto">
          <a:xfrm>
            <a:off x="6502400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05" name="Rectangle 53"/>
          <p:cNvSpPr>
            <a:spLocks noChangeArrowheads="1"/>
          </p:cNvSpPr>
          <p:nvPr/>
        </p:nvSpPr>
        <p:spPr bwMode="auto">
          <a:xfrm>
            <a:off x="6800850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06" name="Rectangle 54"/>
          <p:cNvSpPr>
            <a:spLocks noChangeArrowheads="1"/>
          </p:cNvSpPr>
          <p:nvPr/>
        </p:nvSpPr>
        <p:spPr bwMode="auto">
          <a:xfrm>
            <a:off x="7080250" y="5214938"/>
            <a:ext cx="173038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07" name="Rectangle 55"/>
          <p:cNvSpPr>
            <a:spLocks noChangeArrowheads="1"/>
          </p:cNvSpPr>
          <p:nvPr/>
        </p:nvSpPr>
        <p:spPr bwMode="auto">
          <a:xfrm>
            <a:off x="7388225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08" name="Rectangle 56"/>
          <p:cNvSpPr>
            <a:spLocks noChangeArrowheads="1"/>
          </p:cNvSpPr>
          <p:nvPr/>
        </p:nvSpPr>
        <p:spPr bwMode="auto">
          <a:xfrm>
            <a:off x="7686675" y="5214938"/>
            <a:ext cx="173038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09" name="Rectangle 57"/>
          <p:cNvSpPr>
            <a:spLocks noChangeArrowheads="1"/>
          </p:cNvSpPr>
          <p:nvPr/>
        </p:nvSpPr>
        <p:spPr bwMode="auto">
          <a:xfrm>
            <a:off x="7994650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10" name="Rectangle 58"/>
          <p:cNvSpPr>
            <a:spLocks noChangeArrowheads="1"/>
          </p:cNvSpPr>
          <p:nvPr/>
        </p:nvSpPr>
        <p:spPr bwMode="auto">
          <a:xfrm>
            <a:off x="8293100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11" name="Rectangle 59"/>
          <p:cNvSpPr>
            <a:spLocks noChangeArrowheads="1"/>
          </p:cNvSpPr>
          <p:nvPr/>
        </p:nvSpPr>
        <p:spPr bwMode="auto">
          <a:xfrm>
            <a:off x="8574088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12" name="Rectangle 60"/>
          <p:cNvSpPr>
            <a:spLocks noChangeArrowheads="1"/>
          </p:cNvSpPr>
          <p:nvPr/>
        </p:nvSpPr>
        <p:spPr bwMode="auto">
          <a:xfrm>
            <a:off x="8882063" y="5214938"/>
            <a:ext cx="171450" cy="55562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13" name="AutoShape 71"/>
          <p:cNvSpPr>
            <a:spLocks noChangeArrowheads="1"/>
          </p:cNvSpPr>
          <p:nvPr/>
        </p:nvSpPr>
        <p:spPr bwMode="auto">
          <a:xfrm>
            <a:off x="2070100" y="5154613"/>
            <a:ext cx="176213" cy="92075"/>
          </a:xfrm>
          <a:prstGeom prst="hexagon">
            <a:avLst>
              <a:gd name="adj" fmla="val 49555"/>
              <a:gd name="vf" fmla="val 115470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14" name="Oval 72"/>
          <p:cNvSpPr>
            <a:spLocks noChangeArrowheads="1"/>
          </p:cNvSpPr>
          <p:nvPr/>
        </p:nvSpPr>
        <p:spPr bwMode="auto">
          <a:xfrm>
            <a:off x="3074988" y="5037138"/>
            <a:ext cx="60325" cy="57150"/>
          </a:xfrm>
          <a:prstGeom prst="ellipse">
            <a:avLst/>
          </a:prstGeom>
          <a:solidFill>
            <a:srgbClr val="FFFF00"/>
          </a:solid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15" name="AutoShape 79"/>
          <p:cNvSpPr>
            <a:spLocks noChangeArrowheads="1"/>
          </p:cNvSpPr>
          <p:nvPr/>
        </p:nvSpPr>
        <p:spPr bwMode="auto">
          <a:xfrm rot="5400000">
            <a:off x="6865937" y="3752851"/>
            <a:ext cx="123825" cy="88900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16" name="AutoShape 80"/>
          <p:cNvSpPr>
            <a:spLocks noChangeArrowheads="1"/>
          </p:cNvSpPr>
          <p:nvPr/>
        </p:nvSpPr>
        <p:spPr bwMode="auto">
          <a:xfrm rot="5400000">
            <a:off x="6865937" y="3905251"/>
            <a:ext cx="123825" cy="889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17" name="Rectangle 81"/>
          <p:cNvSpPr>
            <a:spLocks noChangeArrowheads="1"/>
          </p:cNvSpPr>
          <p:nvPr/>
        </p:nvSpPr>
        <p:spPr bwMode="auto">
          <a:xfrm>
            <a:off x="7578725" y="4622800"/>
            <a:ext cx="1389063" cy="966788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8218" name="AutoShape 83"/>
          <p:cNvSpPr>
            <a:spLocks noChangeArrowheads="1"/>
          </p:cNvSpPr>
          <p:nvPr/>
        </p:nvSpPr>
        <p:spPr bwMode="auto">
          <a:xfrm rot="10800000" flipH="1">
            <a:off x="7283450" y="3279775"/>
            <a:ext cx="123825" cy="889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30" name="Freeform 85"/>
          <p:cNvSpPr>
            <a:spLocks/>
          </p:cNvSpPr>
          <p:nvPr/>
        </p:nvSpPr>
        <p:spPr bwMode="auto">
          <a:xfrm rot="21125507" flipV="1">
            <a:off x="2473325" y="3603625"/>
            <a:ext cx="4740275" cy="355600"/>
          </a:xfrm>
          <a:custGeom>
            <a:avLst/>
            <a:gdLst>
              <a:gd name="T0" fmla="*/ 0 w 2972"/>
              <a:gd name="T1" fmla="*/ 0 h 101"/>
              <a:gd name="T2" fmla="*/ 2943229 w 2972"/>
              <a:gd name="T3" fmla="*/ 72302 h 101"/>
              <a:gd name="T4" fmla="*/ 1966795 w 2972"/>
              <a:gd name="T5" fmla="*/ 100594 h 101"/>
              <a:gd name="T6" fmla="*/ 4598988 w 2972"/>
              <a:gd name="T7" fmla="*/ 158750 h 10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72" h="101">
                <a:moveTo>
                  <a:pt x="0" y="0"/>
                </a:moveTo>
                <a:lnTo>
                  <a:pt x="1902" y="46"/>
                </a:lnTo>
                <a:lnTo>
                  <a:pt x="1271" y="64"/>
                </a:lnTo>
                <a:lnTo>
                  <a:pt x="2972" y="101"/>
                </a:lnTo>
              </a:path>
            </a:pathLst>
          </a:custGeom>
          <a:noFill/>
          <a:ln w="28575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en-US" dirty="0">
              <a:ln>
                <a:solidFill>
                  <a:srgbClr val="FFCC00"/>
                </a:solidFill>
              </a:ln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220" name="Rectangle 102"/>
          <p:cNvSpPr>
            <a:spLocks noChangeArrowheads="1"/>
          </p:cNvSpPr>
          <p:nvPr/>
        </p:nvSpPr>
        <p:spPr bwMode="auto">
          <a:xfrm>
            <a:off x="3098800" y="771525"/>
            <a:ext cx="3055938" cy="1073150"/>
          </a:xfrm>
          <a:prstGeom prst="rect">
            <a:avLst/>
          </a:prstGeom>
          <a:solidFill>
            <a:srgbClr val="EBE6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</a:rPr>
              <a:t>PRIMARY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</a:rPr>
              <a:t>BACK OFFICE</a:t>
            </a:r>
          </a:p>
        </p:txBody>
      </p:sp>
      <p:sp>
        <p:nvSpPr>
          <p:cNvPr id="8221" name="Text Box 103"/>
          <p:cNvSpPr txBox="1">
            <a:spLocks noChangeArrowheads="1"/>
          </p:cNvSpPr>
          <p:nvPr/>
        </p:nvSpPr>
        <p:spPr bwMode="auto">
          <a:xfrm>
            <a:off x="4852988" y="884238"/>
            <a:ext cx="668337" cy="414337"/>
          </a:xfrm>
          <a:prstGeom prst="rect">
            <a:avLst/>
          </a:prstGeom>
          <a:solidFill>
            <a:srgbClr val="1B86A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rgbClr val="FFFFFF"/>
                </a:solidFill>
              </a:rPr>
              <a:t>ACSES SAFETY COMPUTER</a:t>
            </a:r>
          </a:p>
        </p:txBody>
      </p:sp>
      <p:cxnSp>
        <p:nvCxnSpPr>
          <p:cNvPr id="8222" name="AutoShape 105"/>
          <p:cNvCxnSpPr>
            <a:cxnSpLocks noChangeShapeType="1"/>
            <a:stCxn id="8221" idx="2"/>
          </p:cNvCxnSpPr>
          <p:nvPr/>
        </p:nvCxnSpPr>
        <p:spPr bwMode="auto">
          <a:xfrm flipH="1">
            <a:off x="5186363" y="1298575"/>
            <a:ext cx="1587" cy="1317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223" name="Text Box 108"/>
          <p:cNvSpPr txBox="1">
            <a:spLocks noChangeArrowheads="1"/>
          </p:cNvSpPr>
          <p:nvPr/>
        </p:nvSpPr>
        <p:spPr bwMode="auto">
          <a:xfrm>
            <a:off x="1811338" y="885825"/>
            <a:ext cx="784225" cy="596900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tIns="91440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900" b="1">
                <a:solidFill>
                  <a:srgbClr val="000000"/>
                </a:solidFill>
              </a:rPr>
              <a:t>Train Dispatcher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900" b="1">
                <a:solidFill>
                  <a:srgbClr val="000000"/>
                </a:solidFill>
              </a:rPr>
              <a:t>Consoles</a:t>
            </a:r>
          </a:p>
        </p:txBody>
      </p:sp>
      <p:cxnSp>
        <p:nvCxnSpPr>
          <p:cNvPr id="8224" name="AutoShape 109"/>
          <p:cNvCxnSpPr>
            <a:cxnSpLocks noChangeShapeType="1"/>
            <a:stCxn id="8223" idx="3"/>
          </p:cNvCxnSpPr>
          <p:nvPr/>
        </p:nvCxnSpPr>
        <p:spPr bwMode="auto">
          <a:xfrm flipV="1">
            <a:off x="2595563" y="1166813"/>
            <a:ext cx="2239962" cy="1746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225" name="Text Box 111"/>
          <p:cNvSpPr txBox="1">
            <a:spLocks noChangeArrowheads="1"/>
          </p:cNvSpPr>
          <p:nvPr/>
        </p:nvSpPr>
        <p:spPr bwMode="auto">
          <a:xfrm>
            <a:off x="6184900" y="4029075"/>
            <a:ext cx="9080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</a:rPr>
              <a:t>Interlocking Signal</a:t>
            </a:r>
          </a:p>
        </p:txBody>
      </p:sp>
      <p:sp>
        <p:nvSpPr>
          <p:cNvPr id="125005" name="Rectangle 77"/>
          <p:cNvSpPr>
            <a:spLocks noChangeArrowheads="1"/>
          </p:cNvSpPr>
          <p:nvPr/>
        </p:nvSpPr>
        <p:spPr bwMode="auto">
          <a:xfrm flipV="1">
            <a:off x="7011988" y="3505200"/>
            <a:ext cx="53975" cy="203041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B2B2B2"/>
              </a:gs>
              <a:gs pos="100000">
                <a:schemeClr val="tx1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8227" name="AutoShape 113"/>
          <p:cNvCxnSpPr>
            <a:cxnSpLocks noChangeShapeType="1"/>
            <a:stCxn id="125005" idx="0"/>
            <a:endCxn id="8248" idx="2"/>
          </p:cNvCxnSpPr>
          <p:nvPr/>
        </p:nvCxnSpPr>
        <p:spPr bwMode="auto">
          <a:xfrm rot="16200000" flipH="1">
            <a:off x="7693025" y="4881563"/>
            <a:ext cx="12700" cy="1308100"/>
          </a:xfrm>
          <a:prstGeom prst="bentConnector3">
            <a:avLst>
              <a:gd name="adj1" fmla="val 180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8228" name="Group 147"/>
          <p:cNvGrpSpPr>
            <a:grpSpLocks/>
          </p:cNvGrpSpPr>
          <p:nvPr/>
        </p:nvGrpSpPr>
        <p:grpSpPr bwMode="auto">
          <a:xfrm>
            <a:off x="7307263" y="3517900"/>
            <a:ext cx="82550" cy="2000250"/>
            <a:chOff x="2789" y="2024"/>
            <a:chExt cx="84" cy="1424"/>
          </a:xfrm>
        </p:grpSpPr>
        <p:grpSp>
          <p:nvGrpSpPr>
            <p:cNvPr id="8290" name="Group 133"/>
            <p:cNvGrpSpPr>
              <a:grpSpLocks/>
            </p:cNvGrpSpPr>
            <p:nvPr/>
          </p:nvGrpSpPr>
          <p:grpSpPr bwMode="auto">
            <a:xfrm>
              <a:off x="2789" y="2024"/>
              <a:ext cx="84" cy="480"/>
              <a:chOff x="2792" y="2024"/>
              <a:chExt cx="84" cy="480"/>
            </a:xfrm>
          </p:grpSpPr>
          <p:sp>
            <p:nvSpPr>
              <p:cNvPr id="8303" name="Freeform 127"/>
              <p:cNvSpPr>
                <a:spLocks/>
              </p:cNvSpPr>
              <p:nvPr/>
            </p:nvSpPr>
            <p:spPr bwMode="auto">
              <a:xfrm>
                <a:off x="2792" y="2024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304" name="Freeform 128"/>
              <p:cNvSpPr>
                <a:spLocks/>
              </p:cNvSpPr>
              <p:nvPr/>
            </p:nvSpPr>
            <p:spPr bwMode="auto">
              <a:xfrm>
                <a:off x="2792" y="2120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305" name="Freeform 129"/>
              <p:cNvSpPr>
                <a:spLocks/>
              </p:cNvSpPr>
              <p:nvPr/>
            </p:nvSpPr>
            <p:spPr bwMode="auto">
              <a:xfrm>
                <a:off x="2792" y="2216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306" name="Freeform 130"/>
              <p:cNvSpPr>
                <a:spLocks/>
              </p:cNvSpPr>
              <p:nvPr/>
            </p:nvSpPr>
            <p:spPr bwMode="auto">
              <a:xfrm>
                <a:off x="2792" y="2312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307" name="Freeform 131"/>
              <p:cNvSpPr>
                <a:spLocks/>
              </p:cNvSpPr>
              <p:nvPr/>
            </p:nvSpPr>
            <p:spPr bwMode="auto">
              <a:xfrm>
                <a:off x="2792" y="2408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8291" name="Group 134"/>
            <p:cNvGrpSpPr>
              <a:grpSpLocks/>
            </p:cNvGrpSpPr>
            <p:nvPr/>
          </p:nvGrpSpPr>
          <p:grpSpPr bwMode="auto">
            <a:xfrm>
              <a:off x="2789" y="2496"/>
              <a:ext cx="84" cy="480"/>
              <a:chOff x="2792" y="2024"/>
              <a:chExt cx="84" cy="480"/>
            </a:xfrm>
          </p:grpSpPr>
          <p:sp>
            <p:nvSpPr>
              <p:cNvPr id="8298" name="Freeform 135"/>
              <p:cNvSpPr>
                <a:spLocks/>
              </p:cNvSpPr>
              <p:nvPr/>
            </p:nvSpPr>
            <p:spPr bwMode="auto">
              <a:xfrm>
                <a:off x="2792" y="2024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299" name="Freeform 136"/>
              <p:cNvSpPr>
                <a:spLocks/>
              </p:cNvSpPr>
              <p:nvPr/>
            </p:nvSpPr>
            <p:spPr bwMode="auto">
              <a:xfrm>
                <a:off x="2792" y="2120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300" name="Freeform 137"/>
              <p:cNvSpPr>
                <a:spLocks/>
              </p:cNvSpPr>
              <p:nvPr/>
            </p:nvSpPr>
            <p:spPr bwMode="auto">
              <a:xfrm>
                <a:off x="2792" y="2217"/>
                <a:ext cx="84" cy="95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301" name="Freeform 138"/>
              <p:cNvSpPr>
                <a:spLocks/>
              </p:cNvSpPr>
              <p:nvPr/>
            </p:nvSpPr>
            <p:spPr bwMode="auto">
              <a:xfrm>
                <a:off x="2792" y="2311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302" name="Freeform 139"/>
              <p:cNvSpPr>
                <a:spLocks/>
              </p:cNvSpPr>
              <p:nvPr/>
            </p:nvSpPr>
            <p:spPr bwMode="auto">
              <a:xfrm>
                <a:off x="2792" y="2408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8292" name="Group 141"/>
            <p:cNvGrpSpPr>
              <a:grpSpLocks/>
            </p:cNvGrpSpPr>
            <p:nvPr/>
          </p:nvGrpSpPr>
          <p:grpSpPr bwMode="auto">
            <a:xfrm>
              <a:off x="2789" y="2968"/>
              <a:ext cx="84" cy="480"/>
              <a:chOff x="2792" y="2024"/>
              <a:chExt cx="84" cy="480"/>
            </a:xfrm>
          </p:grpSpPr>
          <p:sp>
            <p:nvSpPr>
              <p:cNvPr id="8293" name="Freeform 142"/>
              <p:cNvSpPr>
                <a:spLocks/>
              </p:cNvSpPr>
              <p:nvPr/>
            </p:nvSpPr>
            <p:spPr bwMode="auto">
              <a:xfrm>
                <a:off x="2792" y="2024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294" name="Freeform 143"/>
              <p:cNvSpPr>
                <a:spLocks/>
              </p:cNvSpPr>
              <p:nvPr/>
            </p:nvSpPr>
            <p:spPr bwMode="auto">
              <a:xfrm>
                <a:off x="2792" y="2120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295" name="Freeform 144"/>
              <p:cNvSpPr>
                <a:spLocks/>
              </p:cNvSpPr>
              <p:nvPr/>
            </p:nvSpPr>
            <p:spPr bwMode="auto">
              <a:xfrm>
                <a:off x="2792" y="2216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296" name="Freeform 145"/>
              <p:cNvSpPr>
                <a:spLocks/>
              </p:cNvSpPr>
              <p:nvPr/>
            </p:nvSpPr>
            <p:spPr bwMode="auto">
              <a:xfrm>
                <a:off x="2792" y="2312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8297" name="Freeform 146"/>
              <p:cNvSpPr>
                <a:spLocks/>
              </p:cNvSpPr>
              <p:nvPr/>
            </p:nvSpPr>
            <p:spPr bwMode="auto">
              <a:xfrm>
                <a:off x="2792" y="2408"/>
                <a:ext cx="84" cy="96"/>
              </a:xfrm>
              <a:custGeom>
                <a:avLst/>
                <a:gdLst>
                  <a:gd name="T0" fmla="*/ 0 w 568"/>
                  <a:gd name="T1" fmla="*/ 0 h 572"/>
                  <a:gd name="T2" fmla="*/ 0 w 568"/>
                  <a:gd name="T3" fmla="*/ 0 h 572"/>
                  <a:gd name="T4" fmla="*/ 0 w 568"/>
                  <a:gd name="T5" fmla="*/ 0 h 572"/>
                  <a:gd name="T6" fmla="*/ 0 w 568"/>
                  <a:gd name="T7" fmla="*/ 0 h 572"/>
                  <a:gd name="T8" fmla="*/ 0 w 568"/>
                  <a:gd name="T9" fmla="*/ 0 h 5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8" h="572">
                    <a:moveTo>
                      <a:pt x="0" y="0"/>
                    </a:moveTo>
                    <a:lnTo>
                      <a:pt x="568" y="572"/>
                    </a:lnTo>
                    <a:lnTo>
                      <a:pt x="568" y="0"/>
                    </a:lnTo>
                    <a:lnTo>
                      <a:pt x="0" y="56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45791" dir="2021404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  <p:sp>
        <p:nvSpPr>
          <p:cNvPr id="8229" name="Freeform 148"/>
          <p:cNvSpPr>
            <a:spLocks/>
          </p:cNvSpPr>
          <p:nvPr/>
        </p:nvSpPr>
        <p:spPr bwMode="auto">
          <a:xfrm>
            <a:off x="7343775" y="3362325"/>
            <a:ext cx="468313" cy="2298700"/>
          </a:xfrm>
          <a:custGeom>
            <a:avLst/>
            <a:gdLst>
              <a:gd name="T0" fmla="*/ 0 w 258"/>
              <a:gd name="T1" fmla="*/ 0 h 1506"/>
              <a:gd name="T2" fmla="*/ 2147483647 w 258"/>
              <a:gd name="T3" fmla="*/ 2147483647 h 1506"/>
              <a:gd name="T4" fmla="*/ 2147483647 w 258"/>
              <a:gd name="T5" fmla="*/ 2147483647 h 1506"/>
              <a:gd name="T6" fmla="*/ 2147483647 w 258"/>
              <a:gd name="T7" fmla="*/ 2147483647 h 150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8" h="1506">
                <a:moveTo>
                  <a:pt x="0" y="0"/>
                </a:moveTo>
                <a:lnTo>
                  <a:pt x="6" y="1506"/>
                </a:lnTo>
                <a:lnTo>
                  <a:pt x="258" y="1506"/>
                </a:lnTo>
                <a:lnTo>
                  <a:pt x="258" y="1086"/>
                </a:lnTo>
              </a:path>
            </a:pathLst>
          </a:custGeom>
          <a:noFill/>
          <a:ln w="28575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" name="Text Box 82"/>
          <p:cNvSpPr txBox="1">
            <a:spLocks noChangeArrowheads="1"/>
          </p:cNvSpPr>
          <p:nvPr/>
        </p:nvSpPr>
        <p:spPr bwMode="auto">
          <a:xfrm>
            <a:off x="7623175" y="4654550"/>
            <a:ext cx="539750" cy="414338"/>
          </a:xfrm>
          <a:prstGeom prst="rect">
            <a:avLst/>
          </a:prstGeom>
          <a:solidFill>
            <a:srgbClr val="1B86A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rgbClr val="FFFFFF"/>
                </a:solidFill>
              </a:rPr>
              <a:t>ACSES DATA RADIO</a:t>
            </a:r>
          </a:p>
        </p:txBody>
      </p:sp>
      <p:sp>
        <p:nvSpPr>
          <p:cNvPr id="8231" name="AutoShape 78"/>
          <p:cNvSpPr>
            <a:spLocks noChangeArrowheads="1"/>
          </p:cNvSpPr>
          <p:nvPr/>
        </p:nvSpPr>
        <p:spPr bwMode="auto">
          <a:xfrm rot="5400000">
            <a:off x="6865937" y="3600451"/>
            <a:ext cx="123825" cy="88900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28" name="Freeform 32"/>
          <p:cNvSpPr>
            <a:spLocks/>
          </p:cNvSpPr>
          <p:nvPr/>
        </p:nvSpPr>
        <p:spPr bwMode="auto">
          <a:xfrm>
            <a:off x="182563" y="4321175"/>
            <a:ext cx="3071812" cy="692150"/>
          </a:xfrm>
          <a:custGeom>
            <a:avLst/>
            <a:gdLst>
              <a:gd name="T0" fmla="*/ 30 w 2298"/>
              <a:gd name="T1" fmla="*/ 6 h 408"/>
              <a:gd name="T2" fmla="*/ 2244 w 2298"/>
              <a:gd name="T3" fmla="*/ 6 h 408"/>
              <a:gd name="T4" fmla="*/ 2298 w 2298"/>
              <a:gd name="T5" fmla="*/ 318 h 408"/>
              <a:gd name="T6" fmla="*/ 2286 w 2298"/>
              <a:gd name="T7" fmla="*/ 408 h 408"/>
              <a:gd name="T8" fmla="*/ 22 w 2298"/>
              <a:gd name="T9" fmla="*/ 408 h 408"/>
              <a:gd name="T10" fmla="*/ 0 w 2298"/>
              <a:gd name="T11" fmla="*/ 324 h 408"/>
              <a:gd name="T12" fmla="*/ 22 w 2298"/>
              <a:gd name="T1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98" h="408">
                <a:moveTo>
                  <a:pt x="30" y="6"/>
                </a:moveTo>
                <a:lnTo>
                  <a:pt x="2244" y="6"/>
                </a:lnTo>
                <a:lnTo>
                  <a:pt x="2298" y="318"/>
                </a:lnTo>
                <a:lnTo>
                  <a:pt x="2286" y="408"/>
                </a:lnTo>
                <a:lnTo>
                  <a:pt x="22" y="408"/>
                </a:lnTo>
                <a:lnTo>
                  <a:pt x="0" y="324"/>
                </a:lnTo>
                <a:lnTo>
                  <a:pt x="22" y="0"/>
                </a:lnTo>
              </a:path>
            </a:pathLst>
          </a:cu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8233" name="AutoShape 39"/>
          <p:cNvCxnSpPr>
            <a:cxnSpLocks noChangeShapeType="1"/>
            <a:stCxn id="8246" idx="3"/>
            <a:endCxn id="8234" idx="1"/>
          </p:cNvCxnSpPr>
          <p:nvPr/>
        </p:nvCxnSpPr>
        <p:spPr bwMode="auto">
          <a:xfrm flipV="1">
            <a:off x="2774950" y="4584700"/>
            <a:ext cx="107950" cy="365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234" name="Text Box 63"/>
          <p:cNvSpPr txBox="1">
            <a:spLocks noChangeArrowheads="1"/>
          </p:cNvSpPr>
          <p:nvPr/>
        </p:nvSpPr>
        <p:spPr bwMode="auto">
          <a:xfrm>
            <a:off x="2882900" y="4503738"/>
            <a:ext cx="287338" cy="160337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rgbClr val="FFFFFF"/>
                </a:solidFill>
              </a:rPr>
              <a:t>ADU</a:t>
            </a:r>
          </a:p>
        </p:txBody>
      </p:sp>
      <p:sp>
        <p:nvSpPr>
          <p:cNvPr id="8235" name="AutoShape 90"/>
          <p:cNvSpPr>
            <a:spLocks noChangeArrowheads="1"/>
          </p:cNvSpPr>
          <p:nvPr/>
        </p:nvSpPr>
        <p:spPr bwMode="auto">
          <a:xfrm>
            <a:off x="347663" y="4513263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36" name="AutoShape 91"/>
          <p:cNvSpPr>
            <a:spLocks noChangeArrowheads="1"/>
          </p:cNvSpPr>
          <p:nvPr/>
        </p:nvSpPr>
        <p:spPr bwMode="auto">
          <a:xfrm>
            <a:off x="733425" y="4503738"/>
            <a:ext cx="192088" cy="16192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37" name="AutoShape 92"/>
          <p:cNvSpPr>
            <a:spLocks noChangeArrowheads="1"/>
          </p:cNvSpPr>
          <p:nvPr/>
        </p:nvSpPr>
        <p:spPr bwMode="auto">
          <a:xfrm>
            <a:off x="1038225" y="4513263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38" name="AutoShape 93"/>
          <p:cNvSpPr>
            <a:spLocks noChangeArrowheads="1"/>
          </p:cNvSpPr>
          <p:nvPr/>
        </p:nvSpPr>
        <p:spPr bwMode="auto">
          <a:xfrm>
            <a:off x="1379538" y="4513263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39" name="AutoShape 94"/>
          <p:cNvSpPr>
            <a:spLocks noChangeArrowheads="1"/>
          </p:cNvSpPr>
          <p:nvPr/>
        </p:nvSpPr>
        <p:spPr bwMode="auto">
          <a:xfrm>
            <a:off x="687388" y="4437063"/>
            <a:ext cx="273050" cy="51435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40" name="AutoShape 95"/>
          <p:cNvSpPr>
            <a:spLocks noChangeArrowheads="1"/>
          </p:cNvSpPr>
          <p:nvPr/>
        </p:nvSpPr>
        <p:spPr bwMode="auto">
          <a:xfrm>
            <a:off x="1725613" y="4513263"/>
            <a:ext cx="273050" cy="142875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016" tIns="64008" rIns="128016" bIns="64008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41" name="Text Box 68"/>
          <p:cNvSpPr txBox="1">
            <a:spLocks noChangeArrowheads="1"/>
          </p:cNvSpPr>
          <p:nvPr/>
        </p:nvSpPr>
        <p:spPr bwMode="auto">
          <a:xfrm>
            <a:off x="2525713" y="4781550"/>
            <a:ext cx="627062" cy="16033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rgbClr val="000000"/>
                </a:solidFill>
              </a:rPr>
              <a:t>CSS / ATC</a:t>
            </a:r>
          </a:p>
        </p:txBody>
      </p:sp>
      <p:sp>
        <p:nvSpPr>
          <p:cNvPr id="8242" name="AutoShape 69"/>
          <p:cNvSpPr>
            <a:spLocks noChangeArrowheads="1"/>
          </p:cNvSpPr>
          <p:nvPr/>
        </p:nvSpPr>
        <p:spPr bwMode="auto">
          <a:xfrm>
            <a:off x="1014413" y="5005388"/>
            <a:ext cx="103187" cy="92075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43" name="AutoShape 70"/>
          <p:cNvSpPr>
            <a:spLocks noChangeArrowheads="1"/>
          </p:cNvSpPr>
          <p:nvPr/>
        </p:nvSpPr>
        <p:spPr bwMode="auto">
          <a:xfrm rot="10800000" flipH="1">
            <a:off x="2363788" y="4164013"/>
            <a:ext cx="104775" cy="92075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cxnSp>
        <p:nvCxnSpPr>
          <p:cNvPr id="8244" name="AutoShape 75"/>
          <p:cNvCxnSpPr>
            <a:cxnSpLocks noChangeShapeType="1"/>
            <a:stCxn id="8246" idx="2"/>
            <a:endCxn id="8241" idx="1"/>
          </p:cNvCxnSpPr>
          <p:nvPr/>
        </p:nvCxnSpPr>
        <p:spPr bwMode="auto">
          <a:xfrm rot="16200000" flipH="1">
            <a:off x="2401888" y="4737100"/>
            <a:ext cx="136525" cy="11112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8245" name="AutoShape 76"/>
          <p:cNvCxnSpPr>
            <a:cxnSpLocks noChangeShapeType="1"/>
            <a:stCxn id="8241" idx="2"/>
            <a:endCxn id="8214" idx="0"/>
          </p:cNvCxnSpPr>
          <p:nvPr/>
        </p:nvCxnSpPr>
        <p:spPr bwMode="auto">
          <a:xfrm rot="16200000" flipH="1">
            <a:off x="2924969" y="4856957"/>
            <a:ext cx="95250" cy="26511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246" name="Text Box 37"/>
          <p:cNvSpPr txBox="1">
            <a:spLocks noChangeArrowheads="1"/>
          </p:cNvSpPr>
          <p:nvPr/>
        </p:nvSpPr>
        <p:spPr bwMode="auto">
          <a:xfrm>
            <a:off x="2054225" y="4441825"/>
            <a:ext cx="720725" cy="28257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rgbClr val="FFFFFF"/>
                </a:solidFill>
              </a:rPr>
              <a:t>ACSES COMPUTER</a:t>
            </a:r>
          </a:p>
        </p:txBody>
      </p:sp>
      <p:cxnSp>
        <p:nvCxnSpPr>
          <p:cNvPr id="8247" name="AutoShape 75"/>
          <p:cNvCxnSpPr>
            <a:cxnSpLocks noChangeShapeType="1"/>
            <a:stCxn id="8246" idx="2"/>
            <a:endCxn id="8242" idx="0"/>
          </p:cNvCxnSpPr>
          <p:nvPr/>
        </p:nvCxnSpPr>
        <p:spPr bwMode="auto">
          <a:xfrm rot="5400000">
            <a:off x="1600200" y="4191000"/>
            <a:ext cx="280988" cy="134778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248" name="Text Box 68"/>
          <p:cNvSpPr txBox="1">
            <a:spLocks noChangeArrowheads="1"/>
          </p:cNvSpPr>
          <p:nvPr/>
        </p:nvSpPr>
        <p:spPr bwMode="auto">
          <a:xfrm>
            <a:off x="8034338" y="5253038"/>
            <a:ext cx="627062" cy="28257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rgbClr val="000000"/>
                </a:solidFill>
              </a:rPr>
              <a:t>Signal System</a:t>
            </a:r>
          </a:p>
        </p:txBody>
      </p:sp>
      <p:cxnSp>
        <p:nvCxnSpPr>
          <p:cNvPr id="8249" name="Elbow Connector 24"/>
          <p:cNvCxnSpPr>
            <a:cxnSpLocks noChangeShapeType="1"/>
          </p:cNvCxnSpPr>
          <p:nvPr/>
        </p:nvCxnSpPr>
        <p:spPr bwMode="auto">
          <a:xfrm rot="10800000" flipV="1">
            <a:off x="8166100" y="4935538"/>
            <a:ext cx="212725" cy="6350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50" name="Oval 104"/>
          <p:cNvSpPr>
            <a:spLocks noChangeArrowheads="1"/>
          </p:cNvSpPr>
          <p:nvPr/>
        </p:nvSpPr>
        <p:spPr bwMode="auto">
          <a:xfrm>
            <a:off x="3927475" y="2035175"/>
            <a:ext cx="4646613" cy="681038"/>
          </a:xfrm>
          <a:prstGeom prst="ellipse">
            <a:avLst/>
          </a:prstGeom>
          <a:gradFill rotWithShape="1">
            <a:gsLst>
              <a:gs pos="0">
                <a:srgbClr val="F0F0F0"/>
              </a:gs>
              <a:gs pos="100000">
                <a:srgbClr val="B2B2B2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	RAILROAD DATA NETWORK</a:t>
            </a:r>
          </a:p>
        </p:txBody>
      </p:sp>
      <p:cxnSp>
        <p:nvCxnSpPr>
          <p:cNvPr id="8251" name="Elbow Connector 124993"/>
          <p:cNvCxnSpPr>
            <a:cxnSpLocks noChangeShapeType="1"/>
          </p:cNvCxnSpPr>
          <p:nvPr/>
        </p:nvCxnSpPr>
        <p:spPr bwMode="auto">
          <a:xfrm rot="5400000" flipH="1" flipV="1">
            <a:off x="2377281" y="4277519"/>
            <a:ext cx="77788" cy="12700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52" name="Pentagon 14"/>
          <p:cNvSpPr>
            <a:spLocks noChangeArrowheads="1"/>
          </p:cNvSpPr>
          <p:nvPr/>
        </p:nvSpPr>
        <p:spPr bwMode="auto">
          <a:xfrm>
            <a:off x="2363788" y="4351338"/>
            <a:ext cx="111125" cy="66675"/>
          </a:xfrm>
          <a:prstGeom prst="homePlate">
            <a:avLst>
              <a:gd name="adj" fmla="val 50340"/>
            </a:avLst>
          </a:prstGeom>
          <a:solidFill>
            <a:srgbClr val="00B050"/>
          </a:solidFill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 lIns="128016" tIns="64008" rIns="128016" bIns="64008">
            <a:spAutoFit/>
          </a:bodyPr>
          <a:lstStyle>
            <a:lvl1pPr defTabSz="1300163"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1300163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1300163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1300163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1300163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13001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13001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13001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13001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8253" name="Text Box 112"/>
          <p:cNvSpPr txBox="1">
            <a:spLocks noChangeArrowheads="1"/>
          </p:cNvSpPr>
          <p:nvPr/>
        </p:nvSpPr>
        <p:spPr bwMode="auto">
          <a:xfrm>
            <a:off x="5275263" y="2771775"/>
            <a:ext cx="1474787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</a:rPr>
              <a:t>Temporary Speed Restriction Communication</a:t>
            </a:r>
          </a:p>
        </p:txBody>
      </p:sp>
      <p:cxnSp>
        <p:nvCxnSpPr>
          <p:cNvPr id="8254" name="Straight Connector 218"/>
          <p:cNvCxnSpPr>
            <a:cxnSpLocks noChangeShapeType="1"/>
          </p:cNvCxnSpPr>
          <p:nvPr/>
        </p:nvCxnSpPr>
        <p:spPr bwMode="auto">
          <a:xfrm>
            <a:off x="5849938" y="3279775"/>
            <a:ext cx="304800" cy="209550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55" name="AutoShape 71"/>
          <p:cNvSpPr>
            <a:spLocks noChangeArrowheads="1"/>
          </p:cNvSpPr>
          <p:nvPr/>
        </p:nvSpPr>
        <p:spPr bwMode="auto">
          <a:xfrm>
            <a:off x="2371725" y="5156200"/>
            <a:ext cx="176213" cy="92075"/>
          </a:xfrm>
          <a:prstGeom prst="hexagon">
            <a:avLst>
              <a:gd name="adj" fmla="val 49555"/>
              <a:gd name="vf" fmla="val 115470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24996" name="Rectangle 124995"/>
          <p:cNvSpPr/>
          <p:nvPr/>
        </p:nvSpPr>
        <p:spPr>
          <a:xfrm>
            <a:off x="6154738" y="877888"/>
            <a:ext cx="1673225" cy="576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</a:rPr>
              <a:t>Safety Server Transmits Temporary Speed Restrictions to Trains</a:t>
            </a:r>
          </a:p>
        </p:txBody>
      </p:sp>
      <p:cxnSp>
        <p:nvCxnSpPr>
          <p:cNvPr id="8257" name="Straight Connector 218"/>
          <p:cNvCxnSpPr>
            <a:cxnSpLocks noChangeShapeType="1"/>
          </p:cNvCxnSpPr>
          <p:nvPr/>
        </p:nvCxnSpPr>
        <p:spPr bwMode="auto">
          <a:xfrm flipH="1">
            <a:off x="5538788" y="1133475"/>
            <a:ext cx="858837" cy="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58" name="Title 1"/>
          <p:cNvSpPr>
            <a:spLocks noGrp="1"/>
          </p:cNvSpPr>
          <p:nvPr>
            <p:ph type="title"/>
          </p:nvPr>
        </p:nvSpPr>
        <p:spPr>
          <a:xfrm>
            <a:off x="1057275" y="-85725"/>
            <a:ext cx="7042150" cy="771525"/>
          </a:xfrm>
        </p:spPr>
        <p:txBody>
          <a:bodyPr/>
          <a:lstStyle/>
          <a:p>
            <a:r>
              <a:rPr lang="en-US" altLang="en-US" smtClean="0">
                <a:latin typeface="Arial" pitchFamily="34" charset="0"/>
                <a:cs typeface="Arial" pitchFamily="34" charset="0"/>
              </a:rPr>
              <a:t>RWPS</a:t>
            </a:r>
          </a:p>
        </p:txBody>
      </p:sp>
      <p:sp>
        <p:nvSpPr>
          <p:cNvPr id="8259" name="Text Box 112"/>
          <p:cNvSpPr txBox="1">
            <a:spLocks noChangeArrowheads="1"/>
          </p:cNvSpPr>
          <p:nvPr/>
        </p:nvSpPr>
        <p:spPr bwMode="auto">
          <a:xfrm>
            <a:off x="7893050" y="3714750"/>
            <a:ext cx="88741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</a:rPr>
              <a:t>Signal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</a:rPr>
              <a:t>Location</a:t>
            </a:r>
          </a:p>
        </p:txBody>
      </p:sp>
      <p:cxnSp>
        <p:nvCxnSpPr>
          <p:cNvPr id="8260" name="Straight Connector 218"/>
          <p:cNvCxnSpPr>
            <a:cxnSpLocks noChangeShapeType="1"/>
          </p:cNvCxnSpPr>
          <p:nvPr/>
        </p:nvCxnSpPr>
        <p:spPr bwMode="auto">
          <a:xfrm>
            <a:off x="8342313" y="4191000"/>
            <a:ext cx="0" cy="469900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61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141B8B1-540E-4760-8BB8-A578F9AE515D}" type="slidenum">
              <a:rPr lang="en-US" altLang="en-US" sz="10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8262" name="Text Box 108"/>
          <p:cNvSpPr txBox="1">
            <a:spLocks noChangeArrowheads="1"/>
          </p:cNvSpPr>
          <p:nvPr/>
        </p:nvSpPr>
        <p:spPr bwMode="auto">
          <a:xfrm>
            <a:off x="4400550" y="1430338"/>
            <a:ext cx="1704975" cy="38893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tIns="91440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00" b="1">
                <a:solidFill>
                  <a:srgbClr val="000000"/>
                </a:solidFill>
              </a:rPr>
              <a:t>ACSES II Management and Communications Systems</a:t>
            </a:r>
          </a:p>
        </p:txBody>
      </p:sp>
      <p:cxnSp>
        <p:nvCxnSpPr>
          <p:cNvPr id="8263" name="AutoShape 105"/>
          <p:cNvCxnSpPr>
            <a:cxnSpLocks noChangeShapeType="1"/>
          </p:cNvCxnSpPr>
          <p:nvPr/>
        </p:nvCxnSpPr>
        <p:spPr bwMode="auto">
          <a:xfrm>
            <a:off x="3698875" y="1185863"/>
            <a:ext cx="0" cy="319087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8264" name="AutoShape 105"/>
          <p:cNvCxnSpPr>
            <a:cxnSpLocks noChangeShapeType="1"/>
          </p:cNvCxnSpPr>
          <p:nvPr/>
        </p:nvCxnSpPr>
        <p:spPr bwMode="auto">
          <a:xfrm flipH="1">
            <a:off x="5195888" y="1849438"/>
            <a:ext cx="1587" cy="2238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8265" name="AutoShape 105"/>
          <p:cNvCxnSpPr>
            <a:cxnSpLocks noChangeShapeType="1"/>
          </p:cNvCxnSpPr>
          <p:nvPr/>
        </p:nvCxnSpPr>
        <p:spPr bwMode="auto">
          <a:xfrm>
            <a:off x="7893050" y="2616200"/>
            <a:ext cx="0" cy="20383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266" name="Text Box 103"/>
          <p:cNvSpPr txBox="1">
            <a:spLocks noChangeArrowheads="1"/>
          </p:cNvSpPr>
          <p:nvPr/>
        </p:nvSpPr>
        <p:spPr bwMode="auto">
          <a:xfrm>
            <a:off x="3387725" y="1490663"/>
            <a:ext cx="623888" cy="28257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rgbClr val="FFFFFF"/>
                </a:solidFill>
              </a:rPr>
              <a:t>RWPS SYSTEM</a:t>
            </a:r>
          </a:p>
        </p:txBody>
      </p:sp>
      <p:cxnSp>
        <p:nvCxnSpPr>
          <p:cNvPr id="8267" name="AutoShape 105"/>
          <p:cNvCxnSpPr>
            <a:cxnSpLocks noChangeShapeType="1"/>
          </p:cNvCxnSpPr>
          <p:nvPr/>
        </p:nvCxnSpPr>
        <p:spPr bwMode="auto">
          <a:xfrm>
            <a:off x="4013200" y="1643063"/>
            <a:ext cx="387350" cy="0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8268" name="AutoShape 105"/>
          <p:cNvCxnSpPr>
            <a:cxnSpLocks noChangeShapeType="1"/>
          </p:cNvCxnSpPr>
          <p:nvPr/>
        </p:nvCxnSpPr>
        <p:spPr bwMode="auto">
          <a:xfrm>
            <a:off x="3509963" y="1773238"/>
            <a:ext cx="1587" cy="773112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269" name="Oval 104"/>
          <p:cNvSpPr>
            <a:spLocks noChangeArrowheads="1"/>
          </p:cNvSpPr>
          <p:nvPr/>
        </p:nvSpPr>
        <p:spPr bwMode="auto">
          <a:xfrm>
            <a:off x="2733675" y="2524125"/>
            <a:ext cx="1306513" cy="371475"/>
          </a:xfrm>
          <a:prstGeom prst="ellipse">
            <a:avLst/>
          </a:prstGeom>
          <a:gradFill rotWithShape="1">
            <a:gsLst>
              <a:gs pos="0">
                <a:srgbClr val="F0F0F0"/>
              </a:gs>
              <a:gs pos="100000">
                <a:srgbClr val="B2B2B2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CELLULAR</a:t>
            </a:r>
          </a:p>
        </p:txBody>
      </p:sp>
      <p:sp>
        <p:nvSpPr>
          <p:cNvPr id="8270" name="Oval 104"/>
          <p:cNvSpPr>
            <a:spLocks noChangeArrowheads="1"/>
          </p:cNvSpPr>
          <p:nvPr/>
        </p:nvSpPr>
        <p:spPr bwMode="auto">
          <a:xfrm>
            <a:off x="3735388" y="2919413"/>
            <a:ext cx="998537" cy="428625"/>
          </a:xfrm>
          <a:prstGeom prst="ellipse">
            <a:avLst/>
          </a:prstGeom>
          <a:gradFill rotWithShape="1">
            <a:gsLst>
              <a:gs pos="0">
                <a:srgbClr val="F0F0F0"/>
              </a:gs>
              <a:gs pos="100000">
                <a:srgbClr val="B2B2B2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WiFi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locations</a:t>
            </a:r>
          </a:p>
        </p:txBody>
      </p:sp>
      <p:cxnSp>
        <p:nvCxnSpPr>
          <p:cNvPr id="8271" name="AutoShape 105"/>
          <p:cNvCxnSpPr>
            <a:cxnSpLocks noChangeShapeType="1"/>
          </p:cNvCxnSpPr>
          <p:nvPr/>
        </p:nvCxnSpPr>
        <p:spPr bwMode="auto">
          <a:xfrm>
            <a:off x="4203700" y="1643063"/>
            <a:ext cx="0" cy="585787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8272" name="AutoShape 105"/>
          <p:cNvCxnSpPr>
            <a:cxnSpLocks noChangeShapeType="1"/>
          </p:cNvCxnSpPr>
          <p:nvPr/>
        </p:nvCxnSpPr>
        <p:spPr bwMode="auto">
          <a:xfrm>
            <a:off x="4221163" y="2546350"/>
            <a:ext cx="0" cy="374650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273" name="Text Box 82"/>
          <p:cNvSpPr txBox="1">
            <a:spLocks noChangeArrowheads="1"/>
          </p:cNvSpPr>
          <p:nvPr/>
        </p:nvSpPr>
        <p:spPr bwMode="auto">
          <a:xfrm>
            <a:off x="8342313" y="4660900"/>
            <a:ext cx="539750" cy="406400"/>
          </a:xfrm>
          <a:prstGeom prst="rect">
            <a:avLst/>
          </a:prstGeom>
          <a:solidFill>
            <a:srgbClr val="1B86A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 b="1">
                <a:solidFill>
                  <a:srgbClr val="FFFFFF"/>
                </a:solidFill>
              </a:rPr>
              <a:t>Wayside Interface Unit</a:t>
            </a:r>
          </a:p>
        </p:txBody>
      </p:sp>
      <p:cxnSp>
        <p:nvCxnSpPr>
          <p:cNvPr id="8274" name="Straight Connector 218"/>
          <p:cNvCxnSpPr>
            <a:cxnSpLocks noChangeShapeType="1"/>
          </p:cNvCxnSpPr>
          <p:nvPr/>
        </p:nvCxnSpPr>
        <p:spPr bwMode="auto">
          <a:xfrm flipV="1">
            <a:off x="8539163" y="5067300"/>
            <a:ext cx="0" cy="206375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7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A8F92E89-4C2C-4B3E-B558-9D6D3E6548B2}" type="slidenum">
              <a:rPr lang="en-US" altLang="en-US" sz="1000" smtClean="0">
                <a:solidFill>
                  <a:srgbClr val="898989"/>
                </a:solidFill>
                <a:ea typeface="Geneva"/>
                <a:cs typeface="Geneva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en-US" altLang="en-US" sz="1000" smtClean="0">
              <a:solidFill>
                <a:srgbClr val="898989"/>
              </a:solidFill>
              <a:ea typeface="Geneva"/>
              <a:cs typeface="Geneva"/>
            </a:endParaRPr>
          </a:p>
        </p:txBody>
      </p:sp>
      <p:sp>
        <p:nvSpPr>
          <p:cNvPr id="8276" name="AutoShape 130"/>
          <p:cNvSpPr>
            <a:spLocks noChangeArrowheads="1"/>
          </p:cNvSpPr>
          <p:nvPr/>
        </p:nvSpPr>
        <p:spPr bwMode="auto">
          <a:xfrm rot="21075231" flipV="1">
            <a:off x="5446713" y="4994275"/>
            <a:ext cx="266700" cy="100013"/>
          </a:xfrm>
          <a:prstGeom prst="parallelogram">
            <a:avLst>
              <a:gd name="adj" fmla="val 66382"/>
            </a:avLst>
          </a:prstGeom>
          <a:solidFill>
            <a:schemeClr val="bg1"/>
          </a:soli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itchFamily="34" charset="0"/>
              <a:ea typeface="Geneva"/>
              <a:cs typeface="Geneva"/>
            </a:endParaRPr>
          </a:p>
        </p:txBody>
      </p:sp>
      <p:sp>
        <p:nvSpPr>
          <p:cNvPr id="8277" name="Freeform 133"/>
          <p:cNvSpPr>
            <a:spLocks/>
          </p:cNvSpPr>
          <p:nvPr/>
        </p:nvSpPr>
        <p:spPr bwMode="auto">
          <a:xfrm>
            <a:off x="5437188" y="4870450"/>
            <a:ext cx="203200" cy="142875"/>
          </a:xfrm>
          <a:custGeom>
            <a:avLst/>
            <a:gdLst>
              <a:gd name="T0" fmla="*/ 2147483647 w 138"/>
              <a:gd name="T1" fmla="*/ 2147483647 h 98"/>
              <a:gd name="T2" fmla="*/ 0 w 138"/>
              <a:gd name="T3" fmla="*/ 2147483647 h 98"/>
              <a:gd name="T4" fmla="*/ 2147483647 w 138"/>
              <a:gd name="T5" fmla="*/ 0 h 98"/>
              <a:gd name="T6" fmla="*/ 2147483647 w 138"/>
              <a:gd name="T7" fmla="*/ 2147483647 h 98"/>
              <a:gd name="T8" fmla="*/ 2147483647 w 138"/>
              <a:gd name="T9" fmla="*/ 2147483647 h 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8" h="98">
                <a:moveTo>
                  <a:pt x="4" y="98"/>
                </a:moveTo>
                <a:lnTo>
                  <a:pt x="0" y="16"/>
                </a:lnTo>
                <a:lnTo>
                  <a:pt x="120" y="0"/>
                </a:lnTo>
                <a:lnTo>
                  <a:pt x="138" y="78"/>
                </a:lnTo>
                <a:lnTo>
                  <a:pt x="4" y="98"/>
                </a:lnTo>
                <a:close/>
              </a:path>
            </a:pathLst>
          </a:custGeom>
          <a:solidFill>
            <a:schemeClr val="bg1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278" name="Line 124"/>
          <p:cNvSpPr>
            <a:spLocks noChangeShapeType="1"/>
          </p:cNvSpPr>
          <p:nvPr/>
        </p:nvSpPr>
        <p:spPr bwMode="auto">
          <a:xfrm>
            <a:off x="5802313" y="4873625"/>
            <a:ext cx="1587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279" name="Freeform 125"/>
          <p:cNvSpPr>
            <a:spLocks/>
          </p:cNvSpPr>
          <p:nvPr/>
        </p:nvSpPr>
        <p:spPr bwMode="auto">
          <a:xfrm>
            <a:off x="5707063" y="5229225"/>
            <a:ext cx="190500" cy="266700"/>
          </a:xfrm>
          <a:custGeom>
            <a:avLst/>
            <a:gdLst>
              <a:gd name="T0" fmla="*/ 0 w 120"/>
              <a:gd name="T1" fmla="*/ 2147483647 h 168"/>
              <a:gd name="T2" fmla="*/ 2147483647 w 120"/>
              <a:gd name="T3" fmla="*/ 0 h 168"/>
              <a:gd name="T4" fmla="*/ 2147483647 w 120"/>
              <a:gd name="T5" fmla="*/ 2147483647 h 16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0" h="168">
                <a:moveTo>
                  <a:pt x="0" y="168"/>
                </a:moveTo>
                <a:lnTo>
                  <a:pt x="64" y="0"/>
                </a:lnTo>
                <a:lnTo>
                  <a:pt x="120" y="15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280" name="Text Box 139"/>
          <p:cNvSpPr txBox="1">
            <a:spLocks noChangeArrowheads="1"/>
          </p:cNvSpPr>
          <p:nvPr/>
        </p:nvSpPr>
        <p:spPr bwMode="auto">
          <a:xfrm>
            <a:off x="5799138" y="4846638"/>
            <a:ext cx="457200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>
                <a:ea typeface="Geneva"/>
                <a:cs typeface="Geneva"/>
              </a:rPr>
              <a:t>EIC</a:t>
            </a:r>
          </a:p>
        </p:txBody>
      </p:sp>
      <p:sp>
        <p:nvSpPr>
          <p:cNvPr id="8281" name="Text Box 139"/>
          <p:cNvSpPr txBox="1">
            <a:spLocks noChangeArrowheads="1"/>
          </p:cNvSpPr>
          <p:nvPr/>
        </p:nvSpPr>
        <p:spPr bwMode="auto">
          <a:xfrm>
            <a:off x="5456238" y="4413250"/>
            <a:ext cx="7334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>
                <a:ea typeface="Geneva"/>
                <a:cs typeface="Geneva"/>
              </a:rPr>
              <a:t>EIC Portable</a:t>
            </a:r>
          </a:p>
        </p:txBody>
      </p:sp>
      <p:sp>
        <p:nvSpPr>
          <p:cNvPr id="8282" name="Text Box 139"/>
          <p:cNvSpPr txBox="1">
            <a:spLocks noChangeArrowheads="1"/>
          </p:cNvSpPr>
          <p:nvPr/>
        </p:nvSpPr>
        <p:spPr bwMode="auto">
          <a:xfrm>
            <a:off x="4884738" y="4308475"/>
            <a:ext cx="7334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ea typeface="Geneva"/>
                <a:cs typeface="Geneva"/>
              </a:rPr>
              <a:t>Cellular &amp; WiFi</a:t>
            </a:r>
          </a:p>
        </p:txBody>
      </p:sp>
      <p:sp>
        <p:nvSpPr>
          <p:cNvPr id="8283" name="AutoShape 65"/>
          <p:cNvSpPr>
            <a:spLocks noChangeArrowheads="1"/>
          </p:cNvSpPr>
          <p:nvPr/>
        </p:nvSpPr>
        <p:spPr bwMode="auto">
          <a:xfrm rot="10800000" flipH="1">
            <a:off x="5189538" y="4686300"/>
            <a:ext cx="123825" cy="88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itchFamily="34" charset="0"/>
              <a:ea typeface="Geneva"/>
              <a:cs typeface="Geneva"/>
            </a:endParaRPr>
          </a:p>
        </p:txBody>
      </p:sp>
      <p:cxnSp>
        <p:nvCxnSpPr>
          <p:cNvPr id="180" name="Shape 153"/>
          <p:cNvCxnSpPr>
            <a:stCxn id="8283" idx="0"/>
            <a:endCxn id="8276" idx="5"/>
          </p:cNvCxnSpPr>
          <p:nvPr/>
        </p:nvCxnSpPr>
        <p:spPr>
          <a:xfrm rot="16200000" flipH="1">
            <a:off x="5224462" y="4802188"/>
            <a:ext cx="284163" cy="230188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Freeform 180"/>
          <p:cNvSpPr/>
          <p:nvPr/>
        </p:nvSpPr>
        <p:spPr>
          <a:xfrm>
            <a:off x="3629025" y="3157538"/>
            <a:ext cx="1514475" cy="1166812"/>
          </a:xfrm>
          <a:custGeom>
            <a:avLst/>
            <a:gdLst>
              <a:gd name="connsiteX0" fmla="*/ 0 w 114300"/>
              <a:gd name="connsiteY0" fmla="*/ 0 h 361950"/>
              <a:gd name="connsiteX1" fmla="*/ 66675 w 114300"/>
              <a:gd name="connsiteY1" fmla="*/ 266700 h 361950"/>
              <a:gd name="connsiteX2" fmla="*/ 57150 w 114300"/>
              <a:gd name="connsiteY2" fmla="*/ 142875 h 361950"/>
              <a:gd name="connsiteX3" fmla="*/ 114300 w 114300"/>
              <a:gd name="connsiteY3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300" h="361950">
                <a:moveTo>
                  <a:pt x="0" y="0"/>
                </a:moveTo>
                <a:lnTo>
                  <a:pt x="66675" y="266700"/>
                </a:lnTo>
                <a:lnTo>
                  <a:pt x="57150" y="142875"/>
                </a:lnTo>
                <a:lnTo>
                  <a:pt x="114300" y="36195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</a:t>
            </a:r>
          </a:p>
        </p:txBody>
      </p:sp>
      <p:sp>
        <p:nvSpPr>
          <p:cNvPr id="8286" name="Oval 126"/>
          <p:cNvSpPr>
            <a:spLocks noChangeArrowheads="1"/>
          </p:cNvSpPr>
          <p:nvPr/>
        </p:nvSpPr>
        <p:spPr bwMode="auto">
          <a:xfrm>
            <a:off x="5745163" y="4772025"/>
            <a:ext cx="114300" cy="1270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itchFamily="34" charset="0"/>
              <a:ea typeface="Geneva"/>
              <a:cs typeface="Geneva"/>
            </a:endParaRPr>
          </a:p>
        </p:txBody>
      </p:sp>
      <p:sp>
        <p:nvSpPr>
          <p:cNvPr id="8287" name="Freeform 136"/>
          <p:cNvSpPr>
            <a:spLocks/>
          </p:cNvSpPr>
          <p:nvPr/>
        </p:nvSpPr>
        <p:spPr bwMode="auto">
          <a:xfrm>
            <a:off x="5605463" y="4972050"/>
            <a:ext cx="196850" cy="117475"/>
          </a:xfrm>
          <a:custGeom>
            <a:avLst/>
            <a:gdLst>
              <a:gd name="T0" fmla="*/ 0 w 124"/>
              <a:gd name="T1" fmla="*/ 2147483647 h 74"/>
              <a:gd name="T2" fmla="*/ 2147483647 w 124"/>
              <a:gd name="T3" fmla="*/ 2147483647 h 74"/>
              <a:gd name="T4" fmla="*/ 2147483647 w 124"/>
              <a:gd name="T5" fmla="*/ 0 h 7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" h="74">
                <a:moveTo>
                  <a:pt x="0" y="36"/>
                </a:moveTo>
                <a:lnTo>
                  <a:pt x="68" y="74"/>
                </a:lnTo>
                <a:lnTo>
                  <a:pt x="12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288" name="TextBox 3"/>
          <p:cNvSpPr txBox="1">
            <a:spLocks noChangeArrowheads="1"/>
          </p:cNvSpPr>
          <p:nvPr/>
        </p:nvSpPr>
        <p:spPr bwMode="auto">
          <a:xfrm>
            <a:off x="4667250" y="5541963"/>
            <a:ext cx="10398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>
                <a:latin typeface="Calibri" pitchFamily="34" charset="0"/>
                <a:ea typeface="Geneva"/>
                <a:cs typeface="Geneva"/>
              </a:rPr>
              <a:t>EIC Device: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itchFamily="34" charset="0"/>
                <a:ea typeface="Geneva"/>
                <a:cs typeface="Geneva"/>
              </a:rPr>
              <a:t>-Handheld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itchFamily="34" charset="0"/>
                <a:ea typeface="Geneva"/>
                <a:cs typeface="Geneva"/>
              </a:rPr>
              <a:t>-Laptop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itchFamily="34" charset="0"/>
                <a:ea typeface="Geneva"/>
                <a:cs typeface="Geneva"/>
              </a:rPr>
              <a:t>-Workstation </a:t>
            </a:r>
          </a:p>
        </p:txBody>
      </p:sp>
      <p:sp>
        <p:nvSpPr>
          <p:cNvPr id="8289" name="TextBox 183"/>
          <p:cNvSpPr txBox="1">
            <a:spLocks noChangeArrowheads="1"/>
          </p:cNvSpPr>
          <p:nvPr/>
        </p:nvSpPr>
        <p:spPr bwMode="auto">
          <a:xfrm>
            <a:off x="5645150" y="5559425"/>
            <a:ext cx="1293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>
                <a:latin typeface="Calibri" pitchFamily="34" charset="0"/>
                <a:ea typeface="Geneva"/>
                <a:cs typeface="Geneva"/>
              </a:rPr>
              <a:t>Can be Located: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itchFamily="34" charset="0"/>
                <a:ea typeface="Geneva"/>
                <a:cs typeface="Geneva"/>
              </a:rPr>
              <a:t>-Hi Rail Truck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itchFamily="34" charset="0"/>
                <a:ea typeface="Geneva"/>
                <a:cs typeface="Geneva"/>
              </a:rPr>
              <a:t>-Station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10502</TotalTime>
  <Words>691</Words>
  <Application>Microsoft Office PowerPoint</Application>
  <PresentationFormat>On-screen Show (4:3)</PresentationFormat>
  <Paragraphs>197</Paragraphs>
  <Slides>13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Visio</vt:lpstr>
      <vt:lpstr>Positive Train Control Project Status</vt:lpstr>
      <vt:lpstr>Positive Train Control Benefits</vt:lpstr>
      <vt:lpstr>PTC System Design</vt:lpstr>
      <vt:lpstr>What PTC Does</vt:lpstr>
      <vt:lpstr>What Signaling Systems Do LIRR/MNR Have Today?</vt:lpstr>
      <vt:lpstr>Current MNR Cab Signal System</vt:lpstr>
      <vt:lpstr>Current LIRR Signal System</vt:lpstr>
      <vt:lpstr>PTC Implementation</vt:lpstr>
      <vt:lpstr>RWPS</vt:lpstr>
      <vt:lpstr>Meeting Compliance Date of Dec. 2015</vt:lpstr>
      <vt:lpstr>PTC Implementation Schedule and Acceleration</vt:lpstr>
      <vt:lpstr>MNR Targeted PTC Implementation</vt:lpstr>
      <vt:lpstr>LIRR PTC Targeted Implementation</vt:lpstr>
    </vt:vector>
  </TitlesOfParts>
  <Company>MTA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Michaels</dc:creator>
  <cp:lastModifiedBy>Windows User</cp:lastModifiedBy>
  <cp:revision>281</cp:revision>
  <cp:lastPrinted>2014-01-24T20:27:17Z</cp:lastPrinted>
  <dcterms:created xsi:type="dcterms:W3CDTF">2012-04-07T14:16:19Z</dcterms:created>
  <dcterms:modified xsi:type="dcterms:W3CDTF">2014-01-24T21:38:41Z</dcterms:modified>
</cp:coreProperties>
</file>