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14"/>
  </p:notesMasterIdLst>
  <p:handoutMasterIdLst>
    <p:handoutMasterId r:id="rId15"/>
  </p:handoutMasterIdLst>
  <p:sldIdLst>
    <p:sldId id="256" r:id="rId2"/>
    <p:sldId id="257" r:id="rId3"/>
    <p:sldId id="294" r:id="rId4"/>
    <p:sldId id="267" r:id="rId5"/>
    <p:sldId id="292" r:id="rId6"/>
    <p:sldId id="300" r:id="rId7"/>
    <p:sldId id="306" r:id="rId8"/>
    <p:sldId id="307" r:id="rId9"/>
    <p:sldId id="305" r:id="rId10"/>
    <p:sldId id="303" r:id="rId11"/>
    <p:sldId id="287" r:id="rId12"/>
    <p:sldId id="288" r:id="rId13"/>
  </p:sldIdLst>
  <p:sldSz cx="9144000" cy="6858000" type="screen4x3"/>
  <p:notesSz cx="7010400" cy="9236075"/>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3" autoAdjust="0"/>
    <p:restoredTop sz="94673" autoAdjust="0"/>
  </p:normalViewPr>
  <p:slideViewPr>
    <p:cSldViewPr snapToGrid="0" snapToObjects="1">
      <p:cViewPr varScale="1">
        <p:scale>
          <a:sx n="110" d="100"/>
          <a:sy n="110" d="100"/>
        </p:scale>
        <p:origin x="1650"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7" d="100"/>
          <a:sy n="87" d="100"/>
        </p:scale>
        <p:origin x="-3780" y="-96"/>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F90B5B-F6C5-424D-BAAC-AA270052B3D4}"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n-US"/>
        </a:p>
      </dgm:t>
    </dgm:pt>
    <dgm:pt modelId="{140D08BF-E46B-449C-86D9-9284D50361BF}">
      <dgm:prSet phldrT="[Text]"/>
      <dgm:spPr/>
      <dgm:t>
        <a:bodyPr/>
        <a:lstStyle/>
        <a:p>
          <a:r>
            <a:rPr lang="en-US" dirty="0"/>
            <a:t>IT Governance</a:t>
          </a:r>
        </a:p>
      </dgm:t>
    </dgm:pt>
    <dgm:pt modelId="{EE3C32C6-1304-4881-B6DC-3C6DCB641AF3}" type="parTrans" cxnId="{EAB388E0-5902-494B-BCF0-FBB1036DE7A9}">
      <dgm:prSet/>
      <dgm:spPr/>
      <dgm:t>
        <a:bodyPr/>
        <a:lstStyle/>
        <a:p>
          <a:endParaRPr lang="en-US"/>
        </a:p>
      </dgm:t>
    </dgm:pt>
    <dgm:pt modelId="{859EEB79-B1EC-42D4-8C63-941782B3E365}" type="sibTrans" cxnId="{EAB388E0-5902-494B-BCF0-FBB1036DE7A9}">
      <dgm:prSet/>
      <dgm:spPr/>
      <dgm:t>
        <a:bodyPr/>
        <a:lstStyle/>
        <a:p>
          <a:endParaRPr lang="en-US"/>
        </a:p>
      </dgm:t>
    </dgm:pt>
    <dgm:pt modelId="{E3E865A7-2611-4E24-955F-1528FBA5262B}">
      <dgm:prSet phldrT="[Text]" custT="1"/>
      <dgm:spPr/>
      <dgm:t>
        <a:bodyPr/>
        <a:lstStyle/>
        <a:p>
          <a:r>
            <a:rPr lang="en-US" sz="900" dirty="0"/>
            <a:t>Value Delivery</a:t>
          </a:r>
        </a:p>
      </dgm:t>
    </dgm:pt>
    <dgm:pt modelId="{4D6CAF02-F00F-4365-A16C-847B091E6C58}" type="parTrans" cxnId="{7AEBD5AD-7140-4F6B-9D66-83101AC3AEE2}">
      <dgm:prSet/>
      <dgm:spPr/>
      <dgm:t>
        <a:bodyPr/>
        <a:lstStyle/>
        <a:p>
          <a:endParaRPr lang="en-US"/>
        </a:p>
      </dgm:t>
    </dgm:pt>
    <dgm:pt modelId="{74E4F20A-ABC7-43CE-9610-40B572BD6756}" type="sibTrans" cxnId="{7AEBD5AD-7140-4F6B-9D66-83101AC3AEE2}">
      <dgm:prSet/>
      <dgm:spPr/>
      <dgm:t>
        <a:bodyPr/>
        <a:lstStyle/>
        <a:p>
          <a:endParaRPr lang="en-US"/>
        </a:p>
      </dgm:t>
    </dgm:pt>
    <dgm:pt modelId="{0B9598ED-B5A5-4248-A7C7-2E206918C523}">
      <dgm:prSet phldrT="[Text]" custT="1"/>
      <dgm:spPr/>
      <dgm:t>
        <a:bodyPr/>
        <a:lstStyle/>
        <a:p>
          <a:r>
            <a:rPr lang="en-US" sz="900" dirty="0"/>
            <a:t>Manage Risk</a:t>
          </a:r>
        </a:p>
      </dgm:t>
    </dgm:pt>
    <dgm:pt modelId="{DF7E2790-1F21-4893-86CE-4892A6AEB827}" type="parTrans" cxnId="{D9079120-00C7-4103-B3BF-49565FEB43CD}">
      <dgm:prSet/>
      <dgm:spPr/>
      <dgm:t>
        <a:bodyPr/>
        <a:lstStyle/>
        <a:p>
          <a:endParaRPr lang="en-US"/>
        </a:p>
      </dgm:t>
    </dgm:pt>
    <dgm:pt modelId="{26AD7545-DCC4-4F50-AF7E-0B5C32C0D1FB}" type="sibTrans" cxnId="{D9079120-00C7-4103-B3BF-49565FEB43CD}">
      <dgm:prSet/>
      <dgm:spPr/>
      <dgm:t>
        <a:bodyPr/>
        <a:lstStyle/>
        <a:p>
          <a:endParaRPr lang="en-US"/>
        </a:p>
      </dgm:t>
    </dgm:pt>
    <dgm:pt modelId="{21C4C916-8834-49C2-BC27-C24EFF042DC1}">
      <dgm:prSet phldrT="[Text]" custT="1"/>
      <dgm:spPr/>
      <dgm:t>
        <a:bodyPr/>
        <a:lstStyle/>
        <a:p>
          <a:r>
            <a:rPr lang="en-US" sz="900" dirty="0"/>
            <a:t>Manage Resources</a:t>
          </a:r>
        </a:p>
      </dgm:t>
    </dgm:pt>
    <dgm:pt modelId="{2C8534D5-921D-4C02-A596-464B0BE2428C}" type="parTrans" cxnId="{FFC86B3D-A3B3-4D94-B1BD-3DB06D7C76D2}">
      <dgm:prSet/>
      <dgm:spPr/>
      <dgm:t>
        <a:bodyPr/>
        <a:lstStyle/>
        <a:p>
          <a:endParaRPr lang="en-US"/>
        </a:p>
      </dgm:t>
    </dgm:pt>
    <dgm:pt modelId="{34B36D8A-23D1-4D31-A9BB-439B2658A706}" type="sibTrans" cxnId="{FFC86B3D-A3B3-4D94-B1BD-3DB06D7C76D2}">
      <dgm:prSet/>
      <dgm:spPr/>
      <dgm:t>
        <a:bodyPr/>
        <a:lstStyle/>
        <a:p>
          <a:endParaRPr lang="en-US"/>
        </a:p>
      </dgm:t>
    </dgm:pt>
    <dgm:pt modelId="{91C2E057-0354-4849-A18B-93E921031F65}">
      <dgm:prSet phldrT="[Text]" custT="1"/>
      <dgm:spPr/>
      <dgm:t>
        <a:bodyPr/>
        <a:lstStyle/>
        <a:p>
          <a:r>
            <a:rPr lang="en-US" sz="800" dirty="0"/>
            <a:t>Performance</a:t>
          </a:r>
          <a:r>
            <a:rPr lang="en-US" sz="900" dirty="0"/>
            <a:t> Measures </a:t>
          </a:r>
        </a:p>
      </dgm:t>
    </dgm:pt>
    <dgm:pt modelId="{2C56A472-9F4F-4FD6-9255-3A7C7F402122}" type="parTrans" cxnId="{BF2EF13D-66A3-4102-9509-F9DDF502856E}">
      <dgm:prSet/>
      <dgm:spPr/>
      <dgm:t>
        <a:bodyPr/>
        <a:lstStyle/>
        <a:p>
          <a:endParaRPr lang="en-US"/>
        </a:p>
      </dgm:t>
    </dgm:pt>
    <dgm:pt modelId="{688A7267-B50A-424A-938E-87B0FE40ED6E}" type="sibTrans" cxnId="{BF2EF13D-66A3-4102-9509-F9DDF502856E}">
      <dgm:prSet/>
      <dgm:spPr/>
      <dgm:t>
        <a:bodyPr/>
        <a:lstStyle/>
        <a:p>
          <a:endParaRPr lang="en-US"/>
        </a:p>
      </dgm:t>
    </dgm:pt>
    <dgm:pt modelId="{EE15AD45-34AE-45CF-8088-33C8486DEBA6}">
      <dgm:prSet phldrT="[Text]" custT="1"/>
      <dgm:spPr/>
      <dgm:t>
        <a:bodyPr/>
        <a:lstStyle/>
        <a:p>
          <a:r>
            <a:rPr lang="en-US" sz="900" dirty="0"/>
            <a:t>Strategic Alignment</a:t>
          </a:r>
        </a:p>
      </dgm:t>
    </dgm:pt>
    <dgm:pt modelId="{BAE7ADC7-D6A5-4BA4-979B-0ED6DAF0CA4A}" type="parTrans" cxnId="{4A33193F-C7DA-4169-A695-03D751FA6124}">
      <dgm:prSet/>
      <dgm:spPr/>
      <dgm:t>
        <a:bodyPr/>
        <a:lstStyle/>
        <a:p>
          <a:endParaRPr lang="en-US"/>
        </a:p>
      </dgm:t>
    </dgm:pt>
    <dgm:pt modelId="{AF2EB02C-B44A-4ED0-B665-2B98DDD68B27}" type="sibTrans" cxnId="{4A33193F-C7DA-4169-A695-03D751FA6124}">
      <dgm:prSet/>
      <dgm:spPr/>
      <dgm:t>
        <a:bodyPr/>
        <a:lstStyle/>
        <a:p>
          <a:endParaRPr lang="en-US"/>
        </a:p>
      </dgm:t>
    </dgm:pt>
    <dgm:pt modelId="{C58EAA7C-AAF0-4C1C-B937-01D97B001795}" type="pres">
      <dgm:prSet presAssocID="{95F90B5B-F6C5-424D-BAAC-AA270052B3D4}" presName="Name0" presStyleCnt="0">
        <dgm:presLayoutVars>
          <dgm:chMax val="1"/>
          <dgm:dir/>
          <dgm:animLvl val="ctr"/>
          <dgm:resizeHandles val="exact"/>
        </dgm:presLayoutVars>
      </dgm:prSet>
      <dgm:spPr/>
      <dgm:t>
        <a:bodyPr/>
        <a:lstStyle/>
        <a:p>
          <a:endParaRPr lang="en-US"/>
        </a:p>
      </dgm:t>
    </dgm:pt>
    <dgm:pt modelId="{CA97DBE4-6046-4472-9082-C6C051EEF10A}" type="pres">
      <dgm:prSet presAssocID="{140D08BF-E46B-449C-86D9-9284D50361BF}" presName="centerShape" presStyleLbl="node0" presStyleIdx="0" presStyleCnt="1" custLinFactNeighborY="413"/>
      <dgm:spPr/>
      <dgm:t>
        <a:bodyPr/>
        <a:lstStyle/>
        <a:p>
          <a:endParaRPr lang="en-US"/>
        </a:p>
      </dgm:t>
    </dgm:pt>
    <dgm:pt modelId="{E823FB69-E72E-4F0B-B985-E30C00E0825C}" type="pres">
      <dgm:prSet presAssocID="{E3E865A7-2611-4E24-955F-1528FBA5262B}" presName="node" presStyleLbl="node1" presStyleIdx="0" presStyleCnt="5" custScaleX="136989" custScaleY="123549" custRadScaleRad="140151" custRadScaleInc="5467">
        <dgm:presLayoutVars>
          <dgm:bulletEnabled val="1"/>
        </dgm:presLayoutVars>
      </dgm:prSet>
      <dgm:spPr/>
      <dgm:t>
        <a:bodyPr/>
        <a:lstStyle/>
        <a:p>
          <a:endParaRPr lang="en-US"/>
        </a:p>
      </dgm:t>
    </dgm:pt>
    <dgm:pt modelId="{C309358A-EE97-4149-B5EA-A3DCB8219DB2}" type="pres">
      <dgm:prSet presAssocID="{E3E865A7-2611-4E24-955F-1528FBA5262B}" presName="dummy" presStyleCnt="0"/>
      <dgm:spPr/>
    </dgm:pt>
    <dgm:pt modelId="{DE1B863B-43B4-4904-89B4-D653B82330A4}" type="pres">
      <dgm:prSet presAssocID="{74E4F20A-ABC7-43CE-9610-40B572BD6756}" presName="sibTrans" presStyleLbl="sibTrans2D1" presStyleIdx="0" presStyleCnt="5"/>
      <dgm:spPr/>
      <dgm:t>
        <a:bodyPr/>
        <a:lstStyle/>
        <a:p>
          <a:endParaRPr lang="en-US"/>
        </a:p>
      </dgm:t>
    </dgm:pt>
    <dgm:pt modelId="{E1F1B436-E1C3-48A0-9A32-F703D2F07060}" type="pres">
      <dgm:prSet presAssocID="{0B9598ED-B5A5-4248-A7C7-2E206918C523}" presName="node" presStyleLbl="node1" presStyleIdx="1" presStyleCnt="5" custScaleX="136989" custScaleY="123549">
        <dgm:presLayoutVars>
          <dgm:bulletEnabled val="1"/>
        </dgm:presLayoutVars>
      </dgm:prSet>
      <dgm:spPr/>
      <dgm:t>
        <a:bodyPr/>
        <a:lstStyle/>
        <a:p>
          <a:endParaRPr lang="en-US"/>
        </a:p>
      </dgm:t>
    </dgm:pt>
    <dgm:pt modelId="{48F25F1A-A3DD-4672-BA7D-1EF1C8AC6151}" type="pres">
      <dgm:prSet presAssocID="{0B9598ED-B5A5-4248-A7C7-2E206918C523}" presName="dummy" presStyleCnt="0"/>
      <dgm:spPr/>
    </dgm:pt>
    <dgm:pt modelId="{36985AAE-BAEC-4252-A900-44AAE02EDCAF}" type="pres">
      <dgm:prSet presAssocID="{26AD7545-DCC4-4F50-AF7E-0B5C32C0D1FB}" presName="sibTrans" presStyleLbl="sibTrans2D1" presStyleIdx="1" presStyleCnt="5"/>
      <dgm:spPr/>
      <dgm:t>
        <a:bodyPr/>
        <a:lstStyle/>
        <a:p>
          <a:endParaRPr lang="en-US"/>
        </a:p>
      </dgm:t>
    </dgm:pt>
    <dgm:pt modelId="{CDC16722-003D-4BA7-93A6-FB46A8281E88}" type="pres">
      <dgm:prSet presAssocID="{21C4C916-8834-49C2-BC27-C24EFF042DC1}" presName="node" presStyleLbl="node1" presStyleIdx="2" presStyleCnt="5" custScaleX="136989" custScaleY="123549">
        <dgm:presLayoutVars>
          <dgm:bulletEnabled val="1"/>
        </dgm:presLayoutVars>
      </dgm:prSet>
      <dgm:spPr/>
      <dgm:t>
        <a:bodyPr/>
        <a:lstStyle/>
        <a:p>
          <a:endParaRPr lang="en-US"/>
        </a:p>
      </dgm:t>
    </dgm:pt>
    <dgm:pt modelId="{EE816974-7EAE-440C-8B59-5C8496F87AC7}" type="pres">
      <dgm:prSet presAssocID="{21C4C916-8834-49C2-BC27-C24EFF042DC1}" presName="dummy" presStyleCnt="0"/>
      <dgm:spPr/>
    </dgm:pt>
    <dgm:pt modelId="{6A1FE5B8-3A8D-455B-BE3A-3F45600D0EB8}" type="pres">
      <dgm:prSet presAssocID="{34B36D8A-23D1-4D31-A9BB-439B2658A706}" presName="sibTrans" presStyleLbl="sibTrans2D1" presStyleIdx="2" presStyleCnt="5"/>
      <dgm:spPr/>
      <dgm:t>
        <a:bodyPr/>
        <a:lstStyle/>
        <a:p>
          <a:endParaRPr lang="en-US"/>
        </a:p>
      </dgm:t>
    </dgm:pt>
    <dgm:pt modelId="{3FC2D8E6-8123-43CB-8E44-110023BDDC28}" type="pres">
      <dgm:prSet presAssocID="{91C2E057-0354-4849-A18B-93E921031F65}" presName="node" presStyleLbl="node1" presStyleIdx="3" presStyleCnt="5" custScaleX="136989" custScaleY="123549">
        <dgm:presLayoutVars>
          <dgm:bulletEnabled val="1"/>
        </dgm:presLayoutVars>
      </dgm:prSet>
      <dgm:spPr/>
      <dgm:t>
        <a:bodyPr/>
        <a:lstStyle/>
        <a:p>
          <a:endParaRPr lang="en-US"/>
        </a:p>
      </dgm:t>
    </dgm:pt>
    <dgm:pt modelId="{AF4FB688-5B3A-48D3-8A92-DCCEBD570973}" type="pres">
      <dgm:prSet presAssocID="{91C2E057-0354-4849-A18B-93E921031F65}" presName="dummy" presStyleCnt="0"/>
      <dgm:spPr/>
    </dgm:pt>
    <dgm:pt modelId="{CF08D365-D1AF-49A1-B33E-A2FF6749D2F8}" type="pres">
      <dgm:prSet presAssocID="{688A7267-B50A-424A-938E-87B0FE40ED6E}" presName="sibTrans" presStyleLbl="sibTrans2D1" presStyleIdx="3" presStyleCnt="5"/>
      <dgm:spPr/>
      <dgm:t>
        <a:bodyPr/>
        <a:lstStyle/>
        <a:p>
          <a:endParaRPr lang="en-US"/>
        </a:p>
      </dgm:t>
    </dgm:pt>
    <dgm:pt modelId="{20CAD77E-CBB8-49D4-8C6C-99424F1E6F1A}" type="pres">
      <dgm:prSet presAssocID="{EE15AD45-34AE-45CF-8088-33C8486DEBA6}" presName="node" presStyleLbl="node1" presStyleIdx="4" presStyleCnt="5" custScaleX="136989" custScaleY="123549">
        <dgm:presLayoutVars>
          <dgm:bulletEnabled val="1"/>
        </dgm:presLayoutVars>
      </dgm:prSet>
      <dgm:spPr/>
      <dgm:t>
        <a:bodyPr/>
        <a:lstStyle/>
        <a:p>
          <a:endParaRPr lang="en-US"/>
        </a:p>
      </dgm:t>
    </dgm:pt>
    <dgm:pt modelId="{D186C0B3-8B64-4A17-B230-66C4AD5C7771}" type="pres">
      <dgm:prSet presAssocID="{EE15AD45-34AE-45CF-8088-33C8486DEBA6}" presName="dummy" presStyleCnt="0"/>
      <dgm:spPr/>
    </dgm:pt>
    <dgm:pt modelId="{BC080619-AAFA-4DEA-9989-952E7A49EE55}" type="pres">
      <dgm:prSet presAssocID="{AF2EB02C-B44A-4ED0-B665-2B98DDD68B27}" presName="sibTrans" presStyleLbl="sibTrans2D1" presStyleIdx="4" presStyleCnt="5"/>
      <dgm:spPr/>
      <dgm:t>
        <a:bodyPr/>
        <a:lstStyle/>
        <a:p>
          <a:endParaRPr lang="en-US"/>
        </a:p>
      </dgm:t>
    </dgm:pt>
  </dgm:ptLst>
  <dgm:cxnLst>
    <dgm:cxn modelId="{EAB388E0-5902-494B-BCF0-FBB1036DE7A9}" srcId="{95F90B5B-F6C5-424D-BAAC-AA270052B3D4}" destId="{140D08BF-E46B-449C-86D9-9284D50361BF}" srcOrd="0" destOrd="0" parTransId="{EE3C32C6-1304-4881-B6DC-3C6DCB641AF3}" sibTransId="{859EEB79-B1EC-42D4-8C63-941782B3E365}"/>
    <dgm:cxn modelId="{77FAFD74-3BF2-4703-BF68-4DC8A023A63C}" type="presOf" srcId="{0B9598ED-B5A5-4248-A7C7-2E206918C523}" destId="{E1F1B436-E1C3-48A0-9A32-F703D2F07060}" srcOrd="0" destOrd="0" presId="urn:microsoft.com/office/officeart/2005/8/layout/radial6"/>
    <dgm:cxn modelId="{E95138C2-1E77-44B4-BDE2-A040F80BCE7B}" type="presOf" srcId="{EE15AD45-34AE-45CF-8088-33C8486DEBA6}" destId="{20CAD77E-CBB8-49D4-8C6C-99424F1E6F1A}" srcOrd="0" destOrd="0" presId="urn:microsoft.com/office/officeart/2005/8/layout/radial6"/>
    <dgm:cxn modelId="{D35FB47D-C7B5-465B-B0C0-27DF560CDD9B}" type="presOf" srcId="{688A7267-B50A-424A-938E-87B0FE40ED6E}" destId="{CF08D365-D1AF-49A1-B33E-A2FF6749D2F8}" srcOrd="0" destOrd="0" presId="urn:microsoft.com/office/officeart/2005/8/layout/radial6"/>
    <dgm:cxn modelId="{DCF77BD1-E045-4BBC-A3D8-DF2D85B1BD21}" type="presOf" srcId="{95F90B5B-F6C5-424D-BAAC-AA270052B3D4}" destId="{C58EAA7C-AAF0-4C1C-B937-01D97B001795}" srcOrd="0" destOrd="0" presId="urn:microsoft.com/office/officeart/2005/8/layout/radial6"/>
    <dgm:cxn modelId="{D9079120-00C7-4103-B3BF-49565FEB43CD}" srcId="{140D08BF-E46B-449C-86D9-9284D50361BF}" destId="{0B9598ED-B5A5-4248-A7C7-2E206918C523}" srcOrd="1" destOrd="0" parTransId="{DF7E2790-1F21-4893-86CE-4892A6AEB827}" sibTransId="{26AD7545-DCC4-4F50-AF7E-0B5C32C0D1FB}"/>
    <dgm:cxn modelId="{7AEBD5AD-7140-4F6B-9D66-83101AC3AEE2}" srcId="{140D08BF-E46B-449C-86D9-9284D50361BF}" destId="{E3E865A7-2611-4E24-955F-1528FBA5262B}" srcOrd="0" destOrd="0" parTransId="{4D6CAF02-F00F-4365-A16C-847B091E6C58}" sibTransId="{74E4F20A-ABC7-43CE-9610-40B572BD6756}"/>
    <dgm:cxn modelId="{4A33193F-C7DA-4169-A695-03D751FA6124}" srcId="{140D08BF-E46B-449C-86D9-9284D50361BF}" destId="{EE15AD45-34AE-45CF-8088-33C8486DEBA6}" srcOrd="4" destOrd="0" parTransId="{BAE7ADC7-D6A5-4BA4-979B-0ED6DAF0CA4A}" sibTransId="{AF2EB02C-B44A-4ED0-B665-2B98DDD68B27}"/>
    <dgm:cxn modelId="{C54DDCB0-D6B9-48C1-AAAA-7E5B19611324}" type="presOf" srcId="{AF2EB02C-B44A-4ED0-B665-2B98DDD68B27}" destId="{BC080619-AAFA-4DEA-9989-952E7A49EE55}" srcOrd="0" destOrd="0" presId="urn:microsoft.com/office/officeart/2005/8/layout/radial6"/>
    <dgm:cxn modelId="{EDF35703-A64A-41DB-B5B8-6C27214482FC}" type="presOf" srcId="{74E4F20A-ABC7-43CE-9610-40B572BD6756}" destId="{DE1B863B-43B4-4904-89B4-D653B82330A4}" srcOrd="0" destOrd="0" presId="urn:microsoft.com/office/officeart/2005/8/layout/radial6"/>
    <dgm:cxn modelId="{B836106E-1970-4445-A685-3FDD64303267}" type="presOf" srcId="{34B36D8A-23D1-4D31-A9BB-439B2658A706}" destId="{6A1FE5B8-3A8D-455B-BE3A-3F45600D0EB8}" srcOrd="0" destOrd="0" presId="urn:microsoft.com/office/officeart/2005/8/layout/radial6"/>
    <dgm:cxn modelId="{FFC86B3D-A3B3-4D94-B1BD-3DB06D7C76D2}" srcId="{140D08BF-E46B-449C-86D9-9284D50361BF}" destId="{21C4C916-8834-49C2-BC27-C24EFF042DC1}" srcOrd="2" destOrd="0" parTransId="{2C8534D5-921D-4C02-A596-464B0BE2428C}" sibTransId="{34B36D8A-23D1-4D31-A9BB-439B2658A706}"/>
    <dgm:cxn modelId="{FBED26B2-F5C5-4609-92A6-9B6C6E971E79}" type="presOf" srcId="{21C4C916-8834-49C2-BC27-C24EFF042DC1}" destId="{CDC16722-003D-4BA7-93A6-FB46A8281E88}" srcOrd="0" destOrd="0" presId="urn:microsoft.com/office/officeart/2005/8/layout/radial6"/>
    <dgm:cxn modelId="{EC73C75E-3CFB-4DBE-AD2A-03E8F80A6422}" type="presOf" srcId="{26AD7545-DCC4-4F50-AF7E-0B5C32C0D1FB}" destId="{36985AAE-BAEC-4252-A900-44AAE02EDCAF}" srcOrd="0" destOrd="0" presId="urn:microsoft.com/office/officeart/2005/8/layout/radial6"/>
    <dgm:cxn modelId="{7965B663-CC0B-4603-9015-05CDFF265AF9}" type="presOf" srcId="{E3E865A7-2611-4E24-955F-1528FBA5262B}" destId="{E823FB69-E72E-4F0B-B985-E30C00E0825C}" srcOrd="0" destOrd="0" presId="urn:microsoft.com/office/officeart/2005/8/layout/radial6"/>
    <dgm:cxn modelId="{B5EA8D92-3C4A-441C-9CE6-3916382C68CC}" type="presOf" srcId="{91C2E057-0354-4849-A18B-93E921031F65}" destId="{3FC2D8E6-8123-43CB-8E44-110023BDDC28}" srcOrd="0" destOrd="0" presId="urn:microsoft.com/office/officeart/2005/8/layout/radial6"/>
    <dgm:cxn modelId="{9E48FF97-692C-4203-BC51-AF14390B67F0}" type="presOf" srcId="{140D08BF-E46B-449C-86D9-9284D50361BF}" destId="{CA97DBE4-6046-4472-9082-C6C051EEF10A}" srcOrd="0" destOrd="0" presId="urn:microsoft.com/office/officeart/2005/8/layout/radial6"/>
    <dgm:cxn modelId="{BF2EF13D-66A3-4102-9509-F9DDF502856E}" srcId="{140D08BF-E46B-449C-86D9-9284D50361BF}" destId="{91C2E057-0354-4849-A18B-93E921031F65}" srcOrd="3" destOrd="0" parTransId="{2C56A472-9F4F-4FD6-9255-3A7C7F402122}" sibTransId="{688A7267-B50A-424A-938E-87B0FE40ED6E}"/>
    <dgm:cxn modelId="{8F463126-7073-448B-A6D5-122B358514CE}" type="presParOf" srcId="{C58EAA7C-AAF0-4C1C-B937-01D97B001795}" destId="{CA97DBE4-6046-4472-9082-C6C051EEF10A}" srcOrd="0" destOrd="0" presId="urn:microsoft.com/office/officeart/2005/8/layout/radial6"/>
    <dgm:cxn modelId="{F7108872-B974-4270-9C3C-647E1B8E59DB}" type="presParOf" srcId="{C58EAA7C-AAF0-4C1C-B937-01D97B001795}" destId="{E823FB69-E72E-4F0B-B985-E30C00E0825C}" srcOrd="1" destOrd="0" presId="urn:microsoft.com/office/officeart/2005/8/layout/radial6"/>
    <dgm:cxn modelId="{01FC3190-C562-4B37-8A46-38CFEF74AB09}" type="presParOf" srcId="{C58EAA7C-AAF0-4C1C-B937-01D97B001795}" destId="{C309358A-EE97-4149-B5EA-A3DCB8219DB2}" srcOrd="2" destOrd="0" presId="urn:microsoft.com/office/officeart/2005/8/layout/radial6"/>
    <dgm:cxn modelId="{18A31D3B-8C6B-453E-B802-699784FEC2AB}" type="presParOf" srcId="{C58EAA7C-AAF0-4C1C-B937-01D97B001795}" destId="{DE1B863B-43B4-4904-89B4-D653B82330A4}" srcOrd="3" destOrd="0" presId="urn:microsoft.com/office/officeart/2005/8/layout/radial6"/>
    <dgm:cxn modelId="{14B7334E-9EAE-49F0-AAAD-F48442DDF27F}" type="presParOf" srcId="{C58EAA7C-AAF0-4C1C-B937-01D97B001795}" destId="{E1F1B436-E1C3-48A0-9A32-F703D2F07060}" srcOrd="4" destOrd="0" presId="urn:microsoft.com/office/officeart/2005/8/layout/radial6"/>
    <dgm:cxn modelId="{15C2ABA7-BA6F-472F-972B-AE95C3A243C1}" type="presParOf" srcId="{C58EAA7C-AAF0-4C1C-B937-01D97B001795}" destId="{48F25F1A-A3DD-4672-BA7D-1EF1C8AC6151}" srcOrd="5" destOrd="0" presId="urn:microsoft.com/office/officeart/2005/8/layout/radial6"/>
    <dgm:cxn modelId="{4F70CDB4-D817-4E06-96DD-EC750D592372}" type="presParOf" srcId="{C58EAA7C-AAF0-4C1C-B937-01D97B001795}" destId="{36985AAE-BAEC-4252-A900-44AAE02EDCAF}" srcOrd="6" destOrd="0" presId="urn:microsoft.com/office/officeart/2005/8/layout/radial6"/>
    <dgm:cxn modelId="{18B4DE1E-E967-4321-97D5-7AD94CEE36BB}" type="presParOf" srcId="{C58EAA7C-AAF0-4C1C-B937-01D97B001795}" destId="{CDC16722-003D-4BA7-93A6-FB46A8281E88}" srcOrd="7" destOrd="0" presId="urn:microsoft.com/office/officeart/2005/8/layout/radial6"/>
    <dgm:cxn modelId="{C194979C-2F46-4737-BB04-D437165EAE6D}" type="presParOf" srcId="{C58EAA7C-AAF0-4C1C-B937-01D97B001795}" destId="{EE816974-7EAE-440C-8B59-5C8496F87AC7}" srcOrd="8" destOrd="0" presId="urn:microsoft.com/office/officeart/2005/8/layout/radial6"/>
    <dgm:cxn modelId="{E19EF973-9470-4FFE-8682-C9C648B56D57}" type="presParOf" srcId="{C58EAA7C-AAF0-4C1C-B937-01D97B001795}" destId="{6A1FE5B8-3A8D-455B-BE3A-3F45600D0EB8}" srcOrd="9" destOrd="0" presId="urn:microsoft.com/office/officeart/2005/8/layout/radial6"/>
    <dgm:cxn modelId="{866DFF35-1914-4E66-B80F-783200467D87}" type="presParOf" srcId="{C58EAA7C-AAF0-4C1C-B937-01D97B001795}" destId="{3FC2D8E6-8123-43CB-8E44-110023BDDC28}" srcOrd="10" destOrd="0" presId="urn:microsoft.com/office/officeart/2005/8/layout/radial6"/>
    <dgm:cxn modelId="{D951D688-0673-4327-9420-C373E36AEF8B}" type="presParOf" srcId="{C58EAA7C-AAF0-4C1C-B937-01D97B001795}" destId="{AF4FB688-5B3A-48D3-8A92-DCCEBD570973}" srcOrd="11" destOrd="0" presId="urn:microsoft.com/office/officeart/2005/8/layout/radial6"/>
    <dgm:cxn modelId="{2ECF5167-D93D-4C87-A6E4-E79A2EE07D6D}" type="presParOf" srcId="{C58EAA7C-AAF0-4C1C-B937-01D97B001795}" destId="{CF08D365-D1AF-49A1-B33E-A2FF6749D2F8}" srcOrd="12" destOrd="0" presId="urn:microsoft.com/office/officeart/2005/8/layout/radial6"/>
    <dgm:cxn modelId="{07BA596A-701E-4877-8AE0-848DB9B573E9}" type="presParOf" srcId="{C58EAA7C-AAF0-4C1C-B937-01D97B001795}" destId="{20CAD77E-CBB8-49D4-8C6C-99424F1E6F1A}" srcOrd="13" destOrd="0" presId="urn:microsoft.com/office/officeart/2005/8/layout/radial6"/>
    <dgm:cxn modelId="{8224E8AA-94B1-4171-A473-7DBB01E0E5CE}" type="presParOf" srcId="{C58EAA7C-AAF0-4C1C-B937-01D97B001795}" destId="{D186C0B3-8B64-4A17-B230-66C4AD5C7771}" srcOrd="14" destOrd="0" presId="urn:microsoft.com/office/officeart/2005/8/layout/radial6"/>
    <dgm:cxn modelId="{70DBC20C-B97C-4D23-84B0-CDD95528588D}" type="presParOf" srcId="{C58EAA7C-AAF0-4C1C-B937-01D97B001795}" destId="{BC080619-AAFA-4DEA-9989-952E7A49EE55}"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80619-AAFA-4DEA-9989-952E7A49EE55}">
      <dsp:nvSpPr>
        <dsp:cNvPr id="0" name=""/>
        <dsp:cNvSpPr/>
      </dsp:nvSpPr>
      <dsp:spPr>
        <a:xfrm>
          <a:off x="604545" y="277188"/>
          <a:ext cx="1809344" cy="1809344"/>
        </a:xfrm>
        <a:prstGeom prst="blockArc">
          <a:avLst>
            <a:gd name="adj1" fmla="val 11878157"/>
            <a:gd name="adj2" fmla="val 16309774"/>
            <a:gd name="adj3" fmla="val 4639"/>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F08D365-D1AF-49A1-B33E-A2FF6749D2F8}">
      <dsp:nvSpPr>
        <dsp:cNvPr id="0" name=""/>
        <dsp:cNvSpPr/>
      </dsp:nvSpPr>
      <dsp:spPr>
        <a:xfrm>
          <a:off x="604399" y="277639"/>
          <a:ext cx="1809344" cy="1809344"/>
        </a:xfrm>
        <a:prstGeom prst="blockArc">
          <a:avLst>
            <a:gd name="adj1" fmla="val 7560000"/>
            <a:gd name="adj2" fmla="val 11880000"/>
            <a:gd name="adj3" fmla="val 4639"/>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1FE5B8-3A8D-455B-BE3A-3F45600D0EB8}">
      <dsp:nvSpPr>
        <dsp:cNvPr id="0" name=""/>
        <dsp:cNvSpPr/>
      </dsp:nvSpPr>
      <dsp:spPr>
        <a:xfrm>
          <a:off x="604399" y="277639"/>
          <a:ext cx="1809344" cy="1809344"/>
        </a:xfrm>
        <a:prstGeom prst="blockArc">
          <a:avLst>
            <a:gd name="adj1" fmla="val 3240000"/>
            <a:gd name="adj2" fmla="val 7560000"/>
            <a:gd name="adj3" fmla="val 4639"/>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985AAE-BAEC-4252-A900-44AAE02EDCAF}">
      <dsp:nvSpPr>
        <dsp:cNvPr id="0" name=""/>
        <dsp:cNvSpPr/>
      </dsp:nvSpPr>
      <dsp:spPr>
        <a:xfrm>
          <a:off x="604399" y="277639"/>
          <a:ext cx="1809344" cy="1809344"/>
        </a:xfrm>
        <a:prstGeom prst="blockArc">
          <a:avLst>
            <a:gd name="adj1" fmla="val 20520000"/>
            <a:gd name="adj2" fmla="val 3240000"/>
            <a:gd name="adj3" fmla="val 4639"/>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1B863B-43B4-4904-89B4-D653B82330A4}">
      <dsp:nvSpPr>
        <dsp:cNvPr id="0" name=""/>
        <dsp:cNvSpPr/>
      </dsp:nvSpPr>
      <dsp:spPr>
        <a:xfrm>
          <a:off x="604250" y="277179"/>
          <a:ext cx="1809344" cy="1809344"/>
        </a:xfrm>
        <a:prstGeom prst="blockArc">
          <a:avLst>
            <a:gd name="adj1" fmla="val 16310924"/>
            <a:gd name="adj2" fmla="val 20521881"/>
            <a:gd name="adj3" fmla="val 463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97DBE4-6046-4472-9082-C6C051EEF10A}">
      <dsp:nvSpPr>
        <dsp:cNvPr id="0" name=""/>
        <dsp:cNvSpPr/>
      </dsp:nvSpPr>
      <dsp:spPr>
        <a:xfrm>
          <a:off x="1092750" y="773289"/>
          <a:ext cx="832641" cy="83264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IT Governance</a:t>
          </a:r>
        </a:p>
      </dsp:txBody>
      <dsp:txXfrm>
        <a:off x="1214687" y="895226"/>
        <a:ext cx="588767" cy="588767"/>
      </dsp:txXfrm>
    </dsp:sp>
    <dsp:sp modelId="{E823FB69-E72E-4F0B-B985-E30C00E0825C}">
      <dsp:nvSpPr>
        <dsp:cNvPr id="0" name=""/>
        <dsp:cNvSpPr/>
      </dsp:nvSpPr>
      <dsp:spPr>
        <a:xfrm>
          <a:off x="1138211" y="-61430"/>
          <a:ext cx="798439" cy="720104"/>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Value Delivery</a:t>
          </a:r>
        </a:p>
      </dsp:txBody>
      <dsp:txXfrm>
        <a:off x="1255140" y="44027"/>
        <a:ext cx="564581" cy="509190"/>
      </dsp:txXfrm>
    </dsp:sp>
    <dsp:sp modelId="{E1F1B436-E1C3-48A0-9A32-F703D2F07060}">
      <dsp:nvSpPr>
        <dsp:cNvPr id="0" name=""/>
        <dsp:cNvSpPr/>
      </dsp:nvSpPr>
      <dsp:spPr>
        <a:xfrm>
          <a:off x="1950290" y="549183"/>
          <a:ext cx="798439" cy="72010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Manage Risk</a:t>
          </a:r>
        </a:p>
      </dsp:txBody>
      <dsp:txXfrm>
        <a:off x="2067219" y="654640"/>
        <a:ext cx="564581" cy="509190"/>
      </dsp:txXfrm>
    </dsp:sp>
    <dsp:sp modelId="{CDC16722-003D-4BA7-93A6-FB46A8281E88}">
      <dsp:nvSpPr>
        <dsp:cNvPr id="0" name=""/>
        <dsp:cNvSpPr/>
      </dsp:nvSpPr>
      <dsp:spPr>
        <a:xfrm>
          <a:off x="1629271" y="1537178"/>
          <a:ext cx="798439" cy="72010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Manage Resources</a:t>
          </a:r>
        </a:p>
      </dsp:txBody>
      <dsp:txXfrm>
        <a:off x="1746200" y="1642635"/>
        <a:ext cx="564581" cy="509190"/>
      </dsp:txXfrm>
    </dsp:sp>
    <dsp:sp modelId="{3FC2D8E6-8123-43CB-8E44-110023BDDC28}">
      <dsp:nvSpPr>
        <dsp:cNvPr id="0" name=""/>
        <dsp:cNvSpPr/>
      </dsp:nvSpPr>
      <dsp:spPr>
        <a:xfrm>
          <a:off x="590432" y="1537178"/>
          <a:ext cx="798439" cy="720104"/>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dirty="0"/>
            <a:t>Performance</a:t>
          </a:r>
          <a:r>
            <a:rPr lang="en-US" sz="900" kern="1200" dirty="0"/>
            <a:t> Measures </a:t>
          </a:r>
        </a:p>
      </dsp:txBody>
      <dsp:txXfrm>
        <a:off x="707361" y="1642635"/>
        <a:ext cx="564581" cy="509190"/>
      </dsp:txXfrm>
    </dsp:sp>
    <dsp:sp modelId="{20CAD77E-CBB8-49D4-8C6C-99424F1E6F1A}">
      <dsp:nvSpPr>
        <dsp:cNvPr id="0" name=""/>
        <dsp:cNvSpPr/>
      </dsp:nvSpPr>
      <dsp:spPr>
        <a:xfrm>
          <a:off x="269413" y="549183"/>
          <a:ext cx="798439" cy="720104"/>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a:t>Strategic Alignment</a:t>
          </a:r>
        </a:p>
      </dsp:txBody>
      <dsp:txXfrm>
        <a:off x="386342" y="654640"/>
        <a:ext cx="564581" cy="50919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8475" cy="461963"/>
          </a:xfrm>
          <a:prstGeom prst="rect">
            <a:avLst/>
          </a:prstGeom>
        </p:spPr>
        <p:txBody>
          <a:bodyPr vert="horz" lIns="92830" tIns="46415" rIns="92830" bIns="46415"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970340" y="1"/>
            <a:ext cx="3038475" cy="461963"/>
          </a:xfrm>
          <a:prstGeom prst="rect">
            <a:avLst/>
          </a:prstGeom>
        </p:spPr>
        <p:txBody>
          <a:bodyPr vert="horz" lIns="92830" tIns="46415" rIns="92830" bIns="46415" rtlCol="0"/>
          <a:lstStyle>
            <a:lvl1pPr algn="r" eaLnBrk="1" fontAlgn="auto" hangingPunct="1">
              <a:spcBef>
                <a:spcPts val="0"/>
              </a:spcBef>
              <a:spcAft>
                <a:spcPts val="0"/>
              </a:spcAft>
              <a:defRPr sz="1200">
                <a:latin typeface="+mn-lt"/>
                <a:cs typeface="+mn-cs"/>
              </a:defRPr>
            </a:lvl1pPr>
          </a:lstStyle>
          <a:p>
            <a:pPr>
              <a:defRPr/>
            </a:pPr>
            <a:fld id="{DF39053E-06D8-47FC-9C30-0E0505F9C0CB}" type="datetimeFigureOut">
              <a:rPr lang="en-US"/>
              <a:pPr>
                <a:defRPr/>
              </a:pPr>
              <a:t>6/14/2016</a:t>
            </a:fld>
            <a:endParaRPr lang="en-US" dirty="0"/>
          </a:p>
        </p:txBody>
      </p:sp>
      <p:sp>
        <p:nvSpPr>
          <p:cNvPr id="4" name="Footer Placeholder 3"/>
          <p:cNvSpPr>
            <a:spLocks noGrp="1"/>
          </p:cNvSpPr>
          <p:nvPr>
            <p:ph type="ftr" sz="quarter" idx="2"/>
          </p:nvPr>
        </p:nvSpPr>
        <p:spPr>
          <a:xfrm>
            <a:off x="2" y="8772526"/>
            <a:ext cx="3038475" cy="461963"/>
          </a:xfrm>
          <a:prstGeom prst="rect">
            <a:avLst/>
          </a:prstGeom>
        </p:spPr>
        <p:txBody>
          <a:bodyPr vert="horz" lIns="92830" tIns="46415" rIns="92830" bIns="46415"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970340" y="8772526"/>
            <a:ext cx="3038475" cy="461963"/>
          </a:xfrm>
          <a:prstGeom prst="rect">
            <a:avLst/>
          </a:prstGeom>
        </p:spPr>
        <p:txBody>
          <a:bodyPr vert="horz" wrap="square" lIns="92830" tIns="46415" rIns="92830" bIns="46415" numCol="1" anchor="b" anchorCtr="0" compatLnSpc="1">
            <a:prstTxWarp prst="textNoShape">
              <a:avLst/>
            </a:prstTxWarp>
          </a:bodyPr>
          <a:lstStyle>
            <a:lvl1pPr algn="r" eaLnBrk="1" hangingPunct="1">
              <a:defRPr sz="1200"/>
            </a:lvl1pPr>
          </a:lstStyle>
          <a:p>
            <a:pPr>
              <a:defRPr/>
            </a:pPr>
            <a:fld id="{0B6DE5B2-2E8A-46C2-80B3-922EF3F69AD5}" type="slidenum">
              <a:rPr lang="en-US" altLang="en-US"/>
              <a:pPr>
                <a:defRPr/>
              </a:pPr>
              <a:t>‹#›</a:t>
            </a:fld>
            <a:endParaRPr lang="en-US" altLang="en-US" dirty="0"/>
          </a:p>
        </p:txBody>
      </p:sp>
    </p:spTree>
    <p:extLst>
      <p:ext uri="{BB962C8B-B14F-4D97-AF65-F5344CB8AC3E}">
        <p14:creationId xmlns:p14="http://schemas.microsoft.com/office/powerpoint/2010/main" val="23934167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3038475" cy="461963"/>
          </a:xfrm>
          <a:prstGeom prst="rect">
            <a:avLst/>
          </a:prstGeom>
        </p:spPr>
        <p:txBody>
          <a:bodyPr vert="horz" lIns="92830" tIns="46415" rIns="92830" bIns="46415"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340" y="1"/>
            <a:ext cx="3038475" cy="461963"/>
          </a:xfrm>
          <a:prstGeom prst="rect">
            <a:avLst/>
          </a:prstGeom>
        </p:spPr>
        <p:txBody>
          <a:bodyPr vert="horz" lIns="92830" tIns="46415" rIns="92830" bIns="46415" rtlCol="0"/>
          <a:lstStyle>
            <a:lvl1pPr algn="r" eaLnBrk="1" fontAlgn="auto" hangingPunct="1">
              <a:spcBef>
                <a:spcPts val="0"/>
              </a:spcBef>
              <a:spcAft>
                <a:spcPts val="0"/>
              </a:spcAft>
              <a:defRPr sz="1200">
                <a:latin typeface="+mn-lt"/>
                <a:cs typeface="+mn-cs"/>
              </a:defRPr>
            </a:lvl1pPr>
          </a:lstStyle>
          <a:p>
            <a:pPr>
              <a:defRPr/>
            </a:pPr>
            <a:fld id="{1CD51C05-0EDA-4396-AD49-0796F1F030E3}" type="datetimeFigureOut">
              <a:rPr lang="en-US"/>
              <a:pPr>
                <a:defRPr/>
              </a:pPr>
              <a:t>6/14/2016</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pPr lvl="0"/>
            <a:endParaRPr lang="en-US" noProof="0" dirty="0"/>
          </a:p>
        </p:txBody>
      </p:sp>
      <p:sp>
        <p:nvSpPr>
          <p:cNvPr id="5" name="Notes Placeholder 4"/>
          <p:cNvSpPr>
            <a:spLocks noGrp="1"/>
          </p:cNvSpPr>
          <p:nvPr>
            <p:ph type="body" sz="quarter" idx="3"/>
          </p:nvPr>
        </p:nvSpPr>
        <p:spPr>
          <a:xfrm>
            <a:off x="701675" y="4387851"/>
            <a:ext cx="5607050" cy="4156075"/>
          </a:xfrm>
          <a:prstGeom prst="rect">
            <a:avLst/>
          </a:prstGeom>
        </p:spPr>
        <p:txBody>
          <a:bodyPr vert="horz" lIns="92830" tIns="46415" rIns="92830" bIns="46415"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2" y="8772526"/>
            <a:ext cx="3038475" cy="461963"/>
          </a:xfrm>
          <a:prstGeom prst="rect">
            <a:avLst/>
          </a:prstGeom>
        </p:spPr>
        <p:txBody>
          <a:bodyPr vert="horz" lIns="92830" tIns="46415" rIns="92830" bIns="46415"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340" y="8772526"/>
            <a:ext cx="3038475" cy="461963"/>
          </a:xfrm>
          <a:prstGeom prst="rect">
            <a:avLst/>
          </a:prstGeom>
        </p:spPr>
        <p:txBody>
          <a:bodyPr vert="horz" wrap="square" lIns="92830" tIns="46415" rIns="92830" bIns="46415" numCol="1" anchor="b" anchorCtr="0" compatLnSpc="1">
            <a:prstTxWarp prst="textNoShape">
              <a:avLst/>
            </a:prstTxWarp>
          </a:bodyPr>
          <a:lstStyle>
            <a:lvl1pPr algn="r" eaLnBrk="1" hangingPunct="1">
              <a:defRPr sz="1200"/>
            </a:lvl1pPr>
          </a:lstStyle>
          <a:p>
            <a:pPr>
              <a:defRPr/>
            </a:pPr>
            <a:fld id="{01D2B09A-7DD7-4C93-B8FB-2CCDC50E1771}" type="slidenum">
              <a:rPr lang="en-US" altLang="en-US"/>
              <a:pPr>
                <a:defRPr/>
              </a:pPr>
              <a:t>‹#›</a:t>
            </a:fld>
            <a:endParaRPr lang="en-US" altLang="en-US" dirty="0"/>
          </a:p>
        </p:txBody>
      </p:sp>
    </p:spTree>
    <p:extLst>
      <p:ext uri="{BB962C8B-B14F-4D97-AF65-F5344CB8AC3E}">
        <p14:creationId xmlns:p14="http://schemas.microsoft.com/office/powerpoint/2010/main" val="124834628"/>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0</a:t>
            </a:fld>
            <a:endParaRPr lang="en-US" altLang="en-US" dirty="0"/>
          </a:p>
        </p:txBody>
      </p:sp>
    </p:spTree>
    <p:extLst>
      <p:ext uri="{BB962C8B-B14F-4D97-AF65-F5344CB8AC3E}">
        <p14:creationId xmlns:p14="http://schemas.microsoft.com/office/powerpoint/2010/main" val="4168097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1</a:t>
            </a:fld>
            <a:endParaRPr lang="en-US" altLang="en-US" dirty="0"/>
          </a:p>
        </p:txBody>
      </p:sp>
    </p:spTree>
    <p:extLst>
      <p:ext uri="{BB962C8B-B14F-4D97-AF65-F5344CB8AC3E}">
        <p14:creationId xmlns:p14="http://schemas.microsoft.com/office/powerpoint/2010/main" val="1286150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3</a:t>
            </a:fld>
            <a:endParaRPr lang="en-US" altLang="en-US" dirty="0"/>
          </a:p>
        </p:txBody>
      </p:sp>
    </p:spTree>
    <p:extLst>
      <p:ext uri="{BB962C8B-B14F-4D97-AF65-F5344CB8AC3E}">
        <p14:creationId xmlns:p14="http://schemas.microsoft.com/office/powerpoint/2010/main" val="107178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4</a:t>
            </a:fld>
            <a:endParaRPr lang="en-US" altLang="en-US" dirty="0"/>
          </a:p>
        </p:txBody>
      </p:sp>
    </p:spTree>
    <p:extLst>
      <p:ext uri="{BB962C8B-B14F-4D97-AF65-F5344CB8AC3E}">
        <p14:creationId xmlns:p14="http://schemas.microsoft.com/office/powerpoint/2010/main" val="107178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5</a:t>
            </a:fld>
            <a:endParaRPr lang="en-US" altLang="en-US" dirty="0"/>
          </a:p>
        </p:txBody>
      </p:sp>
    </p:spTree>
    <p:extLst>
      <p:ext uri="{BB962C8B-B14F-4D97-AF65-F5344CB8AC3E}">
        <p14:creationId xmlns:p14="http://schemas.microsoft.com/office/powerpoint/2010/main" val="4285706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6</a:t>
            </a:fld>
            <a:endParaRPr lang="en-US" altLang="en-US" dirty="0"/>
          </a:p>
        </p:txBody>
      </p:sp>
    </p:spTree>
    <p:extLst>
      <p:ext uri="{BB962C8B-B14F-4D97-AF65-F5344CB8AC3E}">
        <p14:creationId xmlns:p14="http://schemas.microsoft.com/office/powerpoint/2010/main" val="3139941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1D2B09A-7DD7-4C93-B8FB-2CCDC50E1771}" type="slidenum">
              <a:rPr lang="en-US" altLang="en-US" smtClean="0"/>
              <a:pPr>
                <a:defRPr/>
              </a:pPr>
              <a:t>10</a:t>
            </a:fld>
            <a:endParaRPr lang="en-US" altLang="en-US" dirty="0"/>
          </a:p>
        </p:txBody>
      </p:sp>
    </p:spTree>
    <p:extLst>
      <p:ext uri="{BB962C8B-B14F-4D97-AF65-F5344CB8AC3E}">
        <p14:creationId xmlns:p14="http://schemas.microsoft.com/office/powerpoint/2010/main" val="2296235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4DDBBB0-788B-450E-A47B-93C3AC4D30EB}" type="datetime1">
              <a:rPr lang="en-US"/>
              <a:pPr>
                <a:defRPr/>
              </a:pPr>
              <a:t>6/14/2016</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6" name="Slide Number Placeholder 5"/>
          <p:cNvSpPr>
            <a:spLocks noGrp="1"/>
          </p:cNvSpPr>
          <p:nvPr>
            <p:ph type="sldNum" sz="quarter" idx="12"/>
          </p:nvPr>
        </p:nvSpPr>
        <p:spPr/>
        <p:txBody>
          <a:bodyPr/>
          <a:lstStyle>
            <a:lvl1pPr>
              <a:defRPr/>
            </a:lvl1pPr>
          </a:lstStyle>
          <a:p>
            <a:pPr>
              <a:defRPr/>
            </a:pPr>
            <a:fld id="{A0129162-FE21-4575-AC65-9953540C183A}" type="slidenum">
              <a:rPr lang="en-US" altLang="en-US"/>
              <a:pPr>
                <a:defRPr/>
              </a:pPr>
              <a:t>‹#›</a:t>
            </a:fld>
            <a:endParaRPr lang="en-US" altLang="en-US" dirty="0"/>
          </a:p>
        </p:txBody>
      </p:sp>
    </p:spTree>
    <p:extLst>
      <p:ext uri="{BB962C8B-B14F-4D97-AF65-F5344CB8AC3E}">
        <p14:creationId xmlns:p14="http://schemas.microsoft.com/office/powerpoint/2010/main" val="1446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E2E31CF-0064-4898-8029-A20A4A3D39AD}" type="datetime1">
              <a:rPr lang="en-US"/>
              <a:pPr>
                <a:defRPr/>
              </a:pPr>
              <a:t>6/14/2016</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6" name="Slide Number Placeholder 5"/>
          <p:cNvSpPr>
            <a:spLocks noGrp="1"/>
          </p:cNvSpPr>
          <p:nvPr>
            <p:ph type="sldNum" sz="quarter" idx="12"/>
          </p:nvPr>
        </p:nvSpPr>
        <p:spPr/>
        <p:txBody>
          <a:bodyPr/>
          <a:lstStyle>
            <a:lvl1pPr>
              <a:defRPr/>
            </a:lvl1pPr>
          </a:lstStyle>
          <a:p>
            <a:pPr>
              <a:defRPr/>
            </a:pPr>
            <a:fld id="{DBB8EE57-1031-4343-9ECB-FCA2E0D57AC0}" type="slidenum">
              <a:rPr lang="en-US" altLang="en-US"/>
              <a:pPr>
                <a:defRPr/>
              </a:pPr>
              <a:t>‹#›</a:t>
            </a:fld>
            <a:endParaRPr lang="en-US" altLang="en-US" dirty="0"/>
          </a:p>
        </p:txBody>
      </p:sp>
    </p:spTree>
    <p:extLst>
      <p:ext uri="{BB962C8B-B14F-4D97-AF65-F5344CB8AC3E}">
        <p14:creationId xmlns:p14="http://schemas.microsoft.com/office/powerpoint/2010/main" val="775207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92B3FDE-79D9-45DF-B494-90D705399D4A}" type="datetime1">
              <a:rPr lang="en-US"/>
              <a:pPr>
                <a:defRPr/>
              </a:pPr>
              <a:t>6/14/2016</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6" name="Slide Number Placeholder 5"/>
          <p:cNvSpPr>
            <a:spLocks noGrp="1"/>
          </p:cNvSpPr>
          <p:nvPr>
            <p:ph type="sldNum" sz="quarter" idx="12"/>
          </p:nvPr>
        </p:nvSpPr>
        <p:spPr/>
        <p:txBody>
          <a:bodyPr/>
          <a:lstStyle>
            <a:lvl1pPr>
              <a:defRPr/>
            </a:lvl1pPr>
          </a:lstStyle>
          <a:p>
            <a:pPr>
              <a:defRPr/>
            </a:pPr>
            <a:fld id="{145FF918-C4CE-48AD-BFCA-381B54950532}" type="slidenum">
              <a:rPr lang="en-US" altLang="en-US"/>
              <a:pPr>
                <a:defRPr/>
              </a:pPr>
              <a:t>‹#›</a:t>
            </a:fld>
            <a:endParaRPr lang="en-US" altLang="en-US" dirty="0"/>
          </a:p>
        </p:txBody>
      </p:sp>
    </p:spTree>
    <p:extLst>
      <p:ext uri="{BB962C8B-B14F-4D97-AF65-F5344CB8AC3E}">
        <p14:creationId xmlns:p14="http://schemas.microsoft.com/office/powerpoint/2010/main" val="576283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fld id="{4B813C71-A337-4F4E-8D71-4A1D06165723}" type="datetime1">
              <a:rPr lang="en-US"/>
              <a:pPr>
                <a:defRPr/>
              </a:pPr>
              <a:t>6/14/2016</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MTA</a:t>
            </a:r>
          </a:p>
        </p:txBody>
      </p:sp>
      <p:sp>
        <p:nvSpPr>
          <p:cNvPr id="6" name="Slide Number Placeholder 5"/>
          <p:cNvSpPr>
            <a:spLocks noGrp="1"/>
          </p:cNvSpPr>
          <p:nvPr>
            <p:ph type="sldNum" sz="quarter" idx="12"/>
          </p:nvPr>
        </p:nvSpPr>
        <p:spPr/>
        <p:txBody>
          <a:bodyPr/>
          <a:lstStyle>
            <a:lvl1pPr>
              <a:defRPr/>
            </a:lvl1pPr>
          </a:lstStyle>
          <a:p>
            <a:pPr>
              <a:defRPr/>
            </a:pPr>
            <a:fld id="{F69386F1-4D06-4D06-98ED-CCA310119EF8}" type="slidenum">
              <a:rPr lang="en-US" altLang="en-US"/>
              <a:pPr>
                <a:defRPr/>
              </a:pPr>
              <a:t>‹#›</a:t>
            </a:fld>
            <a:endParaRPr lang="en-US" altLang="en-US" dirty="0"/>
          </a:p>
        </p:txBody>
      </p:sp>
    </p:spTree>
    <p:extLst>
      <p:ext uri="{BB962C8B-B14F-4D97-AF65-F5344CB8AC3E}">
        <p14:creationId xmlns:p14="http://schemas.microsoft.com/office/powerpoint/2010/main" val="225580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normAutofit/>
          </a:bodyPr>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4C0A2A89-B9C4-4F15-8762-967223AD5D8C}" type="datetime1">
              <a:rPr lang="en-US"/>
              <a:pPr>
                <a:defRPr/>
              </a:pPr>
              <a:t>6/14/2016</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6" name="Slide Number Placeholder 5"/>
          <p:cNvSpPr>
            <a:spLocks noGrp="1"/>
          </p:cNvSpPr>
          <p:nvPr>
            <p:ph type="sldNum" sz="quarter" idx="12"/>
          </p:nvPr>
        </p:nvSpPr>
        <p:spPr/>
        <p:txBody>
          <a:bodyPr/>
          <a:lstStyle>
            <a:lvl1pPr>
              <a:defRPr/>
            </a:lvl1pPr>
          </a:lstStyle>
          <a:p>
            <a:pPr>
              <a:defRPr/>
            </a:pPr>
            <a:fld id="{2A29A1F3-A1DC-4EBD-95CD-25A520C5FDB3}" type="slidenum">
              <a:rPr lang="en-US" altLang="en-US"/>
              <a:pPr>
                <a:defRPr/>
              </a:pPr>
              <a:t>‹#›</a:t>
            </a:fld>
            <a:endParaRPr lang="en-US" altLang="en-US" dirty="0"/>
          </a:p>
        </p:txBody>
      </p:sp>
    </p:spTree>
    <p:extLst>
      <p:ext uri="{BB962C8B-B14F-4D97-AF65-F5344CB8AC3E}">
        <p14:creationId xmlns:p14="http://schemas.microsoft.com/office/powerpoint/2010/main" val="776924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624B3F0-C8F4-4722-8354-A6735B0048E5}" type="datetime1">
              <a:rPr lang="en-US"/>
              <a:pPr>
                <a:defRPr/>
              </a:pPr>
              <a:t>6/14/2016</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7" name="Slide Number Placeholder 5"/>
          <p:cNvSpPr>
            <a:spLocks noGrp="1"/>
          </p:cNvSpPr>
          <p:nvPr>
            <p:ph type="sldNum" sz="quarter" idx="12"/>
          </p:nvPr>
        </p:nvSpPr>
        <p:spPr/>
        <p:txBody>
          <a:bodyPr/>
          <a:lstStyle>
            <a:lvl1pPr>
              <a:defRPr/>
            </a:lvl1pPr>
          </a:lstStyle>
          <a:p>
            <a:pPr>
              <a:defRPr/>
            </a:pPr>
            <a:fld id="{C53063DB-D2E3-4DD9-AA69-134F2C078351}" type="slidenum">
              <a:rPr lang="en-US" altLang="en-US"/>
              <a:pPr>
                <a:defRPr/>
              </a:pPr>
              <a:t>‹#›</a:t>
            </a:fld>
            <a:endParaRPr lang="en-US" altLang="en-US" dirty="0"/>
          </a:p>
        </p:txBody>
      </p:sp>
    </p:spTree>
    <p:extLst>
      <p:ext uri="{BB962C8B-B14F-4D97-AF65-F5344CB8AC3E}">
        <p14:creationId xmlns:p14="http://schemas.microsoft.com/office/powerpoint/2010/main" val="2282081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4F5F61FB-7B06-4818-B07A-99322FD2377E}" type="datetime1">
              <a:rPr lang="en-US"/>
              <a:pPr>
                <a:defRPr/>
              </a:pPr>
              <a:t>6/14/2016</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9" name="Slide Number Placeholder 5"/>
          <p:cNvSpPr>
            <a:spLocks noGrp="1"/>
          </p:cNvSpPr>
          <p:nvPr>
            <p:ph type="sldNum" sz="quarter" idx="12"/>
          </p:nvPr>
        </p:nvSpPr>
        <p:spPr/>
        <p:txBody>
          <a:bodyPr/>
          <a:lstStyle>
            <a:lvl1pPr>
              <a:defRPr/>
            </a:lvl1pPr>
          </a:lstStyle>
          <a:p>
            <a:pPr>
              <a:defRPr/>
            </a:pPr>
            <a:fld id="{34DBC9A5-B492-42EE-BAF6-3EC0BD4FCD49}" type="slidenum">
              <a:rPr lang="en-US" altLang="en-US"/>
              <a:pPr>
                <a:defRPr/>
              </a:pPr>
              <a:t>‹#›</a:t>
            </a:fld>
            <a:endParaRPr lang="en-US" altLang="en-US" dirty="0"/>
          </a:p>
        </p:txBody>
      </p:sp>
    </p:spTree>
    <p:extLst>
      <p:ext uri="{BB962C8B-B14F-4D97-AF65-F5344CB8AC3E}">
        <p14:creationId xmlns:p14="http://schemas.microsoft.com/office/powerpoint/2010/main" val="1539508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fld id="{38FCF89B-3DC6-4EC5-B9FD-F00E8E599E63}" type="datetime1">
              <a:rPr lang="en-US"/>
              <a:pPr>
                <a:defRPr/>
              </a:pPr>
              <a:t>6/14/2016</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5" name="Slide Number Placeholder 5"/>
          <p:cNvSpPr>
            <a:spLocks noGrp="1"/>
          </p:cNvSpPr>
          <p:nvPr>
            <p:ph type="sldNum" sz="quarter" idx="12"/>
          </p:nvPr>
        </p:nvSpPr>
        <p:spPr/>
        <p:txBody>
          <a:bodyPr/>
          <a:lstStyle>
            <a:lvl1pPr>
              <a:defRPr/>
            </a:lvl1pPr>
          </a:lstStyle>
          <a:p>
            <a:pPr>
              <a:defRPr/>
            </a:pPr>
            <a:fld id="{194DBFD2-89CD-49E9-A4D3-4CD859F8793F}" type="slidenum">
              <a:rPr lang="en-US" altLang="en-US"/>
              <a:pPr>
                <a:defRPr/>
              </a:pPr>
              <a:t>‹#›</a:t>
            </a:fld>
            <a:endParaRPr lang="en-US" altLang="en-US" dirty="0"/>
          </a:p>
        </p:txBody>
      </p:sp>
    </p:spTree>
    <p:extLst>
      <p:ext uri="{BB962C8B-B14F-4D97-AF65-F5344CB8AC3E}">
        <p14:creationId xmlns:p14="http://schemas.microsoft.com/office/powerpoint/2010/main" val="401461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7AB21F0-D166-48C2-9ABB-C8E5A29F5A2F}" type="datetime1">
              <a:rPr lang="en-US"/>
              <a:pPr>
                <a:defRPr/>
              </a:pPr>
              <a:t>6/14/2016</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4" name="Slide Number Placeholder 5"/>
          <p:cNvSpPr>
            <a:spLocks noGrp="1"/>
          </p:cNvSpPr>
          <p:nvPr>
            <p:ph type="sldNum" sz="quarter" idx="12"/>
          </p:nvPr>
        </p:nvSpPr>
        <p:spPr/>
        <p:txBody>
          <a:bodyPr/>
          <a:lstStyle>
            <a:lvl1pPr>
              <a:defRPr/>
            </a:lvl1pPr>
          </a:lstStyle>
          <a:p>
            <a:pPr>
              <a:defRPr/>
            </a:pPr>
            <a:fld id="{481D09A2-9B8A-44F2-B502-791463E85EF3}" type="slidenum">
              <a:rPr lang="en-US" altLang="en-US"/>
              <a:pPr>
                <a:defRPr/>
              </a:pPr>
              <a:t>‹#›</a:t>
            </a:fld>
            <a:endParaRPr lang="en-US" altLang="en-US" dirty="0"/>
          </a:p>
        </p:txBody>
      </p:sp>
    </p:spTree>
    <p:extLst>
      <p:ext uri="{BB962C8B-B14F-4D97-AF65-F5344CB8AC3E}">
        <p14:creationId xmlns:p14="http://schemas.microsoft.com/office/powerpoint/2010/main" val="119096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0C59C53-7D55-44B1-AFC8-BF9CB8430D19}" type="datetime1">
              <a:rPr lang="en-US"/>
              <a:pPr>
                <a:defRPr/>
              </a:pPr>
              <a:t>6/14/2016</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7" name="Slide Number Placeholder 5"/>
          <p:cNvSpPr>
            <a:spLocks noGrp="1"/>
          </p:cNvSpPr>
          <p:nvPr>
            <p:ph type="sldNum" sz="quarter" idx="12"/>
          </p:nvPr>
        </p:nvSpPr>
        <p:spPr/>
        <p:txBody>
          <a:bodyPr/>
          <a:lstStyle>
            <a:lvl1pPr>
              <a:defRPr/>
            </a:lvl1pPr>
          </a:lstStyle>
          <a:p>
            <a:pPr>
              <a:defRPr/>
            </a:pPr>
            <a:fld id="{EEA0A162-B674-496E-A412-FFBD1B9A9CF8}" type="slidenum">
              <a:rPr lang="en-US" altLang="en-US"/>
              <a:pPr>
                <a:defRPr/>
              </a:pPr>
              <a:t>‹#›</a:t>
            </a:fld>
            <a:endParaRPr lang="en-US" altLang="en-US" dirty="0"/>
          </a:p>
        </p:txBody>
      </p:sp>
    </p:spTree>
    <p:extLst>
      <p:ext uri="{BB962C8B-B14F-4D97-AF65-F5344CB8AC3E}">
        <p14:creationId xmlns:p14="http://schemas.microsoft.com/office/powerpoint/2010/main" val="3754434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5F584C1-54F6-4857-BC35-F1BE96A9303F}" type="datetime1">
              <a:rPr lang="en-US"/>
              <a:pPr>
                <a:defRPr/>
              </a:pPr>
              <a:t>6/14/2016</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Fill in Agency Name on Master</a:t>
            </a:r>
          </a:p>
        </p:txBody>
      </p:sp>
      <p:sp>
        <p:nvSpPr>
          <p:cNvPr id="7" name="Slide Number Placeholder 5"/>
          <p:cNvSpPr>
            <a:spLocks noGrp="1"/>
          </p:cNvSpPr>
          <p:nvPr>
            <p:ph type="sldNum" sz="quarter" idx="12"/>
          </p:nvPr>
        </p:nvSpPr>
        <p:spPr/>
        <p:txBody>
          <a:bodyPr/>
          <a:lstStyle>
            <a:lvl1pPr>
              <a:defRPr/>
            </a:lvl1pPr>
          </a:lstStyle>
          <a:p>
            <a:pPr>
              <a:defRPr/>
            </a:pPr>
            <a:fld id="{4BC67D9A-316C-430D-87D4-E6E055BE1DB7}" type="slidenum">
              <a:rPr lang="en-US" altLang="en-US"/>
              <a:pPr>
                <a:defRPr/>
              </a:pPr>
              <a:t>‹#›</a:t>
            </a:fld>
            <a:endParaRPr lang="en-US" altLang="en-US" dirty="0"/>
          </a:p>
        </p:txBody>
      </p:sp>
    </p:spTree>
    <p:extLst>
      <p:ext uri="{BB962C8B-B14F-4D97-AF65-F5344CB8AC3E}">
        <p14:creationId xmlns:p14="http://schemas.microsoft.com/office/powerpoint/2010/main" val="3372298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1292227" y="6356354"/>
            <a:ext cx="1298575" cy="36512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Arial"/>
                <a:cs typeface="Arial"/>
              </a:defRPr>
            </a:lvl1pPr>
          </a:lstStyle>
          <a:p>
            <a:pPr>
              <a:defRPr/>
            </a:pPr>
            <a:fld id="{3DF56F84-1E10-46AF-B8B4-384403EF1F26}" type="datetime1">
              <a:rPr lang="en-US"/>
              <a:pPr>
                <a:defRPr/>
              </a:pPr>
              <a:t>6/14/2016</a:t>
            </a:fld>
            <a:endParaRPr lang="en-US" dirty="0"/>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tx1">
                    <a:tint val="75000"/>
                  </a:schemeClr>
                </a:solidFill>
                <a:latin typeface="Arial"/>
                <a:cs typeface="Arial"/>
              </a:defRPr>
            </a:lvl1pPr>
          </a:lstStyle>
          <a:p>
            <a:pPr>
              <a:defRPr/>
            </a:pPr>
            <a:r>
              <a:rPr lang="en-US" dirty="0"/>
              <a:t>Fill in Agency Name on Master</a:t>
            </a: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898989"/>
                </a:solidFill>
                <a:latin typeface="Arial" panose="020B0604020202020204" pitchFamily="34" charset="0"/>
              </a:defRPr>
            </a:lvl1pPr>
          </a:lstStyle>
          <a:p>
            <a:pPr>
              <a:defRPr/>
            </a:pPr>
            <a:fld id="{576A9E6A-3FBD-45ED-9699-0DD48283D46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0" fontAlgn="base" hangingPunct="0">
        <a:spcBef>
          <a:spcPct val="0"/>
        </a:spcBef>
        <a:spcAft>
          <a:spcPct val="0"/>
        </a:spcAft>
        <a:defRPr sz="3600" b="1" kern="1200">
          <a:solidFill>
            <a:schemeClr val="tx1"/>
          </a:solidFill>
          <a:latin typeface="Arial"/>
          <a:ea typeface="+mj-ea"/>
          <a:cs typeface="Arial"/>
        </a:defRPr>
      </a:lvl1pPr>
      <a:lvl2pPr algn="ctr" defTabSz="457200" rtl="0" eaLnBrk="0" fontAlgn="base" hangingPunct="0">
        <a:spcBef>
          <a:spcPct val="0"/>
        </a:spcBef>
        <a:spcAft>
          <a:spcPct val="0"/>
        </a:spcAft>
        <a:defRPr sz="3600" b="1">
          <a:solidFill>
            <a:schemeClr val="tx1"/>
          </a:solidFill>
          <a:latin typeface="Arial" charset="0"/>
          <a:cs typeface="Arial" charset="0"/>
        </a:defRPr>
      </a:lvl2pPr>
      <a:lvl3pPr algn="ctr" defTabSz="457200" rtl="0" eaLnBrk="0" fontAlgn="base" hangingPunct="0">
        <a:spcBef>
          <a:spcPct val="0"/>
        </a:spcBef>
        <a:spcAft>
          <a:spcPct val="0"/>
        </a:spcAft>
        <a:defRPr sz="3600" b="1">
          <a:solidFill>
            <a:schemeClr val="tx1"/>
          </a:solidFill>
          <a:latin typeface="Arial" charset="0"/>
          <a:cs typeface="Arial" charset="0"/>
        </a:defRPr>
      </a:lvl3pPr>
      <a:lvl4pPr algn="ctr" defTabSz="457200" rtl="0" eaLnBrk="0" fontAlgn="base" hangingPunct="0">
        <a:spcBef>
          <a:spcPct val="0"/>
        </a:spcBef>
        <a:spcAft>
          <a:spcPct val="0"/>
        </a:spcAft>
        <a:defRPr sz="3600" b="1">
          <a:solidFill>
            <a:schemeClr val="tx1"/>
          </a:solidFill>
          <a:latin typeface="Arial" charset="0"/>
          <a:cs typeface="Arial" charset="0"/>
        </a:defRPr>
      </a:lvl4pPr>
      <a:lvl5pPr algn="ctr" defTabSz="457200" rtl="0" eaLnBrk="0" fontAlgn="base" hangingPunct="0">
        <a:spcBef>
          <a:spcPct val="0"/>
        </a:spcBef>
        <a:spcAft>
          <a:spcPct val="0"/>
        </a:spcAft>
        <a:defRPr sz="3600" b="1">
          <a:solidFill>
            <a:schemeClr val="tx1"/>
          </a:solidFill>
          <a:latin typeface="Arial" charset="0"/>
          <a:cs typeface="Arial" charset="0"/>
        </a:defRPr>
      </a:lvl5pPr>
      <a:lvl6pPr marL="457200" algn="ctr" defTabSz="457200" rtl="0" fontAlgn="base">
        <a:spcBef>
          <a:spcPct val="0"/>
        </a:spcBef>
        <a:spcAft>
          <a:spcPct val="0"/>
        </a:spcAft>
        <a:defRPr sz="3600" b="1">
          <a:solidFill>
            <a:schemeClr val="tx1"/>
          </a:solidFill>
          <a:latin typeface="Arial" charset="0"/>
          <a:cs typeface="Arial" charset="0"/>
        </a:defRPr>
      </a:lvl6pPr>
      <a:lvl7pPr marL="914400" algn="ctr" defTabSz="457200" rtl="0" fontAlgn="base">
        <a:spcBef>
          <a:spcPct val="0"/>
        </a:spcBef>
        <a:spcAft>
          <a:spcPct val="0"/>
        </a:spcAft>
        <a:defRPr sz="3600" b="1">
          <a:solidFill>
            <a:schemeClr val="tx1"/>
          </a:solidFill>
          <a:latin typeface="Arial" charset="0"/>
          <a:cs typeface="Arial" charset="0"/>
        </a:defRPr>
      </a:lvl7pPr>
      <a:lvl8pPr marL="1371600" algn="ctr" defTabSz="457200" rtl="0" fontAlgn="base">
        <a:spcBef>
          <a:spcPct val="0"/>
        </a:spcBef>
        <a:spcAft>
          <a:spcPct val="0"/>
        </a:spcAft>
        <a:defRPr sz="3600" b="1">
          <a:solidFill>
            <a:schemeClr val="tx1"/>
          </a:solidFill>
          <a:latin typeface="Arial" charset="0"/>
          <a:cs typeface="Arial" charset="0"/>
        </a:defRPr>
      </a:lvl8pPr>
      <a:lvl9pPr marL="1828800" algn="ctr" defTabSz="457200" rtl="0" fontAlgn="base">
        <a:spcBef>
          <a:spcPct val="0"/>
        </a:spcBef>
        <a:spcAft>
          <a:spcPct val="0"/>
        </a:spcAft>
        <a:defRPr sz="3600" b="1">
          <a:solidFill>
            <a:schemeClr val="tx1"/>
          </a:solidFill>
          <a:latin typeface="Arial" charset="0"/>
          <a:cs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Arial"/>
          <a:ea typeface="+mn-ea"/>
          <a:cs typeface="Arial"/>
        </a:defRPr>
      </a:lvl1pPr>
      <a:lvl2pPr marL="742950" indent="-28575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Arial"/>
          <a:ea typeface="+mn-ea"/>
          <a:cs typeface="Arial"/>
        </a:defRPr>
      </a:lvl2pPr>
      <a:lvl3pPr marL="11430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Arial"/>
          <a:ea typeface="+mn-ea"/>
          <a:cs typeface="Arial"/>
        </a:defRPr>
      </a:lvl3pPr>
      <a:lvl4pPr marL="1600200" indent="-228600"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Arial"/>
          <a:ea typeface="+mn-ea"/>
          <a:cs typeface="Arial"/>
        </a:defRPr>
      </a:lvl4pPr>
      <a:lvl5pPr marL="2057400" indent="-228600" algn="l" defTabSz="457200" rtl="0" eaLnBrk="0" fontAlgn="base" hangingPunct="0">
        <a:spcBef>
          <a:spcPct val="20000"/>
        </a:spcBef>
        <a:spcAft>
          <a:spcPct val="0"/>
        </a:spcAft>
        <a:buFont typeface="Arial" panose="020B0604020202020204" pitchFamily="34" charset="0"/>
        <a:buChar char="»"/>
        <a:defRPr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tens.nyct.com/mtaToday/MTAHQ_IT/MTA%20IT%20Strategic%20Plan%20%20Appendices%20-%202015-2017.pdf" TargetMode="External"/><Relationship Id="rId2" Type="http://schemas.openxmlformats.org/officeDocument/2006/relationships/hyperlink" Target="http://tens.nyct.com/mtaToday/MTAHQ_IT/MTA%20IT%20Strategic%20Plan-2015-2017.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Visio_Drawing1.vsd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8" descr="pptbkgrdsshifte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03188"/>
            <a:ext cx="9248775" cy="696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1"/>
          <p:cNvSpPr>
            <a:spLocks noGrp="1"/>
          </p:cNvSpPr>
          <p:nvPr>
            <p:ph type="ctrTitle"/>
          </p:nvPr>
        </p:nvSpPr>
        <p:spPr>
          <a:xfrm>
            <a:off x="538167" y="1401767"/>
            <a:ext cx="8067675" cy="2403475"/>
          </a:xfrm>
        </p:spPr>
        <p:txBody>
          <a:bodyPr/>
          <a:lstStyle/>
          <a:p>
            <a:pPr eaLnBrk="1" hangingPunct="1"/>
            <a:r>
              <a:rPr lang="en-US" altLang="en-US" dirty="0">
                <a:solidFill>
                  <a:schemeClr val="bg1"/>
                </a:solidFill>
                <a:latin typeface="Arial" panose="020B0604020202020204" pitchFamily="34" charset="0"/>
                <a:cs typeface="Arial" panose="020B0604020202020204" pitchFamily="34" charset="0"/>
              </a:rPr>
              <a:t/>
            </a:r>
            <a:br>
              <a:rPr lang="en-US" altLang="en-US" dirty="0">
                <a:solidFill>
                  <a:schemeClr val="bg1"/>
                </a:solidFill>
                <a:latin typeface="Arial" panose="020B0604020202020204" pitchFamily="34" charset="0"/>
                <a:cs typeface="Arial" panose="020B0604020202020204" pitchFamily="34" charset="0"/>
              </a:rPr>
            </a:br>
            <a:r>
              <a:rPr lang="en-US" altLang="en-US" dirty="0">
                <a:solidFill>
                  <a:schemeClr val="bg1"/>
                </a:solidFill>
                <a:latin typeface="Arial" panose="020B0604020202020204" pitchFamily="34" charset="0"/>
                <a:cs typeface="Arial" panose="020B0604020202020204" pitchFamily="34" charset="0"/>
              </a:rPr>
              <a:t/>
            </a:r>
            <a:br>
              <a:rPr lang="en-US" altLang="en-US" dirty="0">
                <a:solidFill>
                  <a:schemeClr val="bg1"/>
                </a:solidFill>
                <a:latin typeface="Arial" panose="020B0604020202020204" pitchFamily="34" charset="0"/>
                <a:cs typeface="Arial" panose="020B0604020202020204" pitchFamily="34" charset="0"/>
              </a:rPr>
            </a:br>
            <a:r>
              <a:rPr lang="en-US" altLang="en-US" dirty="0">
                <a:solidFill>
                  <a:schemeClr val="bg1"/>
                </a:solidFill>
                <a:latin typeface="Arial" panose="020B0604020202020204" pitchFamily="34" charset="0"/>
                <a:cs typeface="Arial" panose="020B0604020202020204" pitchFamily="34" charset="0"/>
              </a:rPr>
              <a:t>Information Technology Report</a:t>
            </a:r>
            <a:br>
              <a:rPr lang="en-US" altLang="en-US" dirty="0">
                <a:solidFill>
                  <a:schemeClr val="bg1"/>
                </a:solidFill>
                <a:latin typeface="Arial" panose="020B0604020202020204" pitchFamily="34" charset="0"/>
                <a:cs typeface="Arial" panose="020B0604020202020204" pitchFamily="34" charset="0"/>
              </a:rPr>
            </a:br>
            <a:r>
              <a:rPr lang="en-US" altLang="en-US" dirty="0">
                <a:solidFill>
                  <a:schemeClr val="bg1"/>
                </a:solidFill>
                <a:latin typeface="Arial" panose="020B0604020202020204" pitchFamily="34" charset="0"/>
                <a:cs typeface="Arial" panose="020B0604020202020204" pitchFamily="34" charset="0"/>
              </a:rPr>
              <a:t/>
            </a:r>
            <a:br>
              <a:rPr lang="en-US" altLang="en-US" dirty="0">
                <a:solidFill>
                  <a:schemeClr val="bg1"/>
                </a:solidFill>
                <a:latin typeface="Arial" panose="020B0604020202020204" pitchFamily="34" charset="0"/>
                <a:cs typeface="Arial" panose="020B0604020202020204" pitchFamily="34" charset="0"/>
              </a:rPr>
            </a:br>
            <a:endParaRPr lang="en-US" altLang="en-US" dirty="0">
              <a:solidFill>
                <a:schemeClr val="bg1"/>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r>
              <a:rPr lang="en-US" dirty="0">
                <a:solidFill>
                  <a:schemeClr val="accent1">
                    <a:lumMod val="40000"/>
                    <a:lumOff val="60000"/>
                  </a:schemeClr>
                </a:solidFill>
              </a:rPr>
              <a:t>MTA Finance Committee</a:t>
            </a:r>
            <a:br>
              <a:rPr lang="en-US" dirty="0">
                <a:solidFill>
                  <a:schemeClr val="accent1">
                    <a:lumMod val="40000"/>
                    <a:lumOff val="60000"/>
                  </a:schemeClr>
                </a:solidFill>
              </a:rPr>
            </a:br>
            <a:r>
              <a:rPr lang="en-US" dirty="0">
                <a:solidFill>
                  <a:schemeClr val="accent1">
                    <a:lumMod val="40000"/>
                    <a:lumOff val="60000"/>
                  </a:schemeClr>
                </a:solidFill>
              </a:rPr>
              <a:t>June 2016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55221" y="585686"/>
            <a:ext cx="7364185" cy="830997"/>
          </a:xfrm>
          <a:prstGeom prst="rect">
            <a:avLst/>
          </a:prstGeom>
        </p:spPr>
        <p:txBody>
          <a:bodyPr wrap="square">
            <a:spAutoFit/>
          </a:bodyPr>
          <a:lstStyle/>
          <a:p>
            <a:pPr algn="ctr" defTabSz="342900"/>
            <a:r>
              <a:rPr lang="en-US" sz="2400" b="1" dirty="0">
                <a:solidFill>
                  <a:srgbClr val="1F497D"/>
                </a:solidFill>
              </a:rPr>
              <a:t>MTA IT remains in efficient quartiles for 2016 Transportation benchmarks</a:t>
            </a:r>
          </a:p>
        </p:txBody>
      </p:sp>
      <p:sp>
        <p:nvSpPr>
          <p:cNvPr id="9" name="Line 11"/>
          <p:cNvSpPr>
            <a:spLocks noChangeShapeType="1"/>
          </p:cNvSpPr>
          <p:nvPr/>
        </p:nvSpPr>
        <p:spPr bwMode="gray">
          <a:xfrm>
            <a:off x="4038839" y="1715645"/>
            <a:ext cx="0" cy="429582"/>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10" name="Line 12"/>
          <p:cNvSpPr>
            <a:spLocks noChangeShapeType="1"/>
          </p:cNvSpPr>
          <p:nvPr/>
        </p:nvSpPr>
        <p:spPr bwMode="gray">
          <a:xfrm>
            <a:off x="6321267" y="1715645"/>
            <a:ext cx="0" cy="429582"/>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11" name="Rectangle 13"/>
          <p:cNvSpPr>
            <a:spLocks noChangeArrowheads="1"/>
          </p:cNvSpPr>
          <p:nvPr/>
        </p:nvSpPr>
        <p:spPr bwMode="gray">
          <a:xfrm>
            <a:off x="2900602" y="1775176"/>
            <a:ext cx="1124902" cy="585069"/>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12" name="Rectangle 14"/>
          <p:cNvSpPr>
            <a:spLocks noChangeArrowheads="1"/>
          </p:cNvSpPr>
          <p:nvPr/>
        </p:nvSpPr>
        <p:spPr bwMode="gray">
          <a:xfrm>
            <a:off x="4038840" y="1775176"/>
            <a:ext cx="1124902" cy="585069"/>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13" name="Rectangle 15"/>
          <p:cNvSpPr>
            <a:spLocks noChangeArrowheads="1"/>
          </p:cNvSpPr>
          <p:nvPr/>
        </p:nvSpPr>
        <p:spPr bwMode="gray">
          <a:xfrm>
            <a:off x="5186602" y="1775176"/>
            <a:ext cx="1124902" cy="585069"/>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14" name="Rectangle 16"/>
          <p:cNvSpPr>
            <a:spLocks noChangeArrowheads="1"/>
          </p:cNvSpPr>
          <p:nvPr/>
        </p:nvSpPr>
        <p:spPr bwMode="gray">
          <a:xfrm>
            <a:off x="6316506" y="1775176"/>
            <a:ext cx="1124902" cy="585069"/>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15" name="Line 17"/>
          <p:cNvSpPr>
            <a:spLocks noChangeShapeType="1"/>
          </p:cNvSpPr>
          <p:nvPr/>
        </p:nvSpPr>
        <p:spPr bwMode="gray">
          <a:xfrm flipH="1">
            <a:off x="5173613" y="1750259"/>
            <a:ext cx="2358" cy="634904"/>
          </a:xfrm>
          <a:prstGeom prst="line">
            <a:avLst/>
          </a:prstGeom>
          <a:noFill/>
          <a:ln w="2857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16" name="Rectangle 51"/>
          <p:cNvSpPr>
            <a:spLocks noChangeArrowheads="1"/>
          </p:cNvSpPr>
          <p:nvPr/>
        </p:nvSpPr>
        <p:spPr bwMode="gray">
          <a:xfrm>
            <a:off x="4119747" y="2014890"/>
            <a:ext cx="635332" cy="115416"/>
          </a:xfrm>
          <a:prstGeom prst="rect">
            <a:avLst/>
          </a:prstGeom>
          <a:no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20574" tIns="0" rIns="20574" bIns="0" anchor="ctr">
            <a:spAutoFit/>
          </a:bodyPr>
          <a:lstStyle/>
          <a:p>
            <a:pPr marL="89297" indent="-89297" defTabSz="342900">
              <a:buSzPct val="200000"/>
              <a:buFont typeface="Arial" charset="0"/>
              <a:buChar char="•"/>
            </a:pPr>
            <a:r>
              <a:rPr lang="en-US" sz="750" b="1" dirty="0">
                <a:solidFill>
                  <a:prstClr val="black"/>
                </a:solidFill>
              </a:rPr>
              <a:t>MTA (2.2%)</a:t>
            </a:r>
            <a:endParaRPr lang="en-US" sz="600" b="1" dirty="0">
              <a:solidFill>
                <a:prstClr val="black"/>
              </a:solidFill>
            </a:endParaRPr>
          </a:p>
        </p:txBody>
      </p:sp>
      <p:sp>
        <p:nvSpPr>
          <p:cNvPr id="17" name="Line 11"/>
          <p:cNvSpPr>
            <a:spLocks noChangeShapeType="1"/>
          </p:cNvSpPr>
          <p:nvPr/>
        </p:nvSpPr>
        <p:spPr bwMode="gray">
          <a:xfrm>
            <a:off x="4038839" y="2833642"/>
            <a:ext cx="0" cy="628601"/>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18" name="Line 12"/>
          <p:cNvSpPr>
            <a:spLocks noChangeShapeType="1"/>
          </p:cNvSpPr>
          <p:nvPr/>
        </p:nvSpPr>
        <p:spPr bwMode="gray">
          <a:xfrm>
            <a:off x="6321267" y="2833642"/>
            <a:ext cx="0" cy="628601"/>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19" name="Rectangle 13"/>
          <p:cNvSpPr>
            <a:spLocks noChangeArrowheads="1"/>
          </p:cNvSpPr>
          <p:nvPr/>
        </p:nvSpPr>
        <p:spPr bwMode="gray">
          <a:xfrm>
            <a:off x="2900602" y="2893173"/>
            <a:ext cx="1124902" cy="579183"/>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0" name="Rectangle 14"/>
          <p:cNvSpPr>
            <a:spLocks noChangeArrowheads="1"/>
          </p:cNvSpPr>
          <p:nvPr/>
        </p:nvSpPr>
        <p:spPr bwMode="gray">
          <a:xfrm>
            <a:off x="4038840" y="2893173"/>
            <a:ext cx="1124902" cy="579183"/>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1" name="Rectangle 15"/>
          <p:cNvSpPr>
            <a:spLocks noChangeArrowheads="1"/>
          </p:cNvSpPr>
          <p:nvPr/>
        </p:nvSpPr>
        <p:spPr bwMode="gray">
          <a:xfrm>
            <a:off x="5163740" y="2904884"/>
            <a:ext cx="1147763" cy="579183"/>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2" name="Rectangle 16"/>
          <p:cNvSpPr>
            <a:spLocks noChangeArrowheads="1"/>
          </p:cNvSpPr>
          <p:nvPr/>
        </p:nvSpPr>
        <p:spPr bwMode="gray">
          <a:xfrm>
            <a:off x="6315315" y="2893173"/>
            <a:ext cx="1124902" cy="579183"/>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3" name="Line 17"/>
          <p:cNvSpPr>
            <a:spLocks noChangeShapeType="1"/>
          </p:cNvSpPr>
          <p:nvPr/>
        </p:nvSpPr>
        <p:spPr bwMode="gray">
          <a:xfrm flipH="1">
            <a:off x="5170094" y="2858959"/>
            <a:ext cx="1179" cy="628601"/>
          </a:xfrm>
          <a:prstGeom prst="line">
            <a:avLst/>
          </a:prstGeom>
          <a:noFill/>
          <a:ln w="2857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24" name="Rectangle 13"/>
          <p:cNvSpPr>
            <a:spLocks noChangeArrowheads="1"/>
          </p:cNvSpPr>
          <p:nvPr/>
        </p:nvSpPr>
        <p:spPr bwMode="gray">
          <a:xfrm>
            <a:off x="2900602" y="4036173"/>
            <a:ext cx="1124902" cy="574787"/>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5" name="Rectangle 14"/>
          <p:cNvSpPr>
            <a:spLocks noChangeArrowheads="1"/>
          </p:cNvSpPr>
          <p:nvPr/>
        </p:nvSpPr>
        <p:spPr bwMode="gray">
          <a:xfrm>
            <a:off x="4038840" y="4036173"/>
            <a:ext cx="1124902" cy="574787"/>
          </a:xfrm>
          <a:prstGeom prst="rect">
            <a:avLst/>
          </a:prstGeom>
          <a:solidFill>
            <a:srgbClr val="99FF99"/>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6" name="Rectangle 15"/>
          <p:cNvSpPr>
            <a:spLocks noChangeArrowheads="1"/>
          </p:cNvSpPr>
          <p:nvPr/>
        </p:nvSpPr>
        <p:spPr bwMode="gray">
          <a:xfrm>
            <a:off x="5163741" y="4036173"/>
            <a:ext cx="1157527" cy="574787"/>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b="1" dirty="0">
              <a:solidFill>
                <a:srgbClr val="FF0000"/>
              </a:solidFill>
            </a:endParaRPr>
          </a:p>
        </p:txBody>
      </p:sp>
      <p:sp>
        <p:nvSpPr>
          <p:cNvPr id="27" name="Rectangle 16"/>
          <p:cNvSpPr>
            <a:spLocks noChangeArrowheads="1"/>
          </p:cNvSpPr>
          <p:nvPr/>
        </p:nvSpPr>
        <p:spPr bwMode="gray">
          <a:xfrm>
            <a:off x="6326269" y="4036172"/>
            <a:ext cx="1124902" cy="570660"/>
          </a:xfrm>
          <a:prstGeom prst="rect">
            <a:avLst/>
          </a:prstGeom>
          <a:solidFill>
            <a:srgbClr val="FFCCCC"/>
          </a:solidFill>
          <a:ln w="9525" algn="ctr">
            <a:solidFill>
              <a:srgbClr val="000000"/>
            </a:solidFill>
            <a:miter lim="800000"/>
            <a:headEnd/>
            <a:tailEnd/>
          </a:ln>
          <a:effectLst/>
        </p:spPr>
        <p:txBody>
          <a:bodyPr wrap="none" lIns="20574" tIns="20574" rIns="20574" bIns="20574" anchor="ctr"/>
          <a:lstStyle/>
          <a:p>
            <a:pPr defTabSz="342900">
              <a:defRPr/>
            </a:pPr>
            <a:endParaRPr lang="en-US" sz="750" dirty="0">
              <a:solidFill>
                <a:prstClr val="black"/>
              </a:solidFill>
            </a:endParaRPr>
          </a:p>
        </p:txBody>
      </p:sp>
      <p:sp>
        <p:nvSpPr>
          <p:cNvPr id="28" name="Line 11"/>
          <p:cNvSpPr>
            <a:spLocks noChangeShapeType="1"/>
          </p:cNvSpPr>
          <p:nvPr/>
        </p:nvSpPr>
        <p:spPr bwMode="gray">
          <a:xfrm>
            <a:off x="4038839" y="3976641"/>
            <a:ext cx="0" cy="623747"/>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29" name="Line 17"/>
          <p:cNvSpPr>
            <a:spLocks noChangeShapeType="1"/>
          </p:cNvSpPr>
          <p:nvPr/>
        </p:nvSpPr>
        <p:spPr bwMode="gray">
          <a:xfrm flipH="1">
            <a:off x="5165906" y="4007565"/>
            <a:ext cx="2358" cy="623747"/>
          </a:xfrm>
          <a:prstGeom prst="line">
            <a:avLst/>
          </a:prstGeom>
          <a:noFill/>
          <a:ln w="2857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sp>
        <p:nvSpPr>
          <p:cNvPr id="30" name="Line 12"/>
          <p:cNvSpPr>
            <a:spLocks noChangeShapeType="1"/>
          </p:cNvSpPr>
          <p:nvPr/>
        </p:nvSpPr>
        <p:spPr bwMode="gray">
          <a:xfrm>
            <a:off x="6321268" y="3976641"/>
            <a:ext cx="0" cy="623747"/>
          </a:xfrm>
          <a:prstGeom prst="line">
            <a:avLst/>
          </a:prstGeom>
          <a:noFill/>
          <a:ln w="9525">
            <a:solidFill>
              <a:srgbClr val="000000"/>
            </a:solidFill>
            <a:round/>
            <a:headEnd/>
            <a:tailEnd/>
          </a:ln>
          <a:effectLst/>
        </p:spPr>
        <p:txBody>
          <a:bodyPr lIns="20574" tIns="20574" rIns="20574" bIns="20574" anchor="ctr"/>
          <a:lstStyle/>
          <a:p>
            <a:pPr defTabSz="342900">
              <a:defRPr/>
            </a:pPr>
            <a:endParaRPr lang="en-US" sz="750" dirty="0">
              <a:solidFill>
                <a:prstClr val="black"/>
              </a:solidFill>
            </a:endParaRPr>
          </a:p>
        </p:txBody>
      </p:sp>
      <p:cxnSp>
        <p:nvCxnSpPr>
          <p:cNvPr id="31" name="Straight Arrow Connector 30"/>
          <p:cNvCxnSpPr/>
          <p:nvPr/>
        </p:nvCxnSpPr>
        <p:spPr bwMode="auto">
          <a:xfrm>
            <a:off x="2846589" y="4721413"/>
            <a:ext cx="4604582" cy="19859"/>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32" name="TextBox 31"/>
          <p:cNvSpPr txBox="1"/>
          <p:nvPr/>
        </p:nvSpPr>
        <p:spPr bwMode="auto">
          <a:xfrm>
            <a:off x="2828981" y="4769685"/>
            <a:ext cx="1075378" cy="230832"/>
          </a:xfrm>
          <a:prstGeom prst="rect">
            <a:avLst/>
          </a:prstGeom>
          <a:noFill/>
        </p:spPr>
        <p:txBody>
          <a:bodyPr wrap="square">
            <a:spAutoFit/>
          </a:bodyPr>
          <a:lstStyle/>
          <a:p>
            <a:pPr defTabSz="342900">
              <a:defRPr/>
            </a:pPr>
            <a:r>
              <a:rPr lang="en-US" sz="900" b="1" dirty="0">
                <a:solidFill>
                  <a:prstClr val="black"/>
                </a:solidFill>
              </a:rPr>
              <a:t>Efficiency Leader</a:t>
            </a:r>
          </a:p>
        </p:txBody>
      </p:sp>
      <p:sp>
        <p:nvSpPr>
          <p:cNvPr id="33" name="TextBox 32"/>
          <p:cNvSpPr txBox="1"/>
          <p:nvPr/>
        </p:nvSpPr>
        <p:spPr bwMode="auto">
          <a:xfrm>
            <a:off x="6516461" y="4786985"/>
            <a:ext cx="1075378" cy="230832"/>
          </a:xfrm>
          <a:prstGeom prst="rect">
            <a:avLst/>
          </a:prstGeom>
          <a:noFill/>
        </p:spPr>
        <p:txBody>
          <a:bodyPr wrap="square">
            <a:spAutoFit/>
          </a:bodyPr>
          <a:lstStyle/>
          <a:p>
            <a:pPr defTabSz="342900">
              <a:defRPr/>
            </a:pPr>
            <a:r>
              <a:rPr lang="en-US" sz="900" b="1" dirty="0">
                <a:solidFill>
                  <a:prstClr val="black"/>
                </a:solidFill>
              </a:rPr>
              <a:t>Efficiency Laggard</a:t>
            </a:r>
          </a:p>
        </p:txBody>
      </p:sp>
      <p:sp>
        <p:nvSpPr>
          <p:cNvPr id="34" name="Rectangle 51"/>
          <p:cNvSpPr>
            <a:spLocks noChangeArrowheads="1"/>
          </p:cNvSpPr>
          <p:nvPr/>
        </p:nvSpPr>
        <p:spPr bwMode="gray">
          <a:xfrm>
            <a:off x="3639293" y="3146213"/>
            <a:ext cx="365528" cy="230832"/>
          </a:xfrm>
          <a:prstGeom prst="rect">
            <a:avLst/>
          </a:prstGeom>
          <a:solidFill>
            <a:srgbClr val="99FF99"/>
          </a:solidFill>
          <a:ln>
            <a:noFill/>
          </a:ln>
          <a:extLst/>
        </p:spPr>
        <p:txBody>
          <a:bodyPr wrap="square" lIns="20574" tIns="0" rIns="20574" bIns="0" anchor="ctr">
            <a:spAutoFit/>
          </a:bodyPr>
          <a:lstStyle/>
          <a:p>
            <a:pPr marL="89297" indent="-89297" defTabSz="342900">
              <a:buSzPct val="200000"/>
              <a:buFont typeface="Arial" charset="0"/>
              <a:buChar char="•"/>
            </a:pPr>
            <a:r>
              <a:rPr lang="en-US" sz="750" b="1" dirty="0">
                <a:solidFill>
                  <a:prstClr val="black"/>
                </a:solidFill>
              </a:rPr>
              <a:t>MTA</a:t>
            </a:r>
          </a:p>
          <a:p>
            <a:pPr defTabSz="342900">
              <a:buSzPct val="200000"/>
            </a:pPr>
            <a:r>
              <a:rPr lang="en-US" sz="750" b="1" dirty="0">
                <a:solidFill>
                  <a:prstClr val="black"/>
                </a:solidFill>
              </a:rPr>
              <a:t>   (1.4%)</a:t>
            </a:r>
            <a:endParaRPr lang="en-US" sz="600" b="1" dirty="0">
              <a:solidFill>
                <a:prstClr val="black"/>
              </a:solidFill>
            </a:endParaRPr>
          </a:p>
        </p:txBody>
      </p:sp>
      <p:sp>
        <p:nvSpPr>
          <p:cNvPr id="35" name="Rectangle 51"/>
          <p:cNvSpPr>
            <a:spLocks noChangeArrowheads="1"/>
          </p:cNvSpPr>
          <p:nvPr/>
        </p:nvSpPr>
        <p:spPr bwMode="gray">
          <a:xfrm>
            <a:off x="4305222" y="4268748"/>
            <a:ext cx="771113" cy="115416"/>
          </a:xfrm>
          <a:prstGeom prst="rect">
            <a:avLst/>
          </a:prstGeom>
          <a:no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lIns="20574" tIns="0" rIns="20574" bIns="0" anchor="ctr">
            <a:spAutoFit/>
          </a:bodyPr>
          <a:lstStyle/>
          <a:p>
            <a:pPr marL="89297" indent="-89297" defTabSz="342900">
              <a:buSzPct val="200000"/>
              <a:buFont typeface="Arial" charset="0"/>
              <a:buChar char="•"/>
            </a:pPr>
            <a:r>
              <a:rPr lang="en-US" sz="750" b="1" dirty="0">
                <a:solidFill>
                  <a:prstClr val="black"/>
                </a:solidFill>
              </a:rPr>
              <a:t>MTA ($5,292)</a:t>
            </a:r>
            <a:endParaRPr lang="en-US" sz="600" b="1" dirty="0">
              <a:solidFill>
                <a:prstClr val="black"/>
              </a:solidFill>
            </a:endParaRPr>
          </a:p>
        </p:txBody>
      </p:sp>
      <p:sp>
        <p:nvSpPr>
          <p:cNvPr id="36" name="Rectangle 35"/>
          <p:cNvSpPr/>
          <p:nvPr/>
        </p:nvSpPr>
        <p:spPr bwMode="gray">
          <a:xfrm>
            <a:off x="1286160" y="1773463"/>
            <a:ext cx="1437805" cy="250025"/>
          </a:xfrm>
          <a:prstGeom prst="rect">
            <a:avLst/>
          </a:prstGeom>
          <a:solidFill>
            <a:schemeClr val="bg1">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lIns="20574" tIns="0" rIns="20574" bIns="0" anchor="ctr">
            <a:normAutofit/>
          </a:bodyPr>
          <a:lstStyle/>
          <a:p>
            <a:pPr marL="89297" indent="-89297" defTabSz="342900">
              <a:buSzPct val="200000"/>
              <a:defRPr/>
            </a:pPr>
            <a:r>
              <a:rPr lang="en-US" sz="1200" b="1" dirty="0">
                <a:solidFill>
                  <a:srgbClr val="000000"/>
                </a:solidFill>
              </a:rPr>
              <a:t>  Expense</a:t>
            </a:r>
          </a:p>
        </p:txBody>
      </p:sp>
      <p:sp>
        <p:nvSpPr>
          <p:cNvPr id="37" name="Rectangle 3"/>
          <p:cNvSpPr>
            <a:spLocks noChangeArrowheads="1"/>
          </p:cNvSpPr>
          <p:nvPr/>
        </p:nvSpPr>
        <p:spPr bwMode="gray">
          <a:xfrm>
            <a:off x="1286230" y="2185186"/>
            <a:ext cx="1438283" cy="175059"/>
          </a:xfrm>
          <a:prstGeom prst="rect">
            <a:avLst/>
          </a:prstGeom>
          <a:solidFill>
            <a:srgbClr val="002060"/>
          </a:solidFill>
          <a:ln>
            <a:headEnd/>
            <a:tailEnd/>
          </a:ln>
        </p:spPr>
        <p:style>
          <a:lnRef idx="0">
            <a:schemeClr val="accent2"/>
          </a:lnRef>
          <a:fillRef idx="3">
            <a:schemeClr val="accent2"/>
          </a:fillRef>
          <a:effectRef idx="3">
            <a:schemeClr val="accent2"/>
          </a:effectRef>
          <a:fontRef idx="minor">
            <a:schemeClr val="lt1"/>
          </a:fontRef>
        </p:style>
        <p:txBody>
          <a:bodyPr lIns="20574" tIns="20574" rIns="20574" bIns="20574" anchor="ctr"/>
          <a:lstStyle/>
          <a:p>
            <a:pPr defTabSz="342900">
              <a:defRPr/>
            </a:pPr>
            <a:r>
              <a:rPr lang="en-US" sz="825" b="1" dirty="0">
                <a:solidFill>
                  <a:srgbClr val="FFFFFF"/>
                </a:solidFill>
              </a:rPr>
              <a:t>  IT expense/ MTA expense</a:t>
            </a:r>
          </a:p>
        </p:txBody>
      </p:sp>
      <p:sp>
        <p:nvSpPr>
          <p:cNvPr id="38" name="Rectangle 37"/>
          <p:cNvSpPr/>
          <p:nvPr/>
        </p:nvSpPr>
        <p:spPr bwMode="gray">
          <a:xfrm>
            <a:off x="1286160" y="2886234"/>
            <a:ext cx="1437592" cy="249825"/>
          </a:xfrm>
          <a:prstGeom prst="rect">
            <a:avLst/>
          </a:prstGeom>
          <a:solidFill>
            <a:schemeClr val="bg1">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lIns="20574" tIns="0" rIns="20574" bIns="0" anchor="ctr">
            <a:normAutofit/>
          </a:bodyPr>
          <a:lstStyle/>
          <a:p>
            <a:pPr marL="89297" indent="-89297" defTabSz="342900">
              <a:buSzPct val="200000"/>
              <a:defRPr/>
            </a:pPr>
            <a:r>
              <a:rPr lang="en-US" sz="1200" b="1" dirty="0">
                <a:solidFill>
                  <a:srgbClr val="000000"/>
                </a:solidFill>
              </a:rPr>
              <a:t>  Headcount</a:t>
            </a:r>
          </a:p>
        </p:txBody>
      </p:sp>
      <p:sp>
        <p:nvSpPr>
          <p:cNvPr id="39" name="Rectangle 3"/>
          <p:cNvSpPr>
            <a:spLocks noChangeArrowheads="1"/>
          </p:cNvSpPr>
          <p:nvPr/>
        </p:nvSpPr>
        <p:spPr bwMode="gray">
          <a:xfrm>
            <a:off x="1286203" y="3297436"/>
            <a:ext cx="1437550" cy="174920"/>
          </a:xfrm>
          <a:prstGeom prst="rect">
            <a:avLst/>
          </a:prstGeom>
          <a:solidFill>
            <a:srgbClr val="002060"/>
          </a:solidFill>
          <a:ln>
            <a:headEnd/>
            <a:tailEnd/>
          </a:ln>
        </p:spPr>
        <p:style>
          <a:lnRef idx="0">
            <a:schemeClr val="accent2"/>
          </a:lnRef>
          <a:fillRef idx="3">
            <a:schemeClr val="accent2"/>
          </a:fillRef>
          <a:effectRef idx="3">
            <a:schemeClr val="accent2"/>
          </a:effectRef>
          <a:fontRef idx="minor">
            <a:schemeClr val="lt1"/>
          </a:fontRef>
        </p:style>
        <p:txBody>
          <a:bodyPr lIns="20574" tIns="20574" rIns="20574" bIns="20574" anchor="ctr"/>
          <a:lstStyle/>
          <a:p>
            <a:pPr defTabSz="342900">
              <a:defRPr/>
            </a:pPr>
            <a:r>
              <a:rPr lang="en-US" sz="825" b="1" dirty="0">
                <a:solidFill>
                  <a:srgbClr val="FFFFFF"/>
                </a:solidFill>
              </a:rPr>
              <a:t>  IT employees/MTA employees</a:t>
            </a:r>
          </a:p>
        </p:txBody>
      </p:sp>
      <p:sp>
        <p:nvSpPr>
          <p:cNvPr id="40" name="Rectangle 3"/>
          <p:cNvSpPr>
            <a:spLocks noChangeArrowheads="1"/>
          </p:cNvSpPr>
          <p:nvPr/>
        </p:nvSpPr>
        <p:spPr bwMode="gray">
          <a:xfrm>
            <a:off x="1286208" y="4446157"/>
            <a:ext cx="1437811" cy="175112"/>
          </a:xfrm>
          <a:prstGeom prst="rect">
            <a:avLst/>
          </a:prstGeom>
          <a:solidFill>
            <a:srgbClr val="002060"/>
          </a:solidFill>
          <a:ln>
            <a:headEnd/>
            <a:tailEnd/>
          </a:ln>
        </p:spPr>
        <p:style>
          <a:lnRef idx="0">
            <a:schemeClr val="accent2"/>
          </a:lnRef>
          <a:fillRef idx="3">
            <a:schemeClr val="accent2"/>
          </a:fillRef>
          <a:effectRef idx="3">
            <a:schemeClr val="accent2"/>
          </a:effectRef>
          <a:fontRef idx="minor">
            <a:schemeClr val="lt1"/>
          </a:fontRef>
        </p:style>
        <p:txBody>
          <a:bodyPr lIns="20574" tIns="20574" rIns="20574" bIns="20574" anchor="ctr"/>
          <a:lstStyle/>
          <a:p>
            <a:pPr defTabSz="342900">
              <a:defRPr/>
            </a:pPr>
            <a:r>
              <a:rPr lang="en-US" sz="825" b="1" dirty="0">
                <a:solidFill>
                  <a:srgbClr val="FFFFFF"/>
                </a:solidFill>
              </a:rPr>
              <a:t>IT Expense/MTA employee</a:t>
            </a:r>
          </a:p>
        </p:txBody>
      </p:sp>
      <p:sp>
        <p:nvSpPr>
          <p:cNvPr id="41" name="Rectangle 40"/>
          <p:cNvSpPr/>
          <p:nvPr/>
        </p:nvSpPr>
        <p:spPr bwMode="gray">
          <a:xfrm>
            <a:off x="1286208" y="4028534"/>
            <a:ext cx="1437811" cy="250432"/>
          </a:xfrm>
          <a:prstGeom prst="rect">
            <a:avLst/>
          </a:prstGeom>
          <a:solidFill>
            <a:schemeClr val="bg1">
              <a:lumMod val="75000"/>
            </a:schemeClr>
          </a:solidFill>
          <a:ln>
            <a:headEnd/>
            <a:tailEnd/>
          </a:ln>
        </p:spPr>
        <p:style>
          <a:lnRef idx="0">
            <a:schemeClr val="accent3"/>
          </a:lnRef>
          <a:fillRef idx="3">
            <a:schemeClr val="accent3"/>
          </a:fillRef>
          <a:effectRef idx="3">
            <a:schemeClr val="accent3"/>
          </a:effectRef>
          <a:fontRef idx="minor">
            <a:schemeClr val="lt1"/>
          </a:fontRef>
        </p:style>
        <p:txBody>
          <a:bodyPr lIns="20574" tIns="0" rIns="20574" bIns="0" anchor="ctr">
            <a:normAutofit/>
          </a:bodyPr>
          <a:lstStyle/>
          <a:p>
            <a:pPr marL="89297" indent="-89297" defTabSz="342900">
              <a:buSzPct val="200000"/>
              <a:defRPr/>
            </a:pPr>
            <a:r>
              <a:rPr lang="en-US" sz="1200" b="1" dirty="0">
                <a:solidFill>
                  <a:srgbClr val="000000"/>
                </a:solidFill>
              </a:rPr>
              <a:t>  IT cost per FTE</a:t>
            </a:r>
          </a:p>
        </p:txBody>
      </p:sp>
      <p:sp>
        <p:nvSpPr>
          <p:cNvPr id="42" name="TextBox 64"/>
          <p:cNvSpPr txBox="1">
            <a:spLocks noChangeArrowheads="1"/>
          </p:cNvSpPr>
          <p:nvPr/>
        </p:nvSpPr>
        <p:spPr bwMode="auto">
          <a:xfrm>
            <a:off x="1450182" y="5489723"/>
            <a:ext cx="5990035" cy="212366"/>
          </a:xfrm>
          <a:prstGeom prst="rect">
            <a:avLst/>
          </a:prstGeom>
          <a:noFill/>
          <a:ln w="9525">
            <a:noFill/>
            <a:miter lim="800000"/>
            <a:headEnd/>
            <a:tailEnd/>
          </a:ln>
        </p:spPr>
        <p:txBody>
          <a:bodyPr wrap="square" lIns="13716" tIns="13716" rIns="13716" bIns="13716" anchor="ctr">
            <a:spAutoFit/>
          </a:bodyPr>
          <a:lstStyle/>
          <a:p>
            <a:pPr marL="89297" indent="-89297" defTabSz="342900">
              <a:spcAft>
                <a:spcPts val="150"/>
              </a:spcAft>
              <a:defRPr/>
            </a:pPr>
            <a:r>
              <a:rPr lang="en-US" sz="600" b="1" dirty="0">
                <a:solidFill>
                  <a:prstClr val="black"/>
                </a:solidFill>
              </a:rPr>
              <a:t>     </a:t>
            </a:r>
            <a:r>
              <a:rPr lang="en-US" sz="600" b="1" i="1" dirty="0">
                <a:solidFill>
                  <a:prstClr val="black"/>
                </a:solidFill>
              </a:rPr>
              <a:t>Source:</a:t>
            </a:r>
            <a:r>
              <a:rPr lang="en-US" sz="600" i="1" dirty="0">
                <a:solidFill>
                  <a:prstClr val="black"/>
                </a:solidFill>
              </a:rPr>
              <a:t> Gartner database of private and public companies in transportation industry (airlines, airport management, bus services, freight forwarding, logistics services, marine shipping, trucking, railroads, commuter railroads, intercity passenger railroads, toll road management services, etc.)</a:t>
            </a:r>
          </a:p>
        </p:txBody>
      </p:sp>
      <p:sp>
        <p:nvSpPr>
          <p:cNvPr id="43" name="Rectangle 7"/>
          <p:cNvSpPr>
            <a:spLocks noChangeArrowheads="1"/>
          </p:cNvSpPr>
          <p:nvPr/>
        </p:nvSpPr>
        <p:spPr bwMode="gray">
          <a:xfrm>
            <a:off x="3221877" y="2299394"/>
            <a:ext cx="417416" cy="227196"/>
          </a:xfrm>
          <a:prstGeom prst="rect">
            <a:avLst/>
          </a:prstGeom>
          <a:noFill/>
          <a:ln w="9525" algn="ctr">
            <a:noFill/>
            <a:miter lim="800000"/>
            <a:headEnd/>
            <a:tailEnd/>
          </a:ln>
          <a:effectLst/>
        </p:spPr>
        <p:txBody>
          <a:bodyPr wrap="none" lIns="20574" tIns="20574" rIns="20574" bIns="20574" anchor="ctr"/>
          <a:lstStyle/>
          <a:p>
            <a:pPr defTabSz="342900">
              <a:defRPr/>
            </a:pPr>
            <a:r>
              <a:rPr lang="en-US" sz="788" b="1" dirty="0">
                <a:solidFill>
                  <a:prstClr val="black">
                    <a:lumMod val="95000"/>
                    <a:lumOff val="5000"/>
                  </a:prstClr>
                </a:solidFill>
              </a:rPr>
              <a:t>1</a:t>
            </a:r>
            <a:r>
              <a:rPr lang="en-US" sz="788" b="1" baseline="30000" dirty="0">
                <a:solidFill>
                  <a:prstClr val="black">
                    <a:lumMod val="95000"/>
                    <a:lumOff val="5000"/>
                  </a:prstClr>
                </a:solidFill>
              </a:rPr>
              <a:t>st</a:t>
            </a:r>
            <a:r>
              <a:rPr lang="en-US" sz="788" b="1" dirty="0">
                <a:solidFill>
                  <a:prstClr val="black">
                    <a:lumMod val="95000"/>
                    <a:lumOff val="5000"/>
                  </a:prstClr>
                </a:solidFill>
              </a:rPr>
              <a:t> Quartile</a:t>
            </a:r>
          </a:p>
        </p:txBody>
      </p:sp>
      <p:sp>
        <p:nvSpPr>
          <p:cNvPr id="44" name="Rectangle 8"/>
          <p:cNvSpPr>
            <a:spLocks noChangeArrowheads="1"/>
          </p:cNvSpPr>
          <p:nvPr/>
        </p:nvSpPr>
        <p:spPr bwMode="gray">
          <a:xfrm>
            <a:off x="4341858" y="2299394"/>
            <a:ext cx="417416" cy="227196"/>
          </a:xfrm>
          <a:prstGeom prst="rect">
            <a:avLst/>
          </a:prstGeom>
          <a:noFill/>
          <a:ln w="9525" algn="ctr">
            <a:noFill/>
            <a:miter lim="800000"/>
            <a:headEnd/>
            <a:tailEnd/>
          </a:ln>
          <a:effectLst/>
        </p:spPr>
        <p:txBody>
          <a:bodyPr wrap="none" lIns="20574" tIns="20574" rIns="20574" bIns="20574" anchor="ctr"/>
          <a:lstStyle/>
          <a:p>
            <a:pPr defTabSz="342900">
              <a:defRPr/>
            </a:pPr>
            <a:r>
              <a:rPr lang="en-US" sz="788" b="1" dirty="0">
                <a:solidFill>
                  <a:prstClr val="black">
                    <a:lumMod val="95000"/>
                    <a:lumOff val="5000"/>
                  </a:prstClr>
                </a:solidFill>
              </a:rPr>
              <a:t>2</a:t>
            </a:r>
            <a:r>
              <a:rPr lang="en-US" sz="788" b="1" baseline="30000" dirty="0">
                <a:solidFill>
                  <a:prstClr val="black">
                    <a:lumMod val="95000"/>
                    <a:lumOff val="5000"/>
                  </a:prstClr>
                </a:solidFill>
              </a:rPr>
              <a:t>nd</a:t>
            </a:r>
            <a:r>
              <a:rPr lang="en-US" sz="788" b="1" dirty="0">
                <a:solidFill>
                  <a:prstClr val="black">
                    <a:lumMod val="95000"/>
                    <a:lumOff val="5000"/>
                  </a:prstClr>
                </a:solidFill>
              </a:rPr>
              <a:t> Quartile</a:t>
            </a:r>
          </a:p>
        </p:txBody>
      </p:sp>
      <p:sp>
        <p:nvSpPr>
          <p:cNvPr id="45" name="Rectangle 9"/>
          <p:cNvSpPr>
            <a:spLocks noChangeArrowheads="1"/>
          </p:cNvSpPr>
          <p:nvPr/>
        </p:nvSpPr>
        <p:spPr bwMode="gray">
          <a:xfrm>
            <a:off x="5483314" y="2299394"/>
            <a:ext cx="416237" cy="227196"/>
          </a:xfrm>
          <a:prstGeom prst="rect">
            <a:avLst/>
          </a:prstGeom>
          <a:noFill/>
          <a:ln w="9525" algn="ctr">
            <a:noFill/>
            <a:miter lim="800000"/>
            <a:headEnd/>
            <a:tailEnd/>
          </a:ln>
          <a:effectLst/>
        </p:spPr>
        <p:txBody>
          <a:bodyPr wrap="none" lIns="20574" tIns="20574" rIns="20574" bIns="20574" anchor="ctr"/>
          <a:lstStyle/>
          <a:p>
            <a:pPr defTabSz="342900">
              <a:defRPr/>
            </a:pPr>
            <a:r>
              <a:rPr lang="en-US" sz="788" b="1" dirty="0">
                <a:solidFill>
                  <a:prstClr val="black">
                    <a:lumMod val="95000"/>
                    <a:lumOff val="5000"/>
                  </a:prstClr>
                </a:solidFill>
              </a:rPr>
              <a:t>3</a:t>
            </a:r>
            <a:r>
              <a:rPr lang="en-US" sz="788" b="1" baseline="30000" dirty="0">
                <a:solidFill>
                  <a:prstClr val="black">
                    <a:lumMod val="95000"/>
                    <a:lumOff val="5000"/>
                  </a:prstClr>
                </a:solidFill>
              </a:rPr>
              <a:t>rd</a:t>
            </a:r>
            <a:r>
              <a:rPr lang="en-US" sz="788" b="1" dirty="0">
                <a:solidFill>
                  <a:prstClr val="black">
                    <a:lumMod val="95000"/>
                    <a:lumOff val="5000"/>
                  </a:prstClr>
                </a:solidFill>
              </a:rPr>
              <a:t> Quartile</a:t>
            </a:r>
          </a:p>
        </p:txBody>
      </p:sp>
      <p:sp>
        <p:nvSpPr>
          <p:cNvPr id="46" name="Rectangle 10"/>
          <p:cNvSpPr>
            <a:spLocks noChangeArrowheads="1"/>
          </p:cNvSpPr>
          <p:nvPr/>
        </p:nvSpPr>
        <p:spPr bwMode="gray">
          <a:xfrm>
            <a:off x="6619524" y="2299395"/>
            <a:ext cx="417416" cy="293435"/>
          </a:xfrm>
          <a:prstGeom prst="rect">
            <a:avLst/>
          </a:prstGeom>
          <a:noFill/>
          <a:ln w="9525" algn="ctr">
            <a:noFill/>
            <a:miter lim="800000"/>
            <a:headEnd/>
            <a:tailEnd/>
          </a:ln>
          <a:effectLst/>
        </p:spPr>
        <p:txBody>
          <a:bodyPr wrap="none" lIns="20574" tIns="20574" rIns="20574" bIns="20574" anchor="ctr"/>
          <a:lstStyle/>
          <a:p>
            <a:pPr defTabSz="342900">
              <a:defRPr/>
            </a:pPr>
            <a:r>
              <a:rPr lang="en-US" sz="788" b="1" dirty="0">
                <a:solidFill>
                  <a:prstClr val="black">
                    <a:lumMod val="95000"/>
                    <a:lumOff val="5000"/>
                  </a:prstClr>
                </a:solidFill>
              </a:rPr>
              <a:t>4</a:t>
            </a:r>
            <a:r>
              <a:rPr lang="en-US" sz="788" b="1" baseline="30000" dirty="0">
                <a:solidFill>
                  <a:prstClr val="black">
                    <a:lumMod val="95000"/>
                    <a:lumOff val="5000"/>
                  </a:prstClr>
                </a:solidFill>
              </a:rPr>
              <a:t>th</a:t>
            </a:r>
            <a:r>
              <a:rPr lang="en-US" sz="788" b="1" dirty="0">
                <a:solidFill>
                  <a:prstClr val="black">
                    <a:lumMod val="95000"/>
                    <a:lumOff val="5000"/>
                  </a:prstClr>
                </a:solidFill>
              </a:rPr>
              <a:t> Quartile</a:t>
            </a:r>
          </a:p>
        </p:txBody>
      </p:sp>
      <p:sp>
        <p:nvSpPr>
          <p:cNvPr id="47" name="TextBox 46"/>
          <p:cNvSpPr txBox="1"/>
          <p:nvPr/>
        </p:nvSpPr>
        <p:spPr>
          <a:xfrm>
            <a:off x="2159383" y="5039600"/>
            <a:ext cx="5644495" cy="213585"/>
          </a:xfrm>
          <a:prstGeom prst="rect">
            <a:avLst/>
          </a:prstGeom>
          <a:noFill/>
        </p:spPr>
        <p:txBody>
          <a:bodyPr wrap="square" rtlCol="0">
            <a:spAutoFit/>
          </a:bodyPr>
          <a:lstStyle/>
          <a:p>
            <a:pPr defTabSz="342900"/>
            <a:r>
              <a:rPr lang="en-US" sz="788" b="1" dirty="0">
                <a:solidFill>
                  <a:srgbClr val="FF0000"/>
                </a:solidFill>
              </a:rPr>
              <a:t>Average</a:t>
            </a:r>
            <a:r>
              <a:rPr lang="en-US" sz="788" b="1" dirty="0">
                <a:solidFill>
                  <a:prstClr val="black"/>
                </a:solidFill>
              </a:rPr>
              <a:t> and quartiles are for 2016 all-size Transportation industry enterprises. </a:t>
            </a:r>
            <a:endParaRPr lang="en-US" sz="825" b="1" dirty="0">
              <a:solidFill>
                <a:prstClr val="black"/>
              </a:solidFill>
            </a:endParaRPr>
          </a:p>
        </p:txBody>
      </p:sp>
      <p:sp>
        <p:nvSpPr>
          <p:cNvPr id="48" name="Rectangle 59"/>
          <p:cNvSpPr>
            <a:spLocks noChangeArrowheads="1"/>
          </p:cNvSpPr>
          <p:nvPr/>
        </p:nvSpPr>
        <p:spPr bwMode="gray">
          <a:xfrm>
            <a:off x="4981631" y="1624138"/>
            <a:ext cx="528256" cy="127580"/>
          </a:xfrm>
          <a:prstGeom prst="rect">
            <a:avLst/>
          </a:prstGeom>
          <a:noFill/>
          <a:ln w="9525" algn="ctr">
            <a:noFill/>
            <a:miter lim="800000"/>
            <a:headEnd/>
            <a:tailEnd/>
          </a:ln>
          <a:effectLst/>
        </p:spPr>
        <p:txBody>
          <a:bodyPr wrap="none" lIns="20574" tIns="20574" rIns="20574" bIns="20574" anchor="ctr"/>
          <a:lstStyle/>
          <a:p>
            <a:pPr defTabSz="342900">
              <a:defRPr/>
            </a:pPr>
            <a:r>
              <a:rPr lang="en-US" sz="600" dirty="0">
                <a:solidFill>
                  <a:prstClr val="black"/>
                </a:solidFill>
              </a:rPr>
              <a:t>Median = 3.0%</a:t>
            </a:r>
          </a:p>
        </p:txBody>
      </p:sp>
      <p:sp>
        <p:nvSpPr>
          <p:cNvPr id="49" name="Rectangle 59"/>
          <p:cNvSpPr>
            <a:spLocks noChangeArrowheads="1"/>
          </p:cNvSpPr>
          <p:nvPr/>
        </p:nvSpPr>
        <p:spPr bwMode="gray">
          <a:xfrm>
            <a:off x="6234167" y="1624139"/>
            <a:ext cx="191172"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4.0%</a:t>
            </a:r>
          </a:p>
        </p:txBody>
      </p:sp>
      <p:sp>
        <p:nvSpPr>
          <p:cNvPr id="50" name="Rectangle 59"/>
          <p:cNvSpPr>
            <a:spLocks noChangeArrowheads="1"/>
          </p:cNvSpPr>
          <p:nvPr/>
        </p:nvSpPr>
        <p:spPr bwMode="gray">
          <a:xfrm>
            <a:off x="3944596" y="1624139"/>
            <a:ext cx="191172"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2.1%</a:t>
            </a:r>
          </a:p>
        </p:txBody>
      </p:sp>
      <p:sp>
        <p:nvSpPr>
          <p:cNvPr id="51" name="Rectangle 59"/>
          <p:cNvSpPr>
            <a:spLocks noChangeArrowheads="1"/>
          </p:cNvSpPr>
          <p:nvPr/>
        </p:nvSpPr>
        <p:spPr bwMode="gray">
          <a:xfrm>
            <a:off x="4962765" y="2751801"/>
            <a:ext cx="528256" cy="126512"/>
          </a:xfrm>
          <a:prstGeom prst="rect">
            <a:avLst/>
          </a:prstGeom>
          <a:noFill/>
          <a:ln w="9525" algn="ctr">
            <a:noFill/>
            <a:miter lim="800000"/>
            <a:headEnd/>
            <a:tailEnd/>
          </a:ln>
          <a:effectLst/>
        </p:spPr>
        <p:txBody>
          <a:bodyPr wrap="none" lIns="20574" tIns="20574" rIns="20574" bIns="20574" anchor="ctr"/>
          <a:lstStyle/>
          <a:p>
            <a:pPr defTabSz="342900">
              <a:defRPr/>
            </a:pPr>
            <a:r>
              <a:rPr lang="en-US" sz="600" dirty="0">
                <a:solidFill>
                  <a:prstClr val="black"/>
                </a:solidFill>
              </a:rPr>
              <a:t>Median = 2.0%</a:t>
            </a:r>
          </a:p>
        </p:txBody>
      </p:sp>
      <p:sp>
        <p:nvSpPr>
          <p:cNvPr id="52" name="Rectangle 59"/>
          <p:cNvSpPr>
            <a:spLocks noChangeArrowheads="1"/>
          </p:cNvSpPr>
          <p:nvPr/>
        </p:nvSpPr>
        <p:spPr bwMode="gray">
          <a:xfrm>
            <a:off x="6195060" y="2749501"/>
            <a:ext cx="191172"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3.0%</a:t>
            </a:r>
          </a:p>
        </p:txBody>
      </p:sp>
      <p:sp>
        <p:nvSpPr>
          <p:cNvPr id="53" name="Rectangle 59"/>
          <p:cNvSpPr>
            <a:spLocks noChangeArrowheads="1"/>
          </p:cNvSpPr>
          <p:nvPr/>
        </p:nvSpPr>
        <p:spPr bwMode="gray">
          <a:xfrm>
            <a:off x="3926921" y="2749501"/>
            <a:ext cx="207841"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1.8%</a:t>
            </a:r>
          </a:p>
        </p:txBody>
      </p:sp>
      <p:sp>
        <p:nvSpPr>
          <p:cNvPr id="54" name="Rectangle 59"/>
          <p:cNvSpPr>
            <a:spLocks noChangeArrowheads="1"/>
          </p:cNvSpPr>
          <p:nvPr/>
        </p:nvSpPr>
        <p:spPr bwMode="gray">
          <a:xfrm>
            <a:off x="4962766" y="3865592"/>
            <a:ext cx="565988" cy="125337"/>
          </a:xfrm>
          <a:prstGeom prst="rect">
            <a:avLst/>
          </a:prstGeom>
          <a:noFill/>
          <a:ln w="9525" algn="ctr">
            <a:noFill/>
            <a:miter lim="800000"/>
            <a:headEnd/>
            <a:tailEnd/>
          </a:ln>
          <a:effectLst/>
        </p:spPr>
        <p:txBody>
          <a:bodyPr wrap="none" lIns="20574" tIns="20574" rIns="20574" bIns="20574" anchor="ctr"/>
          <a:lstStyle/>
          <a:p>
            <a:pPr defTabSz="342900">
              <a:defRPr/>
            </a:pPr>
            <a:r>
              <a:rPr lang="en-US" sz="600" dirty="0">
                <a:solidFill>
                  <a:prstClr val="black"/>
                </a:solidFill>
              </a:rPr>
              <a:t>Median = $7,000</a:t>
            </a:r>
          </a:p>
        </p:txBody>
      </p:sp>
      <p:sp>
        <p:nvSpPr>
          <p:cNvPr id="55" name="Rectangle 59"/>
          <p:cNvSpPr>
            <a:spLocks noChangeArrowheads="1"/>
          </p:cNvSpPr>
          <p:nvPr/>
        </p:nvSpPr>
        <p:spPr bwMode="gray">
          <a:xfrm>
            <a:off x="6190299" y="3863291"/>
            <a:ext cx="288806"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$11,000</a:t>
            </a:r>
          </a:p>
        </p:txBody>
      </p:sp>
      <p:sp>
        <p:nvSpPr>
          <p:cNvPr id="56" name="Rectangle 59"/>
          <p:cNvSpPr>
            <a:spLocks noChangeArrowheads="1"/>
          </p:cNvSpPr>
          <p:nvPr/>
        </p:nvSpPr>
        <p:spPr bwMode="gray">
          <a:xfrm>
            <a:off x="3901918" y="3863291"/>
            <a:ext cx="250705"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$4,000</a:t>
            </a:r>
          </a:p>
        </p:txBody>
      </p:sp>
      <p:sp>
        <p:nvSpPr>
          <p:cNvPr id="57" name="Rectangle 59"/>
          <p:cNvSpPr>
            <a:spLocks noChangeArrowheads="1"/>
          </p:cNvSpPr>
          <p:nvPr/>
        </p:nvSpPr>
        <p:spPr bwMode="gray">
          <a:xfrm>
            <a:off x="2828980" y="1624139"/>
            <a:ext cx="191172"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0.2%</a:t>
            </a:r>
          </a:p>
        </p:txBody>
      </p:sp>
      <p:sp>
        <p:nvSpPr>
          <p:cNvPr id="58" name="Rectangle 59"/>
          <p:cNvSpPr>
            <a:spLocks noChangeArrowheads="1"/>
          </p:cNvSpPr>
          <p:nvPr/>
        </p:nvSpPr>
        <p:spPr bwMode="gray">
          <a:xfrm>
            <a:off x="7362566" y="1624139"/>
            <a:ext cx="229273"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9.2%</a:t>
            </a:r>
          </a:p>
        </p:txBody>
      </p:sp>
      <p:sp>
        <p:nvSpPr>
          <p:cNvPr id="59" name="Rectangle 59"/>
          <p:cNvSpPr>
            <a:spLocks noChangeArrowheads="1"/>
          </p:cNvSpPr>
          <p:nvPr/>
        </p:nvSpPr>
        <p:spPr bwMode="gray">
          <a:xfrm>
            <a:off x="2810114" y="2749501"/>
            <a:ext cx="191172"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0.6%</a:t>
            </a:r>
          </a:p>
        </p:txBody>
      </p:sp>
      <p:sp>
        <p:nvSpPr>
          <p:cNvPr id="60" name="Rectangle 59"/>
          <p:cNvSpPr>
            <a:spLocks noChangeArrowheads="1"/>
          </p:cNvSpPr>
          <p:nvPr/>
        </p:nvSpPr>
        <p:spPr bwMode="gray">
          <a:xfrm>
            <a:off x="7267815" y="2749501"/>
            <a:ext cx="229273"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13.0%</a:t>
            </a:r>
          </a:p>
        </p:txBody>
      </p:sp>
      <p:sp>
        <p:nvSpPr>
          <p:cNvPr id="61" name="Rectangle 59"/>
          <p:cNvSpPr>
            <a:spLocks noChangeArrowheads="1"/>
          </p:cNvSpPr>
          <p:nvPr/>
        </p:nvSpPr>
        <p:spPr bwMode="gray">
          <a:xfrm>
            <a:off x="2810114" y="3861319"/>
            <a:ext cx="250705"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$1,000</a:t>
            </a:r>
          </a:p>
        </p:txBody>
      </p:sp>
      <p:sp>
        <p:nvSpPr>
          <p:cNvPr id="62" name="Rectangle 59"/>
          <p:cNvSpPr>
            <a:spLocks noChangeArrowheads="1"/>
          </p:cNvSpPr>
          <p:nvPr/>
        </p:nvSpPr>
        <p:spPr bwMode="gray">
          <a:xfrm>
            <a:off x="7222029" y="3861319"/>
            <a:ext cx="296491" cy="133883"/>
          </a:xfrm>
          <a:prstGeom prst="rect">
            <a:avLst/>
          </a:prstGeom>
          <a:noFill/>
          <a:ln w="9525" algn="ctr">
            <a:noFill/>
            <a:miter lim="800000"/>
            <a:headEnd/>
            <a:tailEnd/>
          </a:ln>
          <a:effectLst/>
        </p:spPr>
        <p:txBody>
          <a:bodyPr wrap="square" lIns="20574" tIns="20574" rIns="20574" bIns="20574" anchor="ctr">
            <a:spAutoFit/>
          </a:bodyPr>
          <a:lstStyle/>
          <a:p>
            <a:pPr defTabSz="342900">
              <a:defRPr/>
            </a:pPr>
            <a:r>
              <a:rPr lang="en-US" sz="600" dirty="0">
                <a:solidFill>
                  <a:prstClr val="black"/>
                </a:solidFill>
              </a:rPr>
              <a:t>$25,000</a:t>
            </a:r>
          </a:p>
        </p:txBody>
      </p:sp>
      <p:cxnSp>
        <p:nvCxnSpPr>
          <p:cNvPr id="63" name="Straight Connector 62"/>
          <p:cNvCxnSpPr/>
          <p:nvPr/>
        </p:nvCxnSpPr>
        <p:spPr>
          <a:xfrm>
            <a:off x="5593125" y="1930437"/>
            <a:ext cx="0" cy="429809"/>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64" name="Rectangle 59"/>
          <p:cNvSpPr>
            <a:spLocks noChangeArrowheads="1"/>
          </p:cNvSpPr>
          <p:nvPr/>
        </p:nvSpPr>
        <p:spPr bwMode="gray">
          <a:xfrm>
            <a:off x="5381004" y="1775176"/>
            <a:ext cx="642620" cy="156966"/>
          </a:xfrm>
          <a:prstGeom prst="rect">
            <a:avLst/>
          </a:prstGeom>
          <a:noFill/>
          <a:ln w="9525" algn="ctr">
            <a:solidFill>
              <a:srgbClr val="FF0000"/>
            </a:solidFill>
            <a:miter lim="800000"/>
            <a:headEnd/>
            <a:tailEnd/>
          </a:ln>
          <a:effectLst/>
        </p:spPr>
        <p:txBody>
          <a:bodyPr wrap="square" lIns="20574" tIns="20574" rIns="20574" bIns="20574" anchor="ctr">
            <a:spAutoFit/>
          </a:bodyPr>
          <a:lstStyle/>
          <a:p>
            <a:pPr defTabSz="342900">
              <a:defRPr/>
            </a:pPr>
            <a:r>
              <a:rPr lang="en-US" sz="750" b="1" dirty="0">
                <a:solidFill>
                  <a:srgbClr val="FF0000"/>
                </a:solidFill>
              </a:rPr>
              <a:t>Avg. = 3.3%</a:t>
            </a:r>
          </a:p>
        </p:txBody>
      </p:sp>
      <p:cxnSp>
        <p:nvCxnSpPr>
          <p:cNvPr id="65" name="Straight Connector 64"/>
          <p:cNvCxnSpPr/>
          <p:nvPr/>
        </p:nvCxnSpPr>
        <p:spPr>
          <a:xfrm>
            <a:off x="5845739" y="3059333"/>
            <a:ext cx="0" cy="424734"/>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66" name="Rectangle 59"/>
          <p:cNvSpPr>
            <a:spLocks noChangeArrowheads="1"/>
          </p:cNvSpPr>
          <p:nvPr/>
        </p:nvSpPr>
        <p:spPr bwMode="gray">
          <a:xfrm>
            <a:off x="5627658" y="2899105"/>
            <a:ext cx="508737" cy="156966"/>
          </a:xfrm>
          <a:prstGeom prst="rect">
            <a:avLst/>
          </a:prstGeom>
          <a:noFill/>
          <a:ln w="9525" algn="ctr">
            <a:solidFill>
              <a:srgbClr val="FF0000"/>
            </a:solidFill>
            <a:miter lim="800000"/>
            <a:headEnd/>
            <a:tailEnd/>
          </a:ln>
          <a:effectLst/>
        </p:spPr>
        <p:txBody>
          <a:bodyPr wrap="square" lIns="20574" tIns="20574" rIns="20574" bIns="20574" anchor="ctr">
            <a:spAutoFit/>
          </a:bodyPr>
          <a:lstStyle/>
          <a:p>
            <a:pPr defTabSz="342900">
              <a:defRPr/>
            </a:pPr>
            <a:r>
              <a:rPr lang="en-US" sz="750" b="1" dirty="0">
                <a:solidFill>
                  <a:srgbClr val="FF0000"/>
                </a:solidFill>
              </a:rPr>
              <a:t>Avg. = 2.6%</a:t>
            </a:r>
          </a:p>
        </p:txBody>
      </p:sp>
      <p:cxnSp>
        <p:nvCxnSpPr>
          <p:cNvPr id="67" name="Straight Connector 66"/>
          <p:cNvCxnSpPr/>
          <p:nvPr/>
        </p:nvCxnSpPr>
        <p:spPr>
          <a:xfrm>
            <a:off x="5568746" y="4185499"/>
            <a:ext cx="0" cy="429177"/>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68" name="Rectangle 59"/>
          <p:cNvSpPr>
            <a:spLocks noChangeArrowheads="1"/>
          </p:cNvSpPr>
          <p:nvPr/>
        </p:nvSpPr>
        <p:spPr bwMode="gray">
          <a:xfrm>
            <a:off x="5309784" y="4028533"/>
            <a:ext cx="743829" cy="156966"/>
          </a:xfrm>
          <a:prstGeom prst="rect">
            <a:avLst/>
          </a:prstGeom>
          <a:noFill/>
          <a:ln w="9525" algn="ctr">
            <a:solidFill>
              <a:srgbClr val="FF0000"/>
            </a:solidFill>
            <a:miter lim="800000"/>
            <a:headEnd/>
            <a:tailEnd/>
          </a:ln>
          <a:effectLst/>
        </p:spPr>
        <p:txBody>
          <a:bodyPr wrap="square" lIns="20574" tIns="20574" rIns="20574" bIns="20574" anchor="ctr">
            <a:spAutoFit/>
          </a:bodyPr>
          <a:lstStyle/>
          <a:p>
            <a:pPr defTabSz="342900">
              <a:defRPr/>
            </a:pPr>
            <a:r>
              <a:rPr lang="en-US" sz="750" b="1" dirty="0">
                <a:solidFill>
                  <a:srgbClr val="FF0000"/>
                </a:solidFill>
              </a:rPr>
              <a:t>Avg.= $8,166</a:t>
            </a:r>
          </a:p>
        </p:txBody>
      </p:sp>
      <p:sp>
        <p:nvSpPr>
          <p:cNvPr id="69" name="Slide Number Placeholder 5"/>
          <p:cNvSpPr>
            <a:spLocks noGrp="1"/>
          </p:cNvSpPr>
          <p:nvPr>
            <p:ph type="sldNum" sz="quarter" idx="12"/>
          </p:nvPr>
        </p:nvSpPr>
        <p:spPr>
          <a:xfrm>
            <a:off x="6553200" y="6356354"/>
            <a:ext cx="2133600" cy="365125"/>
          </a:xfrm>
        </p:spPr>
        <p:txBody>
          <a:bodyPr/>
          <a:lstStyle/>
          <a:p>
            <a:pPr>
              <a:defRPr/>
            </a:pPr>
            <a:fld id="{C53063DB-D2E3-4DD9-AA69-134F2C078351}" type="slidenum">
              <a:rPr lang="en-US" altLang="en-US" smtClean="0"/>
              <a:pPr>
                <a:defRPr/>
              </a:pPr>
              <a:t>9</a:t>
            </a:fld>
            <a:endParaRPr lang="en-US" altLang="en-US" dirty="0"/>
          </a:p>
        </p:txBody>
      </p:sp>
    </p:spTree>
    <p:extLst>
      <p:ext uri="{BB962C8B-B14F-4D97-AF65-F5344CB8AC3E}">
        <p14:creationId xmlns:p14="http://schemas.microsoft.com/office/powerpoint/2010/main" val="2978852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9287"/>
          </a:xfrm>
        </p:spPr>
        <p:txBody>
          <a:bodyPr/>
          <a:lstStyle/>
          <a:p>
            <a:r>
              <a:rPr lang="en-US" sz="2400" dirty="0">
                <a:solidFill>
                  <a:schemeClr val="tx2">
                    <a:lumMod val="75000"/>
                  </a:schemeClr>
                </a:solidFill>
              </a:rPr>
              <a:t>What are our key IT challenges?</a:t>
            </a:r>
          </a:p>
        </p:txBody>
      </p:sp>
      <p:sp>
        <p:nvSpPr>
          <p:cNvPr id="5" name="Slide Number Placeholder 4"/>
          <p:cNvSpPr>
            <a:spLocks noGrp="1"/>
          </p:cNvSpPr>
          <p:nvPr>
            <p:ph type="sldNum" sz="quarter" idx="12"/>
          </p:nvPr>
        </p:nvSpPr>
        <p:spPr>
          <a:xfrm>
            <a:off x="6622868" y="5722361"/>
            <a:ext cx="2133600" cy="365125"/>
          </a:xfrm>
        </p:spPr>
        <p:txBody>
          <a:bodyPr/>
          <a:lstStyle/>
          <a:p>
            <a:pPr>
              <a:defRPr/>
            </a:pPr>
            <a:fld id="{F69386F1-4D06-4D06-98ED-CCA310119EF8}" type="slidenum">
              <a:rPr lang="en-US" altLang="en-US" smtClean="0"/>
              <a:pPr>
                <a:defRPr/>
              </a:pPr>
              <a:t>10</a:t>
            </a:fld>
            <a:endParaRPr lang="en-US" altLang="en-US" dirty="0"/>
          </a:p>
        </p:txBody>
      </p:sp>
      <p:graphicFrame>
        <p:nvGraphicFramePr>
          <p:cNvPr id="8" name="Table 7"/>
          <p:cNvGraphicFramePr>
            <a:graphicFrameLocks noGrp="1"/>
          </p:cNvGraphicFramePr>
          <p:nvPr>
            <p:extLst>
              <p:ext uri="{D42A27DB-BD31-4B8C-83A1-F6EECF244321}">
                <p14:modId xmlns:p14="http://schemas.microsoft.com/office/powerpoint/2010/main" val="631367339"/>
              </p:ext>
            </p:extLst>
          </p:nvPr>
        </p:nvGraphicFramePr>
        <p:xfrm>
          <a:off x="597209" y="806788"/>
          <a:ext cx="8159260" cy="5469147"/>
        </p:xfrm>
        <a:graphic>
          <a:graphicData uri="http://schemas.openxmlformats.org/drawingml/2006/table">
            <a:tbl>
              <a:tblPr firstRow="1" firstCol="1" bandRow="1">
                <a:tableStyleId>{5C22544A-7EE6-4342-B048-85BDC9FD1C3A}</a:tableStyleId>
              </a:tblPr>
              <a:tblGrid>
                <a:gridCol w="352677">
                  <a:extLst>
                    <a:ext uri="{9D8B030D-6E8A-4147-A177-3AD203B41FA5}">
                      <a16:colId xmlns:a16="http://schemas.microsoft.com/office/drawing/2014/main" xmlns="" val="20000"/>
                    </a:ext>
                  </a:extLst>
                </a:gridCol>
                <a:gridCol w="7806583">
                  <a:extLst>
                    <a:ext uri="{9D8B030D-6E8A-4147-A177-3AD203B41FA5}">
                      <a16:colId xmlns:a16="http://schemas.microsoft.com/office/drawing/2014/main" xmlns="" val="20001"/>
                    </a:ext>
                  </a:extLst>
                </a:gridCol>
              </a:tblGrid>
              <a:tr h="426006">
                <a:tc rowSpan="10">
                  <a:txBody>
                    <a:bodyPr/>
                    <a:lstStyle/>
                    <a:p>
                      <a:pPr marL="71755" marR="71755" algn="ctr">
                        <a:lnSpc>
                          <a:spcPct val="115000"/>
                        </a:lnSpc>
                        <a:spcBef>
                          <a:spcPts val="0"/>
                        </a:spcBef>
                        <a:spcAft>
                          <a:spcPts val="0"/>
                        </a:spcAft>
                      </a:pPr>
                      <a:r>
                        <a:rPr lang="en-US" sz="1600" kern="1200" dirty="0">
                          <a:effectLst/>
                        </a:rPr>
                        <a:t>MTA IT Challenges</a:t>
                      </a:r>
                      <a:endParaRPr lang="en-US" sz="1600" dirty="0">
                        <a:effectLst/>
                        <a:latin typeface="Calibri"/>
                        <a:ea typeface="Calibri"/>
                        <a:cs typeface="Times New Roman"/>
                      </a:endParaRPr>
                    </a:p>
                  </a:txBody>
                  <a:tcPr marL="55245" marR="55245" marT="9525" marB="0" vert="vert270"/>
                </a:tc>
                <a:tc>
                  <a:txBody>
                    <a:bodyPr/>
                    <a:lstStyle/>
                    <a:p>
                      <a:pPr algn="l">
                        <a:lnSpc>
                          <a:spcPct val="115000"/>
                        </a:lnSpc>
                      </a:pPr>
                      <a:endParaRPr lang="en-US" sz="1100" dirty="0">
                        <a:effectLst/>
                        <a:latin typeface="Calibri"/>
                        <a:cs typeface="Times New Roman"/>
                      </a:endParaRPr>
                    </a:p>
                  </a:txBody>
                  <a:tcPr marL="55245" marR="55245" marT="9525" marB="0"/>
                </a:tc>
                <a:extLst>
                  <a:ext uri="{0D108BD9-81ED-4DB2-BD59-A6C34878D82A}">
                    <a16:rowId xmlns:a16="http://schemas.microsoft.com/office/drawing/2014/main" xmlns="" val="10000"/>
                  </a:ext>
                </a:extLst>
              </a:tr>
              <a:tr h="821161">
                <a:tc vMerge="1">
                  <a:txBody>
                    <a:bodyPr/>
                    <a:lstStyle/>
                    <a:p>
                      <a:endParaRPr lang="en-US"/>
                    </a:p>
                  </a:txBody>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altLang="en-US" sz="1400" b="0" dirty="0">
                          <a:latin typeface="+mn-lt"/>
                          <a:cs typeface="Arial" panose="020B0604020202020204" pitchFamily="34" charset="0"/>
                        </a:rPr>
                        <a:t>Given </a:t>
                      </a:r>
                      <a:r>
                        <a:rPr lang="en-US" sz="1400" b="0" kern="1200" dirty="0">
                          <a:solidFill>
                            <a:schemeClr val="dk1"/>
                          </a:solidFill>
                          <a:effectLst/>
                          <a:latin typeface="+mn-lt"/>
                          <a:ea typeface="+mn-ea"/>
                          <a:cs typeface="Arial" panose="020B0604020202020204" pitchFamily="34" charset="0"/>
                        </a:rPr>
                        <a:t>the growing threat of cyber security and the MTA’s continually increasing reliance on computerized systems, we need to remain vigilant</a:t>
                      </a:r>
                      <a:r>
                        <a:rPr lang="en-US" sz="1400" b="0" kern="1200" baseline="0" dirty="0">
                          <a:solidFill>
                            <a:schemeClr val="dk1"/>
                          </a:solidFill>
                          <a:effectLst/>
                          <a:latin typeface="+mn-lt"/>
                          <a:ea typeface="+mn-ea"/>
                          <a:cs typeface="Arial" panose="020B0604020202020204" pitchFamily="34" charset="0"/>
                        </a:rPr>
                        <a:t> about </a:t>
                      </a:r>
                      <a:r>
                        <a:rPr lang="en-US" sz="1400" b="0" kern="1200" dirty="0">
                          <a:solidFill>
                            <a:schemeClr val="dk1"/>
                          </a:solidFill>
                          <a:effectLst/>
                          <a:latin typeface="+mn-lt"/>
                          <a:ea typeface="+mn-ea"/>
                          <a:cs typeface="Arial" panose="020B0604020202020204" pitchFamily="34" charset="0"/>
                        </a:rPr>
                        <a:t>information security from both a policy and operational aspect in order to protect the information assets of the MTA. </a:t>
                      </a:r>
                      <a:endParaRPr lang="en-US" sz="1400" dirty="0">
                        <a:effectLst/>
                        <a:latin typeface="+mn-lt"/>
                        <a:ea typeface="Calibri"/>
                        <a:cs typeface="Times New Roman"/>
                      </a:endParaRPr>
                    </a:p>
                  </a:txBody>
                  <a:tcPr marL="55245" marR="55245" marT="9525" marB="0" anchor="ctr"/>
                </a:tc>
                <a:extLst>
                  <a:ext uri="{0D108BD9-81ED-4DB2-BD59-A6C34878D82A}">
                    <a16:rowId xmlns:a16="http://schemas.microsoft.com/office/drawing/2014/main" xmlns="" val="10001"/>
                  </a:ext>
                </a:extLst>
              </a:tr>
              <a:tr h="383673">
                <a:tc vMerge="1">
                  <a:txBody>
                    <a:bodyPr/>
                    <a:lstStyle/>
                    <a:p>
                      <a:endParaRPr lang="en-US"/>
                    </a:p>
                  </a:txBody>
                  <a:tcPr/>
                </a:tc>
                <a:tc>
                  <a:txBody>
                    <a:bodyPr/>
                    <a:lstStyle/>
                    <a:p>
                      <a:pPr lvl="0" algn="l">
                        <a:spcBef>
                          <a:spcPts val="0"/>
                        </a:spcBef>
                        <a:spcAft>
                          <a:spcPts val="0"/>
                        </a:spcAft>
                        <a:buFont typeface="+mj-lt"/>
                        <a:buNone/>
                      </a:pPr>
                      <a:r>
                        <a:rPr lang="en-US" sz="1400" dirty="0">
                          <a:effectLst/>
                          <a:latin typeface="+mn-lt"/>
                          <a:ea typeface="Calibri"/>
                          <a:cs typeface="Times New Roman"/>
                        </a:rPr>
                        <a:t>Recruitment and Staffing; difficulties in retaining skilled </a:t>
                      </a:r>
                      <a:r>
                        <a:rPr lang="en-US" sz="1400" dirty="0">
                          <a:latin typeface="Calibri" panose="020F0502020204030204" pitchFamily="34" charset="0"/>
                          <a:ea typeface="Calibri" panose="020F0502020204030204" pitchFamily="34" charset="0"/>
                          <a:cs typeface="Times New Roman" panose="02020603050405020304" pitchFamily="18" charset="0"/>
                        </a:rPr>
                        <a:t>staff (especially for</a:t>
                      </a:r>
                      <a:r>
                        <a:rPr lang="en-US" sz="1400" baseline="0" dirty="0">
                          <a:latin typeface="Calibri" panose="020F0502020204030204" pitchFamily="34" charset="0"/>
                          <a:ea typeface="Calibri" panose="020F0502020204030204" pitchFamily="34" charset="0"/>
                          <a:cs typeface="Times New Roman" panose="02020603050405020304" pitchFamily="18" charset="0"/>
                        </a:rPr>
                        <a:t> in demand skills)</a:t>
                      </a:r>
                      <a:r>
                        <a:rPr lang="en-US" sz="1400" dirty="0">
                          <a:latin typeface="Calibri" panose="020F0502020204030204" pitchFamily="34" charset="0"/>
                          <a:ea typeface="Calibri" panose="020F0502020204030204" pitchFamily="34" charset="0"/>
                          <a:cs typeface="Times New Roman" panose="02020603050405020304" pitchFamily="18" charset="0"/>
                        </a:rPr>
                        <a:t>,  net zero increase in staff in 2015, number of vacancies today stands at</a:t>
                      </a:r>
                      <a:r>
                        <a:rPr lang="en-US" sz="1400" baseline="0" dirty="0">
                          <a:latin typeface="Calibri" panose="020F0502020204030204" pitchFamily="34" charset="0"/>
                          <a:ea typeface="Calibri" panose="020F0502020204030204" pitchFamily="34" charset="0"/>
                          <a:cs typeface="Times New Roman" panose="02020603050405020304" pitchFamily="18" charset="0"/>
                        </a:rPr>
                        <a:t> 106 positions or  10% of budgeted headcount.</a:t>
                      </a:r>
                      <a:r>
                        <a:rPr lang="en-US" sz="1400" dirty="0">
                          <a:latin typeface="Calibri" panose="020F0502020204030204" pitchFamily="34" charset="0"/>
                          <a:ea typeface="Calibri" panose="020F0502020204030204" pitchFamily="34" charset="0"/>
                          <a:cs typeface="Times New Roman" panose="02020603050405020304" pitchFamily="18" charset="0"/>
                        </a:rPr>
                        <a:t> </a:t>
                      </a:r>
                    </a:p>
                  </a:txBody>
                  <a:tcPr marL="55245" marR="55245" marT="9525" marB="0" anchor="ctr"/>
                </a:tc>
                <a:extLst>
                  <a:ext uri="{0D108BD9-81ED-4DB2-BD59-A6C34878D82A}">
                    <a16:rowId xmlns:a16="http://schemas.microsoft.com/office/drawing/2014/main" xmlns="" val="10002"/>
                  </a:ext>
                </a:extLst>
              </a:tr>
              <a:tr h="501725">
                <a:tc vMerge="1">
                  <a:txBody>
                    <a:bodyPr/>
                    <a:lstStyle/>
                    <a:p>
                      <a:endParaRPr lang="en-US"/>
                    </a:p>
                  </a:txBody>
                  <a:tcPr/>
                </a:tc>
                <a:tc>
                  <a:txBody>
                    <a:bodyPr/>
                    <a:lstStyle/>
                    <a:p>
                      <a:pPr marL="0" marR="0" lvl="0" algn="l">
                        <a:lnSpc>
                          <a:spcPct val="115000"/>
                        </a:lnSpc>
                        <a:spcBef>
                          <a:spcPts val="0"/>
                        </a:spcBef>
                        <a:spcAft>
                          <a:spcPts val="0"/>
                        </a:spcAft>
                      </a:pPr>
                      <a:r>
                        <a:rPr lang="en-US" sz="1400" dirty="0">
                          <a:effectLst/>
                          <a:latin typeface="+mn-lt"/>
                          <a:ea typeface="Calibri"/>
                          <a:cs typeface="Times New Roman"/>
                        </a:rPr>
                        <a:t>Develop a framework</a:t>
                      </a:r>
                      <a:r>
                        <a:rPr lang="en-US" sz="1400" baseline="0" dirty="0">
                          <a:effectLst/>
                          <a:latin typeface="+mn-lt"/>
                          <a:ea typeface="Calibri"/>
                          <a:cs typeface="Times New Roman"/>
                        </a:rPr>
                        <a:t> to limit the growth of Shadow IT, this will ensure that the technology direction and costs are controlled.</a:t>
                      </a:r>
                      <a:endParaRPr lang="en-US" sz="1400" b="1" dirty="0">
                        <a:solidFill>
                          <a:srgbClr val="FF0000"/>
                        </a:solidFill>
                        <a:effectLst/>
                        <a:latin typeface="+mn-lt"/>
                        <a:ea typeface="Calibri"/>
                        <a:cs typeface="Times New Roman"/>
                      </a:endParaRPr>
                    </a:p>
                  </a:txBody>
                  <a:tcPr marL="55245" marR="55245" marT="9525" marB="0" anchor="ctr"/>
                </a:tc>
                <a:extLst>
                  <a:ext uri="{0D108BD9-81ED-4DB2-BD59-A6C34878D82A}">
                    <a16:rowId xmlns:a16="http://schemas.microsoft.com/office/drawing/2014/main" xmlns="" val="10003"/>
                  </a:ext>
                </a:extLst>
              </a:tr>
              <a:tr h="400920">
                <a:tc vMerge="1">
                  <a:txBody>
                    <a:bodyPr/>
                    <a:lstStyle/>
                    <a:p>
                      <a:endParaRPr lang="en-US"/>
                    </a:p>
                  </a:txBody>
                  <a:tcPr/>
                </a:tc>
                <a:tc>
                  <a:txBody>
                    <a:bodyPr/>
                    <a:lstStyle/>
                    <a:p>
                      <a:pPr marL="57150" marR="0" lvl="0" indent="-57150" algn="l">
                        <a:lnSpc>
                          <a:spcPct val="115000"/>
                        </a:lnSpc>
                        <a:spcBef>
                          <a:spcPts val="0"/>
                        </a:spcBef>
                        <a:spcAft>
                          <a:spcPts val="0"/>
                        </a:spcAft>
                      </a:pPr>
                      <a:r>
                        <a:rPr lang="en-US" sz="1400" dirty="0">
                          <a:effectLst/>
                          <a:latin typeface="+mn-lt"/>
                          <a:ea typeface="Calibri"/>
                          <a:cs typeface="Arial" panose="020B0604020202020204" pitchFamily="34" charset="0"/>
                        </a:rPr>
                        <a:t>Improve IT Customer Service,</a:t>
                      </a:r>
                      <a:r>
                        <a:rPr lang="en-US" sz="1400" baseline="0" dirty="0">
                          <a:effectLst/>
                          <a:latin typeface="+mn-lt"/>
                          <a:ea typeface="Calibri"/>
                          <a:cs typeface="Arial" panose="020B0604020202020204" pitchFamily="34" charset="0"/>
                        </a:rPr>
                        <a:t> </a:t>
                      </a:r>
                      <a:r>
                        <a:rPr lang="en-US" sz="1400" dirty="0">
                          <a:effectLst/>
                          <a:latin typeface="+mn-lt"/>
                          <a:ea typeface="Calibri"/>
                          <a:cs typeface="Arial" panose="020B0604020202020204" pitchFamily="34" charset="0"/>
                        </a:rPr>
                        <a:t>to become more efficient and timely</a:t>
                      </a:r>
                      <a:r>
                        <a:rPr lang="en-US" sz="1400" baseline="0" dirty="0">
                          <a:effectLst/>
                          <a:latin typeface="+mn-lt"/>
                          <a:ea typeface="Calibri"/>
                          <a:cs typeface="Arial" panose="020B0604020202020204" pitchFamily="34" charset="0"/>
                        </a:rPr>
                        <a:t> in the delivery of desktop services to our clients.</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4"/>
                  </a:ext>
                </a:extLst>
              </a:tr>
              <a:tr h="437275">
                <a:tc vMerge="1">
                  <a:txBody>
                    <a:bodyPr/>
                    <a:lstStyle/>
                    <a:p>
                      <a:endParaRPr lang="en-US"/>
                    </a:p>
                  </a:txBody>
                  <a:tcPr/>
                </a:tc>
                <a:tc>
                  <a:txBody>
                    <a:bodyPr/>
                    <a:lstStyle/>
                    <a:p>
                      <a:pPr marL="0" marR="0" lvl="0" algn="l">
                        <a:lnSpc>
                          <a:spcPct val="115000"/>
                        </a:lnSpc>
                        <a:spcBef>
                          <a:spcPts val="0"/>
                        </a:spcBef>
                        <a:spcAft>
                          <a:spcPts val="0"/>
                        </a:spcAft>
                      </a:pPr>
                      <a:r>
                        <a:rPr lang="en-US" sz="1400" kern="1200" dirty="0">
                          <a:effectLst/>
                          <a:latin typeface="+mn-lt"/>
                          <a:cs typeface="Arial" panose="020B0604020202020204" pitchFamily="34" charset="0"/>
                        </a:rPr>
                        <a:t>To set spending priorities</a:t>
                      </a:r>
                      <a:r>
                        <a:rPr lang="en-US" sz="1400" kern="1200" baseline="0" dirty="0">
                          <a:effectLst/>
                          <a:latin typeface="+mn-lt"/>
                          <a:cs typeface="Arial" panose="020B0604020202020204" pitchFamily="34" charset="0"/>
                        </a:rPr>
                        <a:t> and </a:t>
                      </a:r>
                      <a:r>
                        <a:rPr lang="en-US" sz="1400" kern="1200" dirty="0">
                          <a:effectLst/>
                          <a:latin typeface="+mn-lt"/>
                          <a:cs typeface="Arial" panose="020B0604020202020204" pitchFamily="34" charset="0"/>
                        </a:rPr>
                        <a:t>maintain</a:t>
                      </a:r>
                      <a:r>
                        <a:rPr lang="en-US" sz="1400" kern="1200" baseline="0" dirty="0">
                          <a:effectLst/>
                          <a:latin typeface="+mn-lt"/>
                          <a:cs typeface="Arial" panose="020B0604020202020204" pitchFamily="34" charset="0"/>
                        </a:rPr>
                        <a:t> effective project control</a:t>
                      </a:r>
                      <a:r>
                        <a:rPr lang="en-US" sz="1400" kern="1200" dirty="0">
                          <a:effectLst/>
                          <a:latin typeface="+mn-lt"/>
                          <a:cs typeface="Arial" panose="020B0604020202020204" pitchFamily="34" charset="0"/>
                        </a:rPr>
                        <a:t> through the</a:t>
                      </a:r>
                      <a:r>
                        <a:rPr lang="en-US" sz="1400" kern="1200" baseline="0" dirty="0">
                          <a:effectLst/>
                          <a:latin typeface="+mn-lt"/>
                          <a:cs typeface="Arial" panose="020B0604020202020204" pitchFamily="34" charset="0"/>
                        </a:rPr>
                        <a:t> </a:t>
                      </a:r>
                      <a:r>
                        <a:rPr lang="en-US" sz="1400" kern="1200" dirty="0">
                          <a:effectLst/>
                          <a:latin typeface="+mn-lt"/>
                          <a:cs typeface="Arial" panose="020B0604020202020204" pitchFamily="34" charset="0"/>
                        </a:rPr>
                        <a:t>governance processes.</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5"/>
                  </a:ext>
                </a:extLst>
              </a:tr>
              <a:tr h="445664">
                <a:tc vMerge="1">
                  <a:txBody>
                    <a:bodyPr/>
                    <a:lstStyle/>
                    <a:p>
                      <a:endParaRPr lang="en-US"/>
                    </a:p>
                  </a:txBody>
                  <a:tcPr/>
                </a:tc>
                <a:tc>
                  <a:txBody>
                    <a:bodyPr/>
                    <a:lstStyle/>
                    <a:p>
                      <a:pPr marL="0" marR="0" lvl="0" algn="l">
                        <a:lnSpc>
                          <a:spcPct val="115000"/>
                        </a:lnSpc>
                        <a:spcBef>
                          <a:spcPts val="0"/>
                        </a:spcBef>
                        <a:spcAft>
                          <a:spcPts val="0"/>
                        </a:spcAft>
                      </a:pPr>
                      <a:r>
                        <a:rPr lang="en-US" sz="1400" kern="1200" dirty="0">
                          <a:effectLst/>
                          <a:latin typeface="+mn-lt"/>
                          <a:cs typeface="Arial" panose="020B0604020202020204" pitchFamily="34" charset="0"/>
                        </a:rPr>
                        <a:t>To identify and adopt common and repeatable processes based on business and IT needs. </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6"/>
                  </a:ext>
                </a:extLst>
              </a:tr>
              <a:tr h="547480">
                <a:tc vMerge="1">
                  <a:txBody>
                    <a:bodyPr/>
                    <a:lstStyle/>
                    <a:p>
                      <a:endParaRPr lang="en-US"/>
                    </a:p>
                  </a:txBody>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400" kern="1200" dirty="0">
                          <a:effectLst/>
                          <a:latin typeface="+mn-lt"/>
                          <a:cs typeface="Arial" panose="020B0604020202020204" pitchFamily="34" charset="0"/>
                        </a:rPr>
                        <a:t>To implement technology, processes, and data with improved coordination, minimizing stovepipes and duplicated efforts.</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7"/>
                  </a:ext>
                </a:extLst>
              </a:tr>
              <a:tr h="594367">
                <a:tc vMerge="1">
                  <a:txBody>
                    <a:bodyPr/>
                    <a:lstStyle/>
                    <a:p>
                      <a:endParaRPr lang="en-US"/>
                    </a:p>
                  </a:txBody>
                  <a:tcPr/>
                </a:tc>
                <a:tc>
                  <a:txBody>
                    <a:bodyPr/>
                    <a:lstStyle/>
                    <a:p>
                      <a:pPr marL="0" marR="0" lvl="0" algn="l">
                        <a:lnSpc>
                          <a:spcPct val="115000"/>
                        </a:lnSpc>
                        <a:spcBef>
                          <a:spcPts val="0"/>
                        </a:spcBef>
                        <a:spcAft>
                          <a:spcPts val="0"/>
                        </a:spcAft>
                      </a:pPr>
                      <a:r>
                        <a:rPr lang="en-US" sz="1400" kern="1200" dirty="0">
                          <a:effectLst/>
                          <a:latin typeface="+mn-lt"/>
                          <a:cs typeface="Arial" panose="020B0604020202020204" pitchFamily="34" charset="0"/>
                        </a:rPr>
                        <a:t>To  communicate effectively and provide a clear understanding of the value that MTA IT delivers to customers.</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8"/>
                  </a:ext>
                </a:extLst>
              </a:tr>
              <a:tr h="545611">
                <a:tc vMerge="1">
                  <a:txBody>
                    <a:bodyPr/>
                    <a:lstStyle/>
                    <a:p>
                      <a:endParaRPr lang="en-US"/>
                    </a:p>
                  </a:txBody>
                  <a:tcPr/>
                </a:tc>
                <a:tc>
                  <a:txBody>
                    <a:bodyPr/>
                    <a:lstStyle/>
                    <a:p>
                      <a:pPr marL="0" marR="0" lvl="0" algn="l">
                        <a:lnSpc>
                          <a:spcPct val="115000"/>
                        </a:lnSpc>
                        <a:spcBef>
                          <a:spcPts val="0"/>
                        </a:spcBef>
                        <a:spcAft>
                          <a:spcPts val="0"/>
                        </a:spcAft>
                      </a:pPr>
                      <a:r>
                        <a:rPr lang="en-US" sz="1400" kern="1200" dirty="0">
                          <a:effectLst/>
                          <a:latin typeface="+mn-lt"/>
                          <a:cs typeface="Arial" panose="020B0604020202020204" pitchFamily="34" charset="0"/>
                        </a:rPr>
                        <a:t>To continue to  mature key functions including enterprise-level</a:t>
                      </a:r>
                      <a:r>
                        <a:rPr lang="en-US" sz="1400" kern="1200" baseline="0" dirty="0">
                          <a:effectLst/>
                          <a:latin typeface="+mn-lt"/>
                          <a:cs typeface="Arial" panose="020B0604020202020204" pitchFamily="34" charset="0"/>
                        </a:rPr>
                        <a:t> </a:t>
                      </a:r>
                      <a:r>
                        <a:rPr lang="en-US" sz="1400" kern="1200" dirty="0">
                          <a:effectLst/>
                          <a:latin typeface="+mn-lt"/>
                          <a:cs typeface="Arial" panose="020B0604020202020204" pitchFamily="34" charset="0"/>
                        </a:rPr>
                        <a:t>solutions, architecture planning, data, governance, customer relationship management, and vendor management.</a:t>
                      </a:r>
                      <a:endParaRPr lang="en-US" sz="1400" dirty="0">
                        <a:effectLst/>
                        <a:latin typeface="+mn-lt"/>
                        <a:ea typeface="Calibri"/>
                        <a:cs typeface="Arial" panose="020B0604020202020204" pitchFamily="34" charset="0"/>
                      </a:endParaRPr>
                    </a:p>
                  </a:txBody>
                  <a:tcPr marL="55245" marR="55245" marT="9525" marB="0" anchor="ctr"/>
                </a:tc>
                <a:extLst>
                  <a:ext uri="{0D108BD9-81ED-4DB2-BD59-A6C34878D82A}">
                    <a16:rowId xmlns:a16="http://schemas.microsoft.com/office/drawing/2014/main" xmlns="" val="10009"/>
                  </a:ext>
                </a:extLst>
              </a:tr>
            </a:tbl>
          </a:graphicData>
        </a:graphic>
      </p:graphicFrame>
      <p:sp>
        <p:nvSpPr>
          <p:cNvPr id="3" name="Rectangle 2"/>
          <p:cNvSpPr/>
          <p:nvPr/>
        </p:nvSpPr>
        <p:spPr>
          <a:xfrm>
            <a:off x="597210" y="806791"/>
            <a:ext cx="8159259" cy="346658"/>
          </a:xfrm>
          <a:prstGeom prst="rect">
            <a:avLst/>
          </a:prstGeom>
          <a:gradFill flip="none" rotWithShape="1">
            <a:gsLst>
              <a:gs pos="0">
                <a:schemeClr val="accent1">
                  <a:tint val="100000"/>
                  <a:shade val="100000"/>
                  <a:satMod val="130000"/>
                </a:schemeClr>
              </a:gs>
              <a:gs pos="98333">
                <a:schemeClr val="accent1">
                  <a:lumMod val="20000"/>
                  <a:lumOff val="80000"/>
                </a:schemeClr>
              </a:gs>
              <a:gs pos="46000">
                <a:schemeClr val="accent1">
                  <a:tint val="50000"/>
                  <a:shade val="100000"/>
                  <a:satMod val="350000"/>
                </a:schemeClr>
              </a:gs>
            </a:gsLst>
            <a:lin ang="0" scaled="1"/>
            <a:tileRect/>
          </a:gradFill>
          <a:ln w="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p:cNvSpPr txBox="1">
            <a:spLocks/>
          </p:cNvSpPr>
          <p:nvPr/>
        </p:nvSpPr>
        <p:spPr>
          <a:xfrm>
            <a:off x="6553200" y="6356354"/>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eaLnBrk="1" fontAlgn="base" hangingPunct="1">
              <a:spcBef>
                <a:spcPct val="0"/>
              </a:spcBef>
              <a:spcAft>
                <a:spcPct val="0"/>
              </a:spcAft>
              <a:defRPr sz="1000" kern="1200">
                <a:solidFill>
                  <a:srgbClr val="898989"/>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fld id="{C53063DB-D2E3-4DD9-AA69-134F2C078351}" type="slidenum">
              <a:rPr lang="en-US" altLang="en-US" smtClean="0"/>
              <a:pPr>
                <a:defRPr/>
              </a:pPr>
              <a:t>10</a:t>
            </a:fld>
            <a:endParaRPr lang="en-US" altLang="en-US" dirty="0"/>
          </a:p>
        </p:txBody>
      </p:sp>
    </p:spTree>
    <p:extLst>
      <p:ext uri="{BB962C8B-B14F-4D97-AF65-F5344CB8AC3E}">
        <p14:creationId xmlns:p14="http://schemas.microsoft.com/office/powerpoint/2010/main" val="1769210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58129"/>
            <a:ext cx="8229600" cy="5078437"/>
          </a:xfrm>
        </p:spPr>
        <p:txBody>
          <a:bodyPr anchor="t"/>
          <a:lstStyle/>
          <a:p>
            <a:r>
              <a:rPr lang="en-US" sz="1600" dirty="0">
                <a:solidFill>
                  <a:schemeClr val="tx2">
                    <a:lumMod val="75000"/>
                  </a:schemeClr>
                </a:solidFill>
              </a:rPr>
              <a:t>Download the MTA IT Strategic Plan from MTA Today at</a:t>
            </a:r>
            <a:br>
              <a:rPr lang="en-US" sz="1600" dirty="0">
                <a:solidFill>
                  <a:schemeClr val="tx2">
                    <a:lumMod val="75000"/>
                  </a:schemeClr>
                </a:solidFill>
              </a:rPr>
            </a:br>
            <a:r>
              <a:rPr lang="en-US" sz="1600" dirty="0">
                <a:solidFill>
                  <a:schemeClr val="tx2">
                    <a:lumMod val="75000"/>
                  </a:schemeClr>
                </a:solidFill>
              </a:rPr>
              <a:t/>
            </a:r>
            <a:br>
              <a:rPr lang="en-US" sz="1600" dirty="0">
                <a:solidFill>
                  <a:schemeClr val="tx2">
                    <a:lumMod val="75000"/>
                  </a:schemeClr>
                </a:solidFill>
              </a:rPr>
            </a:br>
            <a:r>
              <a:rPr lang="en-US" sz="1600" dirty="0">
                <a:solidFill>
                  <a:schemeClr val="tx2">
                    <a:lumMod val="75000"/>
                  </a:schemeClr>
                </a:solidFill>
              </a:rPr>
              <a:t/>
            </a:r>
            <a:br>
              <a:rPr lang="en-US" sz="1600" dirty="0">
                <a:solidFill>
                  <a:schemeClr val="tx2">
                    <a:lumMod val="75000"/>
                  </a:schemeClr>
                </a:solidFill>
              </a:rPr>
            </a:br>
            <a:r>
              <a:rPr lang="en-US" sz="1600" dirty="0">
                <a:solidFill>
                  <a:schemeClr val="tx2">
                    <a:lumMod val="75000"/>
                  </a:schemeClr>
                </a:solidFill>
              </a:rPr>
              <a:t/>
            </a:r>
            <a:br>
              <a:rPr lang="en-US" sz="1600" dirty="0">
                <a:solidFill>
                  <a:schemeClr val="tx2">
                    <a:lumMod val="75000"/>
                  </a:schemeClr>
                </a:solidFill>
              </a:rPr>
            </a:br>
            <a:r>
              <a:rPr lang="en-US" sz="1200" u="sng" dirty="0">
                <a:hlinkClick r:id="rId2"/>
              </a:rPr>
              <a:t>http://tens.nyct.com/mtaToday/MTAHQ_IT/MTA%20IT%20Strategic%20Plan-2015-2017.pdf</a:t>
            </a:r>
            <a:r>
              <a:rPr lang="en-US" sz="1200" u="sng" dirty="0"/>
              <a:t/>
            </a:r>
            <a:br>
              <a:rPr lang="en-US" sz="1200" u="sng" dirty="0"/>
            </a:br>
            <a:r>
              <a:rPr lang="en-US" sz="1200" dirty="0"/>
              <a:t/>
            </a:r>
            <a:br>
              <a:rPr lang="en-US" sz="1200" dirty="0"/>
            </a:br>
            <a:r>
              <a:rPr lang="en-US" sz="1200" dirty="0"/>
              <a:t> </a:t>
            </a:r>
            <a:r>
              <a:rPr lang="en-US" sz="1200" u="sng" dirty="0">
                <a:hlinkClick r:id="rId3"/>
              </a:rPr>
              <a:t>http://tens.nyct.com/mtaToday/MTAHQ_IT/MTA%20IT%20Strategic%20Plan%20%20Appendices%20-%202015-2017.pdf</a:t>
            </a:r>
            <a:r>
              <a:rPr lang="en-US" sz="1200" dirty="0">
                <a:solidFill>
                  <a:schemeClr val="tx2">
                    <a:lumMod val="75000"/>
                  </a:schemeClr>
                </a:solidFill>
              </a:rPr>
              <a:t/>
            </a:r>
            <a:br>
              <a:rPr lang="en-US" sz="1200" dirty="0">
                <a:solidFill>
                  <a:schemeClr val="tx2">
                    <a:lumMod val="75000"/>
                  </a:schemeClr>
                </a:solidFill>
              </a:rPr>
            </a:br>
            <a:r>
              <a:rPr lang="en-US" sz="1200" dirty="0">
                <a:solidFill>
                  <a:schemeClr val="tx2">
                    <a:lumMod val="75000"/>
                  </a:schemeClr>
                </a:solidFill>
              </a:rPr>
              <a:t/>
            </a:r>
            <a:br>
              <a:rPr lang="en-US" sz="1200" dirty="0">
                <a:solidFill>
                  <a:schemeClr val="tx2">
                    <a:lumMod val="75000"/>
                  </a:schemeClr>
                </a:solidFill>
              </a:rPr>
            </a:br>
            <a:r>
              <a:rPr lang="en-US" sz="1200" dirty="0">
                <a:solidFill>
                  <a:schemeClr val="tx2">
                    <a:lumMod val="75000"/>
                  </a:schemeClr>
                </a:solidFill>
              </a:rPr>
              <a:t/>
            </a:r>
            <a:br>
              <a:rPr lang="en-US" sz="1200" dirty="0">
                <a:solidFill>
                  <a:schemeClr val="tx2">
                    <a:lumMod val="75000"/>
                  </a:schemeClr>
                </a:solidFill>
              </a:rPr>
            </a:br>
            <a:r>
              <a:rPr lang="en-US" sz="1200" dirty="0">
                <a:solidFill>
                  <a:schemeClr val="tx2">
                    <a:lumMod val="75000"/>
                  </a:schemeClr>
                </a:solidFill>
              </a:rPr>
              <a:t/>
            </a:r>
            <a:br>
              <a:rPr lang="en-US" sz="1200" dirty="0">
                <a:solidFill>
                  <a:schemeClr val="tx2">
                    <a:lumMod val="75000"/>
                  </a:schemeClr>
                </a:solidFill>
              </a:rPr>
            </a:br>
            <a:r>
              <a:rPr lang="en-US" sz="1200" dirty="0">
                <a:solidFill>
                  <a:schemeClr val="tx2">
                    <a:lumMod val="75000"/>
                  </a:schemeClr>
                </a:solidFill>
              </a:rPr>
              <a:t/>
            </a:r>
            <a:br>
              <a:rPr lang="en-US" sz="1200" dirty="0">
                <a:solidFill>
                  <a:schemeClr val="tx2">
                    <a:lumMod val="75000"/>
                  </a:schemeClr>
                </a:solidFill>
              </a:rPr>
            </a:br>
            <a:r>
              <a:rPr lang="en-US" sz="5400" dirty="0">
                <a:solidFill>
                  <a:schemeClr val="tx2">
                    <a:lumMod val="75000"/>
                  </a:schemeClr>
                </a:solidFill>
              </a:rPr>
              <a:t>Questions ?</a:t>
            </a:r>
          </a:p>
        </p:txBody>
      </p:sp>
      <p:sp>
        <p:nvSpPr>
          <p:cNvPr id="5" name="Slide Number Placeholder 4"/>
          <p:cNvSpPr>
            <a:spLocks noGrp="1"/>
          </p:cNvSpPr>
          <p:nvPr>
            <p:ph type="sldNum" sz="quarter" idx="12"/>
          </p:nvPr>
        </p:nvSpPr>
        <p:spPr/>
        <p:txBody>
          <a:bodyPr/>
          <a:lstStyle/>
          <a:p>
            <a:pPr>
              <a:defRPr/>
            </a:pPr>
            <a:fld id="{F69386F1-4D06-4D06-98ED-CCA310119EF8}" type="slidenum">
              <a:rPr lang="en-US" altLang="en-US" smtClean="0"/>
              <a:pPr>
                <a:defRPr/>
              </a:pPr>
              <a:t>11</a:t>
            </a:fld>
            <a:endParaRPr lang="en-US" altLang="en-US" dirty="0"/>
          </a:p>
        </p:txBody>
      </p:sp>
    </p:spTree>
    <p:extLst>
      <p:ext uri="{BB962C8B-B14F-4D97-AF65-F5344CB8AC3E}">
        <p14:creationId xmlns:p14="http://schemas.microsoft.com/office/powerpoint/2010/main" val="212022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z="2400" dirty="0">
                <a:solidFill>
                  <a:schemeClr val="tx2">
                    <a:lumMod val="75000"/>
                  </a:schemeClr>
                </a:solidFill>
                <a:latin typeface="Arial" panose="020B0604020202020204" pitchFamily="34" charset="0"/>
                <a:cs typeface="Arial" panose="020B0604020202020204" pitchFamily="34" charset="0"/>
              </a:rPr>
              <a:t>Purpose/Overview</a:t>
            </a:r>
          </a:p>
        </p:txBody>
      </p:sp>
      <p:sp>
        <p:nvSpPr>
          <p:cNvPr id="3075" name="Content Placeholder 2"/>
          <p:cNvSpPr>
            <a:spLocks noGrp="1"/>
          </p:cNvSpPr>
          <p:nvPr>
            <p:ph idx="1"/>
          </p:nvPr>
        </p:nvSpPr>
        <p:spPr>
          <a:xfrm>
            <a:off x="864158" y="1417637"/>
            <a:ext cx="7526216" cy="4711857"/>
          </a:xfrm>
        </p:spPr>
        <p:txBody>
          <a:bodyPr/>
          <a:lstStyle/>
          <a:p>
            <a:pPr marL="0" indent="0" eaLnBrk="1" hangingPunct="1">
              <a:buNone/>
              <a:defRPr/>
            </a:pPr>
            <a:r>
              <a:rPr lang="en-US" altLang="en-US" sz="2000" dirty="0">
                <a:solidFill>
                  <a:schemeClr val="tx2">
                    <a:lumMod val="75000"/>
                  </a:schemeClr>
                </a:solidFill>
                <a:latin typeface="Arial" panose="020B0604020202020204" pitchFamily="34" charset="0"/>
                <a:cs typeface="Arial" panose="020B0604020202020204" pitchFamily="34" charset="0"/>
              </a:rPr>
              <a:t>This presentation has been prepared to update MTA Board members on major enterprise-wide technology strategies and initiatives underway. </a:t>
            </a:r>
            <a:br>
              <a:rPr lang="en-US" altLang="en-US" sz="2000" dirty="0">
                <a:solidFill>
                  <a:schemeClr val="tx2">
                    <a:lumMod val="75000"/>
                  </a:schemeClr>
                </a:solidFill>
                <a:latin typeface="Arial" panose="020B0604020202020204" pitchFamily="34" charset="0"/>
                <a:cs typeface="Arial" panose="020B0604020202020204" pitchFamily="34" charset="0"/>
              </a:rPr>
            </a:br>
            <a:r>
              <a:rPr lang="en-US" altLang="en-US" sz="2000" dirty="0">
                <a:solidFill>
                  <a:schemeClr val="tx2">
                    <a:lumMod val="75000"/>
                  </a:schemeClr>
                </a:solidFill>
                <a:latin typeface="Arial" panose="020B0604020202020204" pitchFamily="34" charset="0"/>
                <a:cs typeface="Arial" panose="020B0604020202020204" pitchFamily="34" charset="0"/>
              </a:rPr>
              <a:t> </a:t>
            </a:r>
          </a:p>
          <a:p>
            <a:pPr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The transformation of our IT service delivery model has been completed.</a:t>
            </a:r>
          </a:p>
          <a:p>
            <a:pPr lvl="1"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A unified service desk</a:t>
            </a:r>
          </a:p>
          <a:p>
            <a:pPr lvl="1"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Consolidation of all IT </a:t>
            </a:r>
            <a:r>
              <a:rPr lang="en-US" altLang="en-US" sz="1600" dirty="0" smtClean="0">
                <a:solidFill>
                  <a:schemeClr val="tx2">
                    <a:lumMod val="75000"/>
                  </a:schemeClr>
                </a:solidFill>
                <a:latin typeface="Arial" panose="020B0604020202020204" pitchFamily="34" charset="0"/>
                <a:cs typeface="Arial" panose="020B0604020202020204" pitchFamily="34" charset="0"/>
              </a:rPr>
              <a:t>budgets </a:t>
            </a:r>
            <a:r>
              <a:rPr lang="en-US" altLang="en-US" sz="1600" dirty="0">
                <a:solidFill>
                  <a:schemeClr val="tx2">
                    <a:lumMod val="75000"/>
                  </a:schemeClr>
                </a:solidFill>
                <a:latin typeface="Arial" panose="020B0604020202020204" pitchFamily="34" charset="0"/>
                <a:cs typeface="Arial" panose="020B0604020202020204" pitchFamily="34" charset="0"/>
              </a:rPr>
              <a:t>and </a:t>
            </a:r>
            <a:r>
              <a:rPr lang="en-US" altLang="en-US" sz="1600" dirty="0" smtClean="0">
                <a:solidFill>
                  <a:schemeClr val="tx2">
                    <a:lumMod val="75000"/>
                  </a:schemeClr>
                </a:solidFill>
                <a:latin typeface="Arial" panose="020B0604020202020204" pitchFamily="34" charset="0"/>
                <a:cs typeface="Arial" panose="020B0604020202020204" pitchFamily="34" charset="0"/>
              </a:rPr>
              <a:t>financials</a:t>
            </a:r>
            <a:endParaRPr lang="en-US" altLang="en-US" sz="1600" dirty="0">
              <a:solidFill>
                <a:schemeClr val="tx2">
                  <a:lumMod val="75000"/>
                </a:schemeClr>
              </a:solidFill>
              <a:latin typeface="Arial" panose="020B0604020202020204" pitchFamily="34" charset="0"/>
              <a:cs typeface="Arial" panose="020B0604020202020204" pitchFamily="34" charset="0"/>
            </a:endParaRPr>
          </a:p>
          <a:p>
            <a:pPr lvl="1"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Establishment of new IT job descriptions and titles</a:t>
            </a:r>
          </a:p>
          <a:p>
            <a:pPr lvl="1"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Agreements with MTA unions on the relaxation of scope rules to allow represented IT employees to work across all MTA agencies. </a:t>
            </a:r>
          </a:p>
          <a:p>
            <a:pPr lvl="1" eaLnBrk="1" hangingPunct="1">
              <a:defRPr/>
            </a:pPr>
            <a:endParaRPr lang="en-US" altLang="en-US" sz="1800" dirty="0">
              <a:solidFill>
                <a:schemeClr val="tx2">
                  <a:lumMod val="75000"/>
                </a:schemeClr>
              </a:solidFill>
              <a:latin typeface="Arial" panose="020B0604020202020204" pitchFamily="34" charset="0"/>
              <a:cs typeface="Arial" panose="020B0604020202020204" pitchFamily="34" charset="0"/>
            </a:endParaRPr>
          </a:p>
          <a:p>
            <a:pPr eaLnBrk="1" hangingPunct="1">
              <a:defRPr/>
            </a:pPr>
            <a:r>
              <a:rPr lang="en-US" altLang="en-US" sz="1600" dirty="0">
                <a:solidFill>
                  <a:schemeClr val="tx2">
                    <a:lumMod val="75000"/>
                  </a:schemeClr>
                </a:solidFill>
                <a:latin typeface="Arial" panose="020B0604020202020204" pitchFamily="34" charset="0"/>
                <a:cs typeface="Arial" panose="020B0604020202020204" pitchFamily="34" charset="0"/>
              </a:rPr>
              <a:t>The MTA IT Strategic Plan has been finalized and published. It will guide the departments evolution over the coming years, and defines the initiatives MTA  IT will undertake in support of the MTA’s Corporate Priorities. </a:t>
            </a:r>
          </a:p>
          <a:p>
            <a:pPr lvl="4" eaLnBrk="1" hangingPunct="1">
              <a:defRPr/>
            </a:pPr>
            <a:endParaRPr lang="en-US" altLang="en-US" dirty="0">
              <a:latin typeface="Arial" panose="020B0604020202020204" pitchFamily="34" charset="0"/>
              <a:cs typeface="Arial" panose="020B0604020202020204" pitchFamily="34" charset="0"/>
            </a:endParaRPr>
          </a:p>
        </p:txBody>
      </p:sp>
      <p:sp>
        <p:nvSpPr>
          <p:cNvPr id="512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FB670D6B-2F2F-4508-BD9D-E415A4067EA7}" type="slidenum">
              <a:rPr lang="en-US" altLang="en-US" sz="1000">
                <a:solidFill>
                  <a:srgbClr val="898989"/>
                </a:solidFill>
              </a:rPr>
              <a:pPr>
                <a:spcBef>
                  <a:spcPct val="0"/>
                </a:spcBef>
                <a:buFontTx/>
                <a:buNone/>
              </a:pPr>
              <a:t>1</a:t>
            </a:fld>
            <a:endParaRPr lang="en-US" altLang="en-US" sz="1000" dirty="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solidFill>
                  <a:schemeClr val="tx2">
                    <a:lumMod val="75000"/>
                  </a:schemeClr>
                </a:solidFill>
              </a:rPr>
              <a:t>MTA IT Service Delivery Model</a:t>
            </a:r>
            <a:br>
              <a:rPr lang="en-US" sz="2400" dirty="0">
                <a:solidFill>
                  <a:schemeClr val="tx2">
                    <a:lumMod val="75000"/>
                  </a:schemeClr>
                </a:solidFill>
              </a:rPr>
            </a:br>
            <a:r>
              <a:rPr lang="en-US" sz="2400" dirty="0">
                <a:solidFill>
                  <a:schemeClr val="tx2">
                    <a:lumMod val="75000"/>
                  </a:schemeClr>
                </a:solidFill>
              </a:rPr>
              <a:t>“One MTA IT Department”</a:t>
            </a:r>
          </a:p>
        </p:txBody>
      </p:sp>
      <p:sp>
        <p:nvSpPr>
          <p:cNvPr id="5" name="Slide Number Placeholder 4"/>
          <p:cNvSpPr>
            <a:spLocks noGrp="1"/>
          </p:cNvSpPr>
          <p:nvPr>
            <p:ph type="sldNum" sz="quarter" idx="12"/>
          </p:nvPr>
        </p:nvSpPr>
        <p:spPr/>
        <p:txBody>
          <a:bodyPr/>
          <a:lstStyle/>
          <a:p>
            <a:pPr>
              <a:defRPr/>
            </a:pPr>
            <a:fld id="{F69386F1-4D06-4D06-98ED-CCA310119EF8}" type="slidenum">
              <a:rPr lang="en-US" altLang="en-US" smtClean="0"/>
              <a:pPr>
                <a:defRPr/>
              </a:pPr>
              <a:t>2</a:t>
            </a:fld>
            <a:endParaRPr lang="en-US" altLang="en-US" dirty="0"/>
          </a:p>
        </p:txBody>
      </p:sp>
      <p:pic>
        <p:nvPicPr>
          <p:cNvPr id="8" name="Content Placeholder 7"/>
          <p:cNvPicPr>
            <a:picLocks noGrp="1" noChangeAspect="1"/>
          </p:cNvPicPr>
          <p:nvPr>
            <p:ph idx="1"/>
          </p:nvPr>
        </p:nvPicPr>
        <p:blipFill>
          <a:blip r:embed="rId2"/>
          <a:stretch>
            <a:fillRect/>
          </a:stretch>
        </p:blipFill>
        <p:spPr>
          <a:xfrm>
            <a:off x="1091473" y="1397324"/>
            <a:ext cx="6905370" cy="4080446"/>
          </a:xfrm>
          <a:prstGeom prst="rect">
            <a:avLst/>
          </a:prstGeom>
        </p:spPr>
      </p:pic>
    </p:spTree>
    <p:extLst>
      <p:ext uri="{BB962C8B-B14F-4D97-AF65-F5344CB8AC3E}">
        <p14:creationId xmlns:p14="http://schemas.microsoft.com/office/powerpoint/2010/main" val="54005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09728"/>
            <a:ext cx="8229600" cy="914400"/>
          </a:xfrm>
        </p:spPr>
        <p:txBody>
          <a:bodyPr/>
          <a:lstStyle/>
          <a:p>
            <a:r>
              <a:rPr lang="en-US" altLang="en-US" sz="2400" dirty="0">
                <a:latin typeface="Arial" panose="020B0604020202020204" pitchFamily="34" charset="0"/>
                <a:cs typeface="Arial" panose="020B0604020202020204" pitchFamily="34" charset="0"/>
              </a:rPr>
              <a:t/>
            </a:r>
            <a:br>
              <a:rPr lang="en-US" altLang="en-US" sz="2400" dirty="0">
                <a:latin typeface="Arial" panose="020B0604020202020204" pitchFamily="34" charset="0"/>
                <a:cs typeface="Arial" panose="020B0604020202020204" pitchFamily="34" charset="0"/>
              </a:rPr>
            </a:br>
            <a:r>
              <a:rPr lang="en-US" altLang="en-US" sz="2400" dirty="0">
                <a:solidFill>
                  <a:schemeClr val="tx2">
                    <a:lumMod val="75000"/>
                  </a:schemeClr>
                </a:solidFill>
                <a:latin typeface="Arial" panose="020B0604020202020204" pitchFamily="34" charset="0"/>
                <a:cs typeface="Arial" panose="020B0604020202020204" pitchFamily="34" charset="0"/>
              </a:rPr>
              <a:t>Here are some of our 2015 accomplishments  </a:t>
            </a:r>
            <a:br>
              <a:rPr lang="en-US" altLang="en-US" sz="2400" dirty="0">
                <a:solidFill>
                  <a:schemeClr val="tx2">
                    <a:lumMod val="75000"/>
                  </a:schemeClr>
                </a:solidFill>
                <a:latin typeface="Arial" panose="020B0604020202020204" pitchFamily="34" charset="0"/>
                <a:cs typeface="Arial" panose="020B0604020202020204" pitchFamily="34" charset="0"/>
              </a:rPr>
            </a:br>
            <a:endParaRPr lang="en-US" altLang="en-US" sz="2400" dirty="0">
              <a:solidFill>
                <a:schemeClr val="tx2">
                  <a:lumMod val="75000"/>
                </a:schemeClr>
              </a:solidFill>
              <a:latin typeface="Arial" panose="020B0604020202020204" pitchFamily="34" charset="0"/>
              <a:cs typeface="Arial" panose="020B0604020202020204" pitchFamily="34" charset="0"/>
            </a:endParaRPr>
          </a:p>
        </p:txBody>
      </p:sp>
      <p:sp>
        <p:nvSpPr>
          <p:cNvPr id="7171" name="Content Placeholder 2"/>
          <p:cNvSpPr>
            <a:spLocks noGrp="1"/>
          </p:cNvSpPr>
          <p:nvPr>
            <p:ph idx="1"/>
          </p:nvPr>
        </p:nvSpPr>
        <p:spPr>
          <a:xfrm>
            <a:off x="371475" y="1195794"/>
            <a:ext cx="8315325" cy="4870450"/>
          </a:xfrm>
        </p:spPr>
        <p:txBody>
          <a:bodyPr/>
          <a:lstStyle/>
          <a:p>
            <a:pPr>
              <a:defRPr/>
            </a:pPr>
            <a:endParaRPr lang="en-US" altLang="en-US" sz="1200" dirty="0">
              <a:latin typeface="Arial" panose="020B0604020202020204" pitchFamily="34" charset="0"/>
              <a:cs typeface="Arial" panose="020B0604020202020204" pitchFamily="34" charset="0"/>
            </a:endParaRPr>
          </a:p>
          <a:p>
            <a:pPr marL="0" indent="0">
              <a:buNone/>
              <a:defRPr/>
            </a:pPr>
            <a:r>
              <a:rPr lang="en-US" altLang="en-US" sz="1200" dirty="0">
                <a:latin typeface="+mn-lt"/>
                <a:cs typeface="Arial" panose="020B0604020202020204" pitchFamily="34" charset="0"/>
              </a:rPr>
              <a:t>											</a:t>
            </a:r>
          </a:p>
          <a:p>
            <a:pPr marL="0" indent="0">
              <a:buNone/>
              <a:defRPr/>
            </a:pPr>
            <a:r>
              <a:rPr lang="en-US" altLang="en-US" sz="1200" dirty="0">
                <a:latin typeface="+mn-lt"/>
                <a:cs typeface="Arial" panose="020B0604020202020204" pitchFamily="34" charset="0"/>
              </a:rPr>
              <a:t>												</a:t>
            </a:r>
          </a:p>
        </p:txBody>
      </p:sp>
      <p:sp>
        <p:nvSpPr>
          <p:cNvPr id="717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AFEA12D0-F892-4244-A303-CA1858B9EDDE}" type="slidenum">
              <a:rPr lang="en-US" altLang="en-US" sz="1000">
                <a:solidFill>
                  <a:srgbClr val="898989"/>
                </a:solidFill>
              </a:rPr>
              <a:pPr>
                <a:spcBef>
                  <a:spcPct val="0"/>
                </a:spcBef>
                <a:buFontTx/>
                <a:buNone/>
              </a:pPr>
              <a:t>3</a:t>
            </a:fld>
            <a:endParaRPr lang="en-US" altLang="en-US" sz="1000" dirty="0">
              <a:solidFill>
                <a:srgbClr val="898989"/>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646818982"/>
              </p:ext>
            </p:extLst>
          </p:nvPr>
        </p:nvGraphicFramePr>
        <p:xfrm>
          <a:off x="640934" y="923108"/>
          <a:ext cx="7892041" cy="4462316"/>
        </p:xfrm>
        <a:graphic>
          <a:graphicData uri="http://schemas.openxmlformats.org/drawingml/2006/table">
            <a:tbl>
              <a:tblPr firstRow="1" bandRow="1">
                <a:tableStyleId>{5C22544A-7EE6-4342-B048-85BDC9FD1C3A}</a:tableStyleId>
              </a:tblPr>
              <a:tblGrid>
                <a:gridCol w="6745370">
                  <a:extLst>
                    <a:ext uri="{9D8B030D-6E8A-4147-A177-3AD203B41FA5}">
                      <a16:colId xmlns:a16="http://schemas.microsoft.com/office/drawing/2014/main" xmlns="" val="20000"/>
                    </a:ext>
                  </a:extLst>
                </a:gridCol>
                <a:gridCol w="1146671">
                  <a:extLst>
                    <a:ext uri="{9D8B030D-6E8A-4147-A177-3AD203B41FA5}">
                      <a16:colId xmlns:a16="http://schemas.microsoft.com/office/drawing/2014/main" xmlns="" val="20001"/>
                    </a:ext>
                  </a:extLst>
                </a:gridCol>
              </a:tblGrid>
              <a:tr h="291499">
                <a:tc>
                  <a:txBody>
                    <a:bodyPr/>
                    <a:lstStyle/>
                    <a:p>
                      <a:r>
                        <a:rPr lang="en-US" sz="1400" dirty="0"/>
                        <a:t>2015</a:t>
                      </a:r>
                      <a:r>
                        <a:rPr lang="en-US" sz="1400" baseline="0" dirty="0"/>
                        <a:t> Goals</a:t>
                      </a:r>
                      <a:endParaRPr lang="en-US" sz="1400" dirty="0"/>
                    </a:p>
                  </a:txBody>
                  <a:tcPr/>
                </a:tc>
                <a:tc>
                  <a:txBody>
                    <a:bodyPr/>
                    <a:lstStyle/>
                    <a:p>
                      <a:r>
                        <a:rPr lang="en-US" sz="1400" dirty="0"/>
                        <a:t>Complete</a:t>
                      </a:r>
                    </a:p>
                  </a:txBody>
                  <a:tcPr/>
                </a:tc>
                <a:extLst>
                  <a:ext uri="{0D108BD9-81ED-4DB2-BD59-A6C34878D82A}">
                    <a16:rowId xmlns:a16="http://schemas.microsoft.com/office/drawing/2014/main" xmlns="" val="10000"/>
                  </a:ext>
                </a:extLst>
              </a:tr>
              <a:tr h="4745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2015 budget reduced by 6% -- including a permanent cut of 59 vacant positions. Savings proposals of $25 million were achieved, of which $10.5 million is permanent and recurring</a:t>
                      </a:r>
                      <a:endParaRPr lang="en-US" sz="14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chemeClr val="tx1"/>
                        </a:solidFill>
                        <a:latin typeface="Wingdings" panose="05000000000000000000" pitchFamily="2" charset="2"/>
                      </a:endParaRPr>
                    </a:p>
                  </a:txBody>
                  <a:tcPr anchor="ctr"/>
                </a:tc>
                <a:extLst>
                  <a:ext uri="{0D108BD9-81ED-4DB2-BD59-A6C34878D82A}">
                    <a16:rowId xmlns:a16="http://schemas.microsoft.com/office/drawing/2014/main" xmlns="" val="10001"/>
                  </a:ext>
                </a:extLst>
              </a:tr>
              <a:tr h="66997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i="0" kern="1200" dirty="0">
                          <a:solidFill>
                            <a:schemeClr val="dk1"/>
                          </a:solidFill>
                          <a:effectLst/>
                          <a:latin typeface="+mn-lt"/>
                          <a:ea typeface="+mn-ea"/>
                          <a:cs typeface="Arial" panose="020B0604020202020204" pitchFamily="34" charset="0"/>
                        </a:rPr>
                        <a:t>PeopleSoft</a:t>
                      </a:r>
                      <a:r>
                        <a:rPr lang="en-US" sz="1400" b="0" i="0" kern="1200" baseline="0" dirty="0">
                          <a:solidFill>
                            <a:schemeClr val="dk1"/>
                          </a:solidFill>
                          <a:effectLst/>
                          <a:latin typeface="+mn-lt"/>
                          <a:ea typeface="+mn-ea"/>
                          <a:cs typeface="Arial" panose="020B0604020202020204" pitchFamily="34" charset="0"/>
                        </a:rPr>
                        <a:t> – Human Resources 9.2 Upgrade </a:t>
                      </a:r>
                      <a:r>
                        <a:rPr lang="en-US" sz="1400" b="0" i="1" kern="1200" baseline="0" dirty="0">
                          <a:solidFill>
                            <a:schemeClr val="dk1"/>
                          </a:solidFill>
                          <a:effectLst/>
                          <a:latin typeface="+mn-lt"/>
                          <a:ea typeface="+mn-ea"/>
                          <a:cs typeface="Arial" panose="020B0604020202020204" pitchFamily="34" charset="0"/>
                        </a:rPr>
                        <a:t>- </a:t>
                      </a:r>
                      <a:r>
                        <a:rPr lang="en-US" sz="1400" b="0" kern="1200" dirty="0">
                          <a:solidFill>
                            <a:schemeClr val="dk1"/>
                          </a:solidFill>
                          <a:effectLst/>
                          <a:latin typeface="+mn-lt"/>
                          <a:ea typeface="+mn-ea"/>
                          <a:cs typeface="Arial" panose="020B0604020202020204" pitchFamily="34" charset="0"/>
                        </a:rPr>
                        <a:t>In support of the administrative operations of the MTA we undertook a major systems upgrade of the MTA’s PeopleSoft Human Capital Management system which went live this January. </a:t>
                      </a:r>
                      <a:endParaRPr lang="en-US" altLang="en-US" sz="1400" dirty="0">
                        <a:solidFill>
                          <a:schemeClr val="tx1"/>
                        </a:solidFill>
                        <a:latin typeface="+mn-lt"/>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altLang="en-US" sz="1400" b="1"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2"/>
                  </a:ext>
                </a:extLst>
              </a:tr>
              <a:tr h="73587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Arial" panose="020B0604020202020204" pitchFamily="34" charset="0"/>
                        </a:rPr>
                        <a:t>Distribution of the MTA IT Strategic Plan. The plan will</a:t>
                      </a:r>
                      <a:r>
                        <a:rPr lang="en-US" sz="1400" kern="1200" baseline="0" dirty="0">
                          <a:solidFill>
                            <a:schemeClr val="dk1"/>
                          </a:solidFill>
                          <a:effectLst/>
                          <a:latin typeface="+mn-lt"/>
                          <a:ea typeface="+mn-ea"/>
                          <a:cs typeface="Arial" panose="020B0604020202020204" pitchFamily="34" charset="0"/>
                        </a:rPr>
                        <a:t> enable us to maintain a focus on  current IT initiatives and will </a:t>
                      </a:r>
                      <a:r>
                        <a:rPr lang="en-US" sz="1400" kern="1200" dirty="0">
                          <a:solidFill>
                            <a:schemeClr val="dk1"/>
                          </a:solidFill>
                          <a:effectLst/>
                          <a:latin typeface="+mn-lt"/>
                          <a:ea typeface="+mn-ea"/>
                          <a:cs typeface="Arial" panose="020B0604020202020204" pitchFamily="34" charset="0"/>
                        </a:rPr>
                        <a:t>provide a vehicle for the identification of new initiatives to support the MTA’s technology </a:t>
                      </a:r>
                      <a:r>
                        <a:rPr lang="en-US" sz="1400" kern="1200" baseline="0" dirty="0">
                          <a:solidFill>
                            <a:schemeClr val="dk1"/>
                          </a:solidFill>
                          <a:effectLst/>
                          <a:latin typeface="+mn-lt"/>
                          <a:ea typeface="+mn-ea"/>
                          <a:cs typeface="Arial" panose="020B0604020202020204" pitchFamily="34" charset="0"/>
                        </a:rPr>
                        <a:t>needs</a:t>
                      </a:r>
                      <a:r>
                        <a:rPr lang="en-US" sz="1400" kern="1200" dirty="0">
                          <a:solidFill>
                            <a:schemeClr val="dk1"/>
                          </a:solidFill>
                          <a:effectLst/>
                          <a:latin typeface="+mn-lt"/>
                          <a:ea typeface="+mn-ea"/>
                          <a:cs typeface="Arial" panose="020B0604020202020204" pitchFamily="34" charset="0"/>
                        </a:rPr>
                        <a:t>. </a:t>
                      </a:r>
                      <a:endParaRPr lang="en-US" sz="1400" dirty="0">
                        <a:solidFill>
                          <a:srgbClr val="FF0000"/>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rgbClr val="FF0000"/>
                        </a:solidFill>
                      </a:endParaRPr>
                    </a:p>
                  </a:txBody>
                  <a:tcPr anchor="ctr"/>
                </a:tc>
                <a:extLst>
                  <a:ext uri="{0D108BD9-81ED-4DB2-BD59-A6C34878D82A}">
                    <a16:rowId xmlns:a16="http://schemas.microsoft.com/office/drawing/2014/main" xmlns="" val="10003"/>
                  </a:ext>
                </a:extLst>
              </a:tr>
              <a:tr h="3755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kern="1200" dirty="0">
                          <a:solidFill>
                            <a:schemeClr val="dk1"/>
                          </a:solidFill>
                          <a:latin typeface="+mn-lt"/>
                          <a:ea typeface="+mn-ea"/>
                          <a:cs typeface="Arial" panose="020B0604020202020204" pitchFamily="34" charset="0"/>
                        </a:rPr>
                        <a:t>Re</a:t>
                      </a:r>
                      <a:r>
                        <a:rPr lang="en-US" altLang="en-US" sz="1400" kern="1200" baseline="0" dirty="0">
                          <a:solidFill>
                            <a:schemeClr val="dk1"/>
                          </a:solidFill>
                          <a:latin typeface="+mn-lt"/>
                          <a:ea typeface="+mn-ea"/>
                          <a:cs typeface="Arial" panose="020B0604020202020204" pitchFamily="34" charset="0"/>
                        </a:rPr>
                        <a:t>-initiate performance review process for all MTA IT employees</a:t>
                      </a:r>
                      <a:endParaRPr lang="en-US" sz="1400" dirty="0">
                        <a:solidFill>
                          <a:srgbClr val="FF0000"/>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rgbClr val="FF0000"/>
                        </a:solidFill>
                      </a:endParaRPr>
                    </a:p>
                  </a:txBody>
                  <a:tcPr anchor="ctr"/>
                </a:tc>
                <a:extLst>
                  <a:ext uri="{0D108BD9-81ED-4DB2-BD59-A6C34878D82A}">
                    <a16:rowId xmlns:a16="http://schemas.microsoft.com/office/drawing/2014/main" xmlns="" val="10004"/>
                  </a:ext>
                </a:extLst>
              </a:tr>
              <a:tr h="4745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Arial" panose="020B0604020202020204" pitchFamily="34" charset="0"/>
                        </a:rPr>
                        <a:t>Along with our partners in Finance and Budget, we successfully implemented an enterprise-wide budgeting system (Oracle’s Hyperion).</a:t>
                      </a:r>
                      <a:endParaRPr lang="en-US" sz="1400" dirty="0">
                        <a:solidFill>
                          <a:srgbClr val="FF0000"/>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rgbClr val="FF0000"/>
                        </a:solidFill>
                      </a:endParaRPr>
                    </a:p>
                  </a:txBody>
                  <a:tcPr anchor="ctr"/>
                </a:tc>
                <a:extLst>
                  <a:ext uri="{0D108BD9-81ED-4DB2-BD59-A6C34878D82A}">
                    <a16:rowId xmlns:a16="http://schemas.microsoft.com/office/drawing/2014/main" xmlns="" val="10005"/>
                  </a:ext>
                </a:extLst>
              </a:tr>
              <a:tr h="33210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dirty="0">
                          <a:solidFill>
                            <a:schemeClr val="tx1"/>
                          </a:solidFill>
                          <a:latin typeface="+mn-lt"/>
                          <a:cs typeface="Arial" panose="020B0604020202020204" pitchFamily="34" charset="0"/>
                        </a:rPr>
                        <a:t>Completed Labor agreement with TCU</a:t>
                      </a:r>
                      <a:endParaRPr lang="en-US" sz="1400" dirty="0">
                        <a:solidFill>
                          <a:srgbClr val="FF0000"/>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chemeClr val="tx1"/>
                        </a:solidFill>
                        <a:effectLst/>
                        <a:latin typeface="Wingdings" panose="05000000000000000000" pitchFamily="2" charset="2"/>
                        <a:ea typeface="Calibri"/>
                        <a:cs typeface="Times New Roman"/>
                      </a:endParaRPr>
                    </a:p>
                  </a:txBody>
                  <a:tcPr anchor="ctr"/>
                </a:tc>
                <a:extLst>
                  <a:ext uri="{0D108BD9-81ED-4DB2-BD59-A6C34878D82A}">
                    <a16:rowId xmlns:a16="http://schemas.microsoft.com/office/drawing/2014/main" xmlns="" val="10006"/>
                  </a:ext>
                </a:extLst>
              </a:tr>
              <a:tr h="94610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i="0" kern="1200" baseline="0" dirty="0">
                          <a:solidFill>
                            <a:schemeClr val="dk1"/>
                          </a:solidFill>
                          <a:effectLst/>
                          <a:latin typeface="+mn-lt"/>
                          <a:ea typeface="+mn-ea"/>
                          <a:cs typeface="Arial" panose="020B0604020202020204" pitchFamily="34" charset="0"/>
                        </a:rPr>
                        <a:t>Completion of an enterprise-wide project management framework based on </a:t>
                      </a:r>
                      <a:r>
                        <a:rPr lang="en-US" sz="1400" b="0" i="0" kern="1200" dirty="0">
                          <a:solidFill>
                            <a:schemeClr val="dk1"/>
                          </a:solidFill>
                          <a:effectLst/>
                          <a:latin typeface="+mn-lt"/>
                          <a:ea typeface="+mn-ea"/>
                          <a:cs typeface="Arial" panose="020B0604020202020204" pitchFamily="34" charset="0"/>
                        </a:rPr>
                        <a:t>Information Technology Infrastructure Library (ITIL) a recognized standard</a:t>
                      </a:r>
                      <a:r>
                        <a:rPr lang="en-US" sz="1400" b="0" i="0" kern="1200" baseline="0" dirty="0">
                          <a:solidFill>
                            <a:schemeClr val="dk1"/>
                          </a:solidFill>
                          <a:effectLst/>
                          <a:latin typeface="+mn-lt"/>
                          <a:ea typeface="+mn-ea"/>
                          <a:cs typeface="Arial" panose="020B0604020202020204" pitchFamily="34" charset="0"/>
                        </a:rPr>
                        <a:t> . Going forward we will utilize this framework to ensure a consistent and structured approach for delivering IT solutions</a:t>
                      </a:r>
                      <a:endParaRPr lang="en-US" sz="1400" dirty="0">
                        <a:solidFill>
                          <a:srgbClr val="FF0000"/>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a:solidFill>
                            <a:schemeClr val="tx1"/>
                          </a:solidFill>
                          <a:effectLst/>
                          <a:latin typeface="Wingdings" panose="05000000000000000000" pitchFamily="2" charset="2"/>
                          <a:ea typeface="Calibri"/>
                          <a:cs typeface="Calibri"/>
                        </a:rPr>
                        <a:t>ü</a:t>
                      </a:r>
                      <a:endParaRPr lang="en-US" sz="1400" b="1" dirty="0">
                        <a:solidFill>
                          <a:schemeClr val="tx1"/>
                        </a:solidFill>
                        <a:effectLst/>
                        <a:latin typeface="Wingdings" panose="05000000000000000000" pitchFamily="2" charset="2"/>
                        <a:ea typeface="Calibri"/>
                        <a:cs typeface="Times New Roman"/>
                      </a:endParaRPr>
                    </a:p>
                  </a:txBody>
                  <a:tcPr anchor="ctr"/>
                </a:tc>
                <a:extLst>
                  <a:ext uri="{0D108BD9-81ED-4DB2-BD59-A6C34878D82A}">
                    <a16:rowId xmlns:a16="http://schemas.microsoft.com/office/drawing/2014/main" xmlns="" val="10007"/>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109728"/>
            <a:ext cx="8229600" cy="914400"/>
          </a:xfrm>
        </p:spPr>
        <p:txBody>
          <a:bodyPr/>
          <a:lstStyle/>
          <a:p>
            <a:r>
              <a:rPr lang="en-US" altLang="en-US" sz="2400" dirty="0">
                <a:latin typeface="Arial" panose="020B0604020202020204" pitchFamily="34" charset="0"/>
                <a:cs typeface="Arial" panose="020B0604020202020204" pitchFamily="34" charset="0"/>
              </a:rPr>
              <a:t/>
            </a:r>
            <a:br>
              <a:rPr lang="en-US" altLang="en-US" sz="2400" dirty="0">
                <a:latin typeface="Arial" panose="020B0604020202020204" pitchFamily="34" charset="0"/>
                <a:cs typeface="Arial" panose="020B0604020202020204" pitchFamily="34" charset="0"/>
              </a:rPr>
            </a:br>
            <a:r>
              <a:rPr lang="en-US" altLang="en-US" sz="2400" dirty="0">
                <a:solidFill>
                  <a:schemeClr val="tx2">
                    <a:lumMod val="75000"/>
                  </a:schemeClr>
                </a:solidFill>
                <a:latin typeface="Arial" panose="020B0604020202020204" pitchFamily="34" charset="0"/>
                <a:cs typeface="Arial" panose="020B0604020202020204" pitchFamily="34" charset="0"/>
              </a:rPr>
              <a:t>What are our planned goals for 2016?</a:t>
            </a:r>
            <a:r>
              <a:rPr lang="en-US" altLang="en-US" sz="2400" dirty="0">
                <a:latin typeface="Arial" panose="020B0604020202020204" pitchFamily="34" charset="0"/>
                <a:cs typeface="Arial" panose="020B0604020202020204" pitchFamily="34" charset="0"/>
              </a:rPr>
              <a:t/>
            </a:r>
            <a:br>
              <a:rPr lang="en-US" altLang="en-US" sz="2400" dirty="0">
                <a:latin typeface="Arial" panose="020B0604020202020204" pitchFamily="34" charset="0"/>
                <a:cs typeface="Arial" panose="020B0604020202020204" pitchFamily="34" charset="0"/>
              </a:rPr>
            </a:br>
            <a:endParaRPr lang="en-US" altLang="en-US" sz="2400" dirty="0">
              <a:latin typeface="Arial" panose="020B0604020202020204" pitchFamily="34" charset="0"/>
              <a:cs typeface="Arial" panose="020B0604020202020204" pitchFamily="34" charset="0"/>
            </a:endParaRPr>
          </a:p>
        </p:txBody>
      </p:sp>
      <p:sp>
        <p:nvSpPr>
          <p:cNvPr id="7171" name="Content Placeholder 2"/>
          <p:cNvSpPr>
            <a:spLocks noGrp="1"/>
          </p:cNvSpPr>
          <p:nvPr>
            <p:ph idx="1"/>
          </p:nvPr>
        </p:nvSpPr>
        <p:spPr>
          <a:xfrm>
            <a:off x="371475" y="1195794"/>
            <a:ext cx="8315325" cy="4870450"/>
          </a:xfrm>
        </p:spPr>
        <p:txBody>
          <a:bodyPr/>
          <a:lstStyle/>
          <a:p>
            <a:pPr>
              <a:defRPr/>
            </a:pPr>
            <a:endParaRPr lang="en-US" altLang="en-US" sz="1200" dirty="0">
              <a:latin typeface="Arial" panose="020B0604020202020204" pitchFamily="34" charset="0"/>
              <a:cs typeface="Arial" panose="020B0604020202020204" pitchFamily="34" charset="0"/>
            </a:endParaRPr>
          </a:p>
          <a:p>
            <a:pPr marL="0" indent="0">
              <a:buNone/>
              <a:defRPr/>
            </a:pPr>
            <a:r>
              <a:rPr lang="en-US" altLang="en-US" sz="1200" dirty="0">
                <a:latin typeface="+mn-lt"/>
                <a:cs typeface="Arial" panose="020B0604020202020204" pitchFamily="34" charset="0"/>
              </a:rPr>
              <a:t>											</a:t>
            </a:r>
          </a:p>
          <a:p>
            <a:pPr marL="0" indent="0">
              <a:buNone/>
              <a:defRPr/>
            </a:pPr>
            <a:r>
              <a:rPr lang="en-US" altLang="en-US" sz="1200" dirty="0">
                <a:latin typeface="+mn-lt"/>
                <a:cs typeface="Arial" panose="020B0604020202020204" pitchFamily="34" charset="0"/>
              </a:rPr>
              <a:t>												</a:t>
            </a:r>
          </a:p>
        </p:txBody>
      </p:sp>
      <p:sp>
        <p:nvSpPr>
          <p:cNvPr id="717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AFEA12D0-F892-4244-A303-CA1858B9EDDE}" type="slidenum">
              <a:rPr lang="en-US" altLang="en-US" sz="1000">
                <a:solidFill>
                  <a:srgbClr val="898989"/>
                </a:solidFill>
              </a:rPr>
              <a:pPr>
                <a:spcBef>
                  <a:spcPct val="0"/>
                </a:spcBef>
                <a:buFontTx/>
                <a:buNone/>
              </a:pPr>
              <a:t>4</a:t>
            </a:fld>
            <a:endParaRPr lang="en-US" altLang="en-US" sz="1000" dirty="0">
              <a:solidFill>
                <a:srgbClr val="898989"/>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283240584"/>
              </p:ext>
            </p:extLst>
          </p:nvPr>
        </p:nvGraphicFramePr>
        <p:xfrm>
          <a:off x="653753" y="887518"/>
          <a:ext cx="7892041" cy="5275672"/>
        </p:xfrm>
        <a:graphic>
          <a:graphicData uri="http://schemas.openxmlformats.org/drawingml/2006/table">
            <a:tbl>
              <a:tblPr firstRow="1" bandRow="1">
                <a:tableStyleId>{5C22544A-7EE6-4342-B048-85BDC9FD1C3A}</a:tableStyleId>
              </a:tblPr>
              <a:tblGrid>
                <a:gridCol w="6156121">
                  <a:extLst>
                    <a:ext uri="{9D8B030D-6E8A-4147-A177-3AD203B41FA5}">
                      <a16:colId xmlns:a16="http://schemas.microsoft.com/office/drawing/2014/main" xmlns="" val="20000"/>
                    </a:ext>
                  </a:extLst>
                </a:gridCol>
                <a:gridCol w="878305">
                  <a:extLst>
                    <a:ext uri="{9D8B030D-6E8A-4147-A177-3AD203B41FA5}">
                      <a16:colId xmlns:a16="http://schemas.microsoft.com/office/drawing/2014/main" xmlns="" val="20001"/>
                    </a:ext>
                  </a:extLst>
                </a:gridCol>
                <a:gridCol w="857615">
                  <a:extLst>
                    <a:ext uri="{9D8B030D-6E8A-4147-A177-3AD203B41FA5}">
                      <a16:colId xmlns:a16="http://schemas.microsoft.com/office/drawing/2014/main" xmlns="" val="20002"/>
                    </a:ext>
                  </a:extLst>
                </a:gridCol>
              </a:tblGrid>
              <a:tr h="307432">
                <a:tc>
                  <a:txBody>
                    <a:bodyPr/>
                    <a:lstStyle/>
                    <a:p>
                      <a:r>
                        <a:rPr lang="en-US" sz="1400" dirty="0"/>
                        <a:t>2016 </a:t>
                      </a:r>
                      <a:r>
                        <a:rPr lang="en-US" sz="1400" baseline="0" dirty="0"/>
                        <a:t> Goals</a:t>
                      </a:r>
                      <a:endParaRPr lang="en-US" sz="1400" dirty="0"/>
                    </a:p>
                  </a:txBody>
                  <a:tcPr/>
                </a:tc>
                <a:tc>
                  <a:txBody>
                    <a:bodyPr/>
                    <a:lstStyle/>
                    <a:p>
                      <a:r>
                        <a:rPr lang="en-US" sz="1200" dirty="0"/>
                        <a:t>Complete</a:t>
                      </a:r>
                    </a:p>
                  </a:txBody>
                  <a:tcPr/>
                </a:tc>
                <a:tc>
                  <a:txBody>
                    <a:bodyPr/>
                    <a:lstStyle/>
                    <a:p>
                      <a:r>
                        <a:rPr lang="en-US" sz="1200" dirty="0"/>
                        <a:t>Underway</a:t>
                      </a:r>
                    </a:p>
                  </a:txBody>
                  <a:tcPr/>
                </a:tc>
                <a:extLst>
                  <a:ext uri="{0D108BD9-81ED-4DB2-BD59-A6C34878D82A}">
                    <a16:rowId xmlns:a16="http://schemas.microsoft.com/office/drawing/2014/main" xmlns="" val="10000"/>
                  </a:ext>
                </a:extLst>
              </a:tr>
              <a:tr h="35898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b="0" dirty="0">
                          <a:latin typeface="+mn-lt"/>
                          <a:cs typeface="Arial" panose="020B0604020202020204" pitchFamily="34" charset="0"/>
                        </a:rPr>
                        <a:t>PeopleSoft</a:t>
                      </a:r>
                      <a:r>
                        <a:rPr lang="en-US" altLang="en-US" sz="1400" b="0" baseline="0" dirty="0">
                          <a:latin typeface="+mn-lt"/>
                          <a:cs typeface="Arial" panose="020B0604020202020204" pitchFamily="34" charset="0"/>
                        </a:rPr>
                        <a:t> ERP Upgrade Phase II Financials with major improvements in procure-to-pay platform</a:t>
                      </a:r>
                      <a:endParaRPr lang="en-US" altLang="en-US" sz="1400" b="0" dirty="0">
                        <a:latin typeface="+mn-lt"/>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 </a:t>
                      </a:r>
                      <a:endParaRPr lang="en-US" altLang="en-US" sz="1200" b="1" dirty="0">
                        <a:latin typeface="Arial" panose="020B0604020202020204" pitchFamily="34" charset="0"/>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endParaRPr lang="en-US" altLang="en-US" sz="12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1"/>
                  </a:ext>
                </a:extLst>
              </a:tr>
              <a:tr h="294087">
                <a:tc>
                  <a:txBody>
                    <a:bodyPr/>
                    <a:lstStyle/>
                    <a:p>
                      <a:r>
                        <a:rPr lang="en-US" sz="1400" b="0" kern="1200" dirty="0">
                          <a:solidFill>
                            <a:schemeClr val="dk1"/>
                          </a:solidFill>
                          <a:effectLst/>
                          <a:latin typeface="+mn-lt"/>
                          <a:ea typeface="+mn-ea"/>
                          <a:cs typeface="+mn-cs"/>
                        </a:rPr>
                        <a:t>2016 budget reduced by 7% -- including a permanent cut of 69 vacant positions and recurring annual savings of $15 million. </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altLang="en-US" sz="1200" b="1" dirty="0">
                        <a:latin typeface="Arial" panose="020B0604020202020204" pitchFamily="34" charset="0"/>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endParaRPr lang="en-US" altLang="en-US" sz="1200" b="1"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xmlns="" val="10002"/>
                  </a:ext>
                </a:extLst>
              </a:tr>
              <a:tr h="49994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b="0" baseline="0" dirty="0">
                          <a:latin typeface="+mn-lt"/>
                          <a:cs typeface="Arial" panose="020B0604020202020204" pitchFamily="34" charset="0"/>
                        </a:rPr>
                        <a:t>Complete replacement of </a:t>
                      </a:r>
                      <a:r>
                        <a:rPr lang="en-US" altLang="en-US" sz="1400" b="0" baseline="0" dirty="0" smtClean="0">
                          <a:latin typeface="+mn-lt"/>
                          <a:cs typeface="Arial" panose="020B0604020202020204" pitchFamily="34" charset="0"/>
                        </a:rPr>
                        <a:t>23 thousand Windows </a:t>
                      </a:r>
                      <a:r>
                        <a:rPr lang="en-US" altLang="en-US" sz="1400" b="0" baseline="0" dirty="0">
                          <a:latin typeface="+mn-lt"/>
                          <a:cs typeface="Arial" panose="020B0604020202020204" pitchFamily="34" charset="0"/>
                        </a:rPr>
                        <a:t>XP Computers with Thin Client or </a:t>
                      </a:r>
                      <a:r>
                        <a:rPr lang="en-US" altLang="en-US" sz="1400" b="0" baseline="0" dirty="0" smtClean="0">
                          <a:latin typeface="+mn-lt"/>
                          <a:cs typeface="Arial" panose="020B0604020202020204" pitchFamily="34" charset="0"/>
                        </a:rPr>
                        <a:t>Windows 7 </a:t>
                      </a:r>
                      <a:r>
                        <a:rPr lang="en-US" altLang="en-US" sz="1400" b="0" baseline="0" dirty="0">
                          <a:latin typeface="+mn-lt"/>
                          <a:cs typeface="Arial" panose="020B0604020202020204" pitchFamily="34" charset="0"/>
                        </a:rPr>
                        <a:t>Devices</a:t>
                      </a:r>
                      <a:endParaRPr lang="en-US" sz="1400" b="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endParaRPr lang="en-US" sz="1200" b="1" dirty="0"/>
                    </a:p>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dirty="0"/>
                    </a:p>
                  </a:txBody>
                  <a:tcPr anchor="ctr"/>
                </a:tc>
                <a:extLst>
                  <a:ext uri="{0D108BD9-81ED-4DB2-BD59-A6C34878D82A}">
                    <a16:rowId xmlns:a16="http://schemas.microsoft.com/office/drawing/2014/main" xmlns="" val="10003"/>
                  </a:ext>
                </a:extLst>
              </a:tr>
              <a:tr h="499948">
                <a:tc>
                  <a:txBody>
                    <a:bodyPr/>
                    <a:lstStyle/>
                    <a:p>
                      <a:pPr>
                        <a:defRPr/>
                      </a:pPr>
                      <a:r>
                        <a:rPr lang="en-US" sz="1400" b="0" dirty="0">
                          <a:latin typeface="+mn-lt"/>
                        </a:rPr>
                        <a:t>Update the </a:t>
                      </a:r>
                      <a:r>
                        <a:rPr lang="en-US" sz="1400" b="0" baseline="0" dirty="0">
                          <a:latin typeface="+mn-lt"/>
                        </a:rPr>
                        <a:t>strategic plan in collaboration </a:t>
                      </a:r>
                      <a:r>
                        <a:rPr lang="en-US" sz="1400" b="0" baseline="0" dirty="0" smtClean="0">
                          <a:latin typeface="+mn-lt"/>
                        </a:rPr>
                        <a:t>with the </a:t>
                      </a:r>
                      <a:r>
                        <a:rPr lang="en-US" sz="1400" b="0" baseline="0" dirty="0">
                          <a:latin typeface="+mn-lt"/>
                        </a:rPr>
                        <a:t>IT Steering Committee and other stakeholders</a:t>
                      </a:r>
                      <a:endParaRPr lang="en-US" sz="1400" b="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endParaRPr lang="en-US" sz="1200" b="1" dirty="0"/>
                    </a:p>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dirty="0"/>
                    </a:p>
                  </a:txBody>
                  <a:tcPr anchor="ctr"/>
                </a:tc>
                <a:extLst>
                  <a:ext uri="{0D108BD9-81ED-4DB2-BD59-A6C34878D82A}">
                    <a16:rowId xmlns:a16="http://schemas.microsoft.com/office/drawing/2014/main" xmlns="" val="10004"/>
                  </a:ext>
                </a:extLst>
              </a:tr>
              <a:tr h="40630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a:latin typeface="+mn-lt"/>
                        </a:rPr>
                        <a:t>Upgrade Data Security Infrastructure</a:t>
                      </a:r>
                    </a:p>
                  </a:txBody>
                  <a:tcPr anchor="ctr"/>
                </a:tc>
                <a:tc>
                  <a:txBody>
                    <a:bodyPr/>
                    <a:lstStyle/>
                    <a:p>
                      <a:pPr algn="ctr"/>
                      <a:endParaRPr lang="en-US" sz="1200" b="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endParaRPr lang="en-US" sz="1200" b="1" dirty="0">
                        <a:latin typeface="Wingdings" panose="05000000000000000000" pitchFamily="2" charset="2"/>
                      </a:endParaRPr>
                    </a:p>
                    <a:p>
                      <a:pPr algn="ctr"/>
                      <a:endParaRPr lang="en-US" sz="1200" b="1" dirty="0"/>
                    </a:p>
                  </a:txBody>
                  <a:tcPr anchor="ctr"/>
                </a:tc>
                <a:extLst>
                  <a:ext uri="{0D108BD9-81ED-4DB2-BD59-A6C34878D82A}">
                    <a16:rowId xmlns:a16="http://schemas.microsoft.com/office/drawing/2014/main" xmlns="" val="10005"/>
                  </a:ext>
                </a:extLst>
              </a:tr>
              <a:tr h="44113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b="0" baseline="0" dirty="0">
                          <a:latin typeface="+mn-lt"/>
                          <a:cs typeface="Arial" panose="020B0604020202020204" pitchFamily="34" charset="0"/>
                        </a:rPr>
                        <a:t>Begin rationalizing MTA’s portfolio of some 700 business applications</a:t>
                      </a:r>
                      <a:r>
                        <a:rPr lang="en-US" altLang="en-US" sz="1400" b="0" dirty="0">
                          <a:latin typeface="+mn-lt"/>
                          <a:cs typeface="Arial" panose="020B0604020202020204" pitchFamily="34" charset="0"/>
                        </a:rPr>
                        <a:t>. </a:t>
                      </a:r>
                      <a:endParaRPr lang="en-US" sz="1400" b="0" dirty="0">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 </a:t>
                      </a:r>
                      <a:endParaRPr lang="en-US" sz="1200" b="1" dirty="0">
                        <a:effectLst/>
                        <a:latin typeface="Wingdings" panose="05000000000000000000" pitchFamily="2" charset="2"/>
                        <a:ea typeface="Calibri"/>
                        <a:cs typeface="Times New Roman"/>
                      </a:endParaRPr>
                    </a:p>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p>
                  </a:txBody>
                  <a:tcPr anchor="ctr"/>
                </a:tc>
                <a:extLst>
                  <a:ext uri="{0D108BD9-81ED-4DB2-BD59-A6C34878D82A}">
                    <a16:rowId xmlns:a16="http://schemas.microsoft.com/office/drawing/2014/main" xmlns="" val="10006"/>
                  </a:ext>
                </a:extLst>
              </a:tr>
              <a:tr h="387535">
                <a:tc>
                  <a:txBody>
                    <a:bodyPr/>
                    <a:lstStyle/>
                    <a:p>
                      <a:r>
                        <a:rPr lang="en-US" sz="1400" dirty="0"/>
                        <a:t>Security review of agencies (SCADA) Supervisory Control and Data Acquisition Systems</a:t>
                      </a:r>
                    </a:p>
                  </a:txBody>
                  <a:tcPr anchor="ctr"/>
                </a:tc>
                <a:tc>
                  <a:txBody>
                    <a:bodyPr/>
                    <a:lstStyle/>
                    <a:p>
                      <a:pPr algn="ctr"/>
                      <a:endParaRPr lang="en-US"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p>
                  </a:txBody>
                  <a:tcPr anchor="ctr"/>
                </a:tc>
                <a:extLst>
                  <a:ext uri="{0D108BD9-81ED-4DB2-BD59-A6C34878D82A}">
                    <a16:rowId xmlns:a16="http://schemas.microsoft.com/office/drawing/2014/main" xmlns="" val="10007"/>
                  </a:ext>
                </a:extLst>
              </a:tr>
              <a:tr h="3875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kern="1200" dirty="0">
                          <a:solidFill>
                            <a:schemeClr val="dk1"/>
                          </a:solidFill>
                          <a:effectLst/>
                          <a:latin typeface="+mn-lt"/>
                          <a:ea typeface="+mn-ea"/>
                          <a:cs typeface="+mn-cs"/>
                        </a:rPr>
                        <a:t>Construct a new monitoring center on the 21st floor at 2 Broadway to enable 24/7 oversight for Data Center Operations and IT Security -- to be completed by 3Q16</a:t>
                      </a:r>
                      <a:endParaRPr lang="en-US" sz="1400" dirty="0"/>
                    </a:p>
                  </a:txBody>
                  <a:tcPr anchor="ctr"/>
                </a:tc>
                <a:tc>
                  <a:txBody>
                    <a:bodyPr/>
                    <a:lstStyle/>
                    <a:p>
                      <a:endParaRPr lang="en-US"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Wingdings" panose="05000000000000000000" pitchFamily="2" charset="2"/>
                          <a:ea typeface="Calibri"/>
                          <a:cs typeface="Calibri"/>
                        </a:rPr>
                        <a:t>ü</a:t>
                      </a:r>
                      <a:endParaRPr lang="en-US" dirty="0"/>
                    </a:p>
                  </a:txBody>
                  <a:tcPr anchor="ctr"/>
                </a:tc>
                <a:extLst>
                  <a:ext uri="{0D108BD9-81ED-4DB2-BD59-A6C34878D82A}">
                    <a16:rowId xmlns:a16="http://schemas.microsoft.com/office/drawing/2014/main" xmlns="" val="10008"/>
                  </a:ext>
                </a:extLst>
              </a:tr>
              <a:tr h="38753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Creation</a:t>
                      </a:r>
                      <a:r>
                        <a:rPr lang="en-US" sz="1400" baseline="0" dirty="0">
                          <a:solidFill>
                            <a:schemeClr val="tx1"/>
                          </a:solidFill>
                          <a:latin typeface="+mn-lt"/>
                        </a:rPr>
                        <a:t> of an IT task force to examine service delivery for onboarding new employees, recommendations have been developed and are being implemented with the goal of eliminating the existing backlog and significantly improving turnaround of requests. </a:t>
                      </a:r>
                      <a:endParaRPr lang="en-US" sz="1400" dirty="0">
                        <a:solidFill>
                          <a:schemeClr val="tx1"/>
                        </a:solidFill>
                      </a:endParaRPr>
                    </a:p>
                  </a:txBody>
                  <a:tcPr anchor="ctr"/>
                </a:tc>
                <a:tc>
                  <a:txBody>
                    <a:bodyPr/>
                    <a:lstStyle/>
                    <a:p>
                      <a:pPr algn="ctr"/>
                      <a:endParaRPr lang="en-US"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effectLst/>
                          <a:latin typeface="Wingdings" panose="05000000000000000000" pitchFamily="2" charset="2"/>
                          <a:ea typeface="Calibri"/>
                          <a:cs typeface="Calibri"/>
                        </a:rPr>
                        <a:t>ü</a:t>
                      </a:r>
                    </a:p>
                    <a:p>
                      <a:pPr algn="ctr"/>
                      <a:endParaRPr lang="en-US" sz="1200" dirty="0"/>
                    </a:p>
                  </a:txBody>
                  <a:tcPr anchor="ct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1214345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99000"/>
            <a:lum/>
          </a:blip>
          <a:srcRect/>
          <a:stretch>
            <a:fillRect/>
          </a:stretch>
        </a:blip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a:xfrm>
            <a:off x="457200" y="55793"/>
            <a:ext cx="8229600" cy="760869"/>
          </a:xfrm>
          <a:ln>
            <a:noFill/>
          </a:ln>
        </p:spPr>
        <p:txBody>
          <a:bodyPr/>
          <a:lstStyle/>
          <a:p>
            <a:r>
              <a:rPr lang="en-US" altLang="en-US" sz="2400" dirty="0">
                <a:solidFill>
                  <a:schemeClr val="tx2">
                    <a:lumMod val="75000"/>
                  </a:schemeClr>
                </a:solidFill>
                <a:latin typeface="Arial" panose="020B0604020202020204" pitchFamily="34" charset="0"/>
                <a:cs typeface="Arial" panose="020B0604020202020204" pitchFamily="34" charset="0"/>
              </a:rPr>
              <a:t>Office 365, a resilient email and collaboration suite </a:t>
            </a:r>
          </a:p>
        </p:txBody>
      </p:sp>
      <p:sp>
        <p:nvSpPr>
          <p:cNvPr id="7171" name="Content Placeholder 2"/>
          <p:cNvSpPr>
            <a:spLocks noGrp="1"/>
          </p:cNvSpPr>
          <p:nvPr>
            <p:ph idx="1"/>
          </p:nvPr>
        </p:nvSpPr>
        <p:spPr>
          <a:xfrm>
            <a:off x="371475" y="868105"/>
            <a:ext cx="8315325" cy="5195276"/>
          </a:xfrm>
        </p:spPr>
        <p:txBody>
          <a:bodyPr/>
          <a:lstStyle/>
          <a:p>
            <a:pPr marL="0" indent="0">
              <a:buNone/>
              <a:defRPr/>
            </a:pPr>
            <a:endParaRPr lang="en-US" altLang="en-US" sz="1200" dirty="0">
              <a:latin typeface="+mn-lt"/>
              <a:cs typeface="Arial" panose="020B0604020202020204" pitchFamily="34" charset="0"/>
            </a:endParaRPr>
          </a:p>
        </p:txBody>
      </p:sp>
      <p:sp>
        <p:nvSpPr>
          <p:cNvPr id="7173" name="Slide Number Placeholder 4"/>
          <p:cNvSpPr>
            <a:spLocks noGrp="1"/>
          </p:cNvSpPr>
          <p:nvPr>
            <p:ph type="sldNum" sz="quarter" idx="12"/>
          </p:nvPr>
        </p:nvSpPr>
        <p:spPr bwMode="auto">
          <a:xfrm>
            <a:off x="6553200" y="6028665"/>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AFEA12D0-F892-4244-A303-CA1858B9EDDE}" type="slidenum">
              <a:rPr lang="en-US" altLang="en-US" sz="1000">
                <a:solidFill>
                  <a:srgbClr val="898989"/>
                </a:solidFill>
              </a:rPr>
              <a:pPr>
                <a:spcBef>
                  <a:spcPct val="0"/>
                </a:spcBef>
                <a:buFontTx/>
                <a:buNone/>
              </a:pPr>
              <a:t>5</a:t>
            </a:fld>
            <a:endParaRPr lang="en-US" altLang="en-US" sz="1000" dirty="0">
              <a:solidFill>
                <a:srgbClr val="898989"/>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289381835"/>
              </p:ext>
            </p:extLst>
          </p:nvPr>
        </p:nvGraphicFramePr>
        <p:xfrm>
          <a:off x="468763" y="2120679"/>
          <a:ext cx="8120744" cy="3682119"/>
        </p:xfrm>
        <a:graphic>
          <a:graphicData uri="http://schemas.openxmlformats.org/drawingml/2006/table">
            <a:tbl>
              <a:tblPr firstRow="1" bandRow="1">
                <a:tableStyleId>{3B4B98B0-60AC-42C2-AFA5-B58CD77FA1E5}</a:tableStyleId>
              </a:tblPr>
              <a:tblGrid>
                <a:gridCol w="396240">
                  <a:extLst>
                    <a:ext uri="{9D8B030D-6E8A-4147-A177-3AD203B41FA5}">
                      <a16:colId xmlns:a16="http://schemas.microsoft.com/office/drawing/2014/main" xmlns="" val="20000"/>
                    </a:ext>
                  </a:extLst>
                </a:gridCol>
                <a:gridCol w="7724504">
                  <a:extLst>
                    <a:ext uri="{9D8B030D-6E8A-4147-A177-3AD203B41FA5}">
                      <a16:colId xmlns:a16="http://schemas.microsoft.com/office/drawing/2014/main" xmlns="" val="20001"/>
                    </a:ext>
                  </a:extLst>
                </a:gridCol>
              </a:tblGrid>
              <a:tr h="31695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a:p>
                  </a:txBody>
                  <a:tcPr/>
                </a:tc>
                <a:extLst>
                  <a:ext uri="{0D108BD9-81ED-4DB2-BD59-A6C34878D82A}">
                    <a16:rowId xmlns:a16="http://schemas.microsoft.com/office/drawing/2014/main" xmlns="" val="10000"/>
                  </a:ext>
                </a:extLst>
              </a:tr>
              <a:tr h="532819">
                <a:tc rowSpan="8">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200" kern="1200" dirty="0">
                          <a:solidFill>
                            <a:schemeClr val="tx2">
                              <a:lumMod val="75000"/>
                            </a:schemeClr>
                          </a:solidFill>
                          <a:effectLst/>
                        </a:rPr>
                        <a:t>BENEFITS</a:t>
                      </a:r>
                      <a:endParaRPr lang="en-US" sz="3200" b="0" kern="1200" dirty="0">
                        <a:solidFill>
                          <a:schemeClr val="tx2">
                            <a:lumMod val="75000"/>
                          </a:schemeClr>
                        </a:solidFill>
                        <a:effectLst/>
                        <a:latin typeface="+mn-lt"/>
                        <a:ea typeface="+mn-ea"/>
                        <a:cs typeface="Arial" panose="020B0604020202020204" pitchFamily="34" charset="0"/>
                      </a:endParaRPr>
                    </a:p>
                  </a:txBody>
                  <a:tcPr vert="vert270" anchor="ctr">
                    <a:solidFill>
                      <a:schemeClr val="tx2">
                        <a:lumMod val="75000"/>
                        <a:alpha val="2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effectLst/>
                        </a:rPr>
                        <a:t>Extensive Suite of</a:t>
                      </a:r>
                      <a:r>
                        <a:rPr lang="en-US" sz="1400" kern="1200" baseline="0" dirty="0">
                          <a:effectLst/>
                        </a:rPr>
                        <a:t> Tools - </a:t>
                      </a:r>
                      <a:r>
                        <a:rPr lang="en-US" sz="1400" kern="1200" dirty="0">
                          <a:effectLst/>
                        </a:rPr>
                        <a:t>Desktop</a:t>
                      </a:r>
                      <a:r>
                        <a:rPr lang="en-US" sz="1400" kern="1200" baseline="0" dirty="0">
                          <a:effectLst/>
                        </a:rPr>
                        <a:t> &amp; Online versions of: Outlook, Word, Excel, PowerPoint, OneNote, OneDrive, Skype</a:t>
                      </a:r>
                      <a:endParaRPr lang="en-US" sz="1400" b="0" kern="1200" dirty="0">
                        <a:solidFill>
                          <a:schemeClr val="dk1"/>
                        </a:solidFill>
                        <a:effectLst/>
                        <a:latin typeface="+mn-lt"/>
                        <a:ea typeface="+mn-ea"/>
                        <a:cs typeface="Arial" panose="020B0604020202020204" pitchFamily="34" charset="0"/>
                      </a:endParaRPr>
                    </a:p>
                  </a:txBody>
                  <a:tcPr anchor="ctr"/>
                </a:tc>
                <a:extLst>
                  <a:ext uri="{0D108BD9-81ED-4DB2-BD59-A6C34878D82A}">
                    <a16:rowId xmlns:a16="http://schemas.microsoft.com/office/drawing/2014/main" xmlns="" val="10001"/>
                  </a:ext>
                </a:extLst>
              </a:tr>
              <a:tr h="295043">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en-US" sz="1400" dirty="0">
                        <a:solidFill>
                          <a:schemeClr val="tx1"/>
                        </a:solidFill>
                        <a:latin typeface="+mn-lt"/>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dirty="0"/>
                        <a:t>Service Level</a:t>
                      </a:r>
                      <a:r>
                        <a:rPr lang="en-US" altLang="en-US" sz="1400" baseline="0" dirty="0"/>
                        <a:t> Agreement  - 99.9% availability, minimal to no downtime.</a:t>
                      </a:r>
                      <a:endParaRPr lang="en-US" altLang="en-US" sz="1400" dirty="0">
                        <a:solidFill>
                          <a:schemeClr val="tx1"/>
                        </a:solidFill>
                        <a:latin typeface="+mn-lt"/>
                        <a:cs typeface="Arial" panose="020B0604020202020204" pitchFamily="34" charset="0"/>
                      </a:endParaRPr>
                    </a:p>
                  </a:txBody>
                  <a:tcPr anchor="ctr"/>
                </a:tc>
                <a:extLst>
                  <a:ext uri="{0D108BD9-81ED-4DB2-BD59-A6C34878D82A}">
                    <a16:rowId xmlns:a16="http://schemas.microsoft.com/office/drawing/2014/main" xmlns="" val="10002"/>
                  </a:ext>
                </a:extLst>
              </a:tr>
              <a:tr h="308474">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altLang="en-US" sz="1400" dirty="0">
                        <a:solidFill>
                          <a:schemeClr val="tx1"/>
                        </a:solidFill>
                        <a:latin typeface="+mn-lt"/>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400" dirty="0"/>
                        <a:t>Cloud</a:t>
                      </a:r>
                      <a:r>
                        <a:rPr lang="en-US" altLang="en-US" sz="1400" baseline="0" dirty="0"/>
                        <a:t> Model -  </a:t>
                      </a:r>
                      <a:r>
                        <a:rPr lang="en-US" altLang="en-US" sz="1400" dirty="0"/>
                        <a:t>All hardware and software managed and upgraded by</a:t>
                      </a:r>
                      <a:r>
                        <a:rPr lang="en-US" altLang="en-US" sz="1400" baseline="0" dirty="0"/>
                        <a:t> Microsoft.</a:t>
                      </a:r>
                      <a:endParaRPr lang="en-US" altLang="en-US" sz="1400" dirty="0">
                        <a:solidFill>
                          <a:schemeClr val="tx1"/>
                        </a:solidFill>
                        <a:latin typeface="+mn-lt"/>
                        <a:cs typeface="Arial" panose="020B0604020202020204" pitchFamily="34" charset="0"/>
                      </a:endParaRPr>
                    </a:p>
                  </a:txBody>
                  <a:tcPr anchor="ctr"/>
                </a:tc>
                <a:extLst>
                  <a:ext uri="{0D108BD9-81ED-4DB2-BD59-A6C34878D82A}">
                    <a16:rowId xmlns:a16="http://schemas.microsoft.com/office/drawing/2014/main" xmlns="" val="10003"/>
                  </a:ext>
                </a:extLst>
              </a:tr>
              <a:tr h="532819">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baseline="0" dirty="0">
                        <a:solidFill>
                          <a:schemeClr val="tx1"/>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Security - Robust defense-</a:t>
                      </a:r>
                      <a:r>
                        <a:rPr lang="en-US" sz="1400" baseline="0" dirty="0"/>
                        <a:t>in-depth security model: physical, logical, data security with user and administrative controls</a:t>
                      </a:r>
                      <a:endParaRPr lang="en-US" sz="1400" baseline="0" dirty="0">
                        <a:solidFill>
                          <a:schemeClr val="tx1"/>
                        </a:solidFill>
                        <a:latin typeface="+mn-lt"/>
                      </a:endParaRPr>
                    </a:p>
                  </a:txBody>
                  <a:tcPr anchor="ctr"/>
                </a:tc>
                <a:extLst>
                  <a:ext uri="{0D108BD9-81ED-4DB2-BD59-A6C34878D82A}">
                    <a16:rowId xmlns:a16="http://schemas.microsoft.com/office/drawing/2014/main" xmlns="" val="10004"/>
                  </a:ext>
                </a:extLst>
              </a:tr>
              <a:tr h="532819">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effectLst/>
                        </a:rPr>
                        <a:t>Compliance Controls - HIPPAA, FISMA and ISO27001 Certified, meeting all the requirements of Government for security, and data handling.</a:t>
                      </a:r>
                      <a:endParaRPr lang="en-US" sz="1400" dirty="0">
                        <a:solidFill>
                          <a:srgbClr val="FF0000"/>
                        </a:solidFill>
                        <a:latin typeface="+mn-lt"/>
                      </a:endParaRPr>
                    </a:p>
                  </a:txBody>
                  <a:tcPr anchor="ctr"/>
                </a:tc>
                <a:extLst>
                  <a:ext uri="{0D108BD9-81ED-4DB2-BD59-A6C34878D82A}">
                    <a16:rowId xmlns:a16="http://schemas.microsoft.com/office/drawing/2014/main" xmlns="" val="10005"/>
                  </a:ext>
                </a:extLst>
              </a:tr>
              <a:tr h="489832">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a:effectLst/>
                        </a:rPr>
                        <a:t>Mobility </a:t>
                      </a:r>
                      <a:r>
                        <a:rPr lang="en-US" sz="1400" kern="1200" baseline="0" dirty="0">
                          <a:effectLst/>
                        </a:rPr>
                        <a:t> Available on MTA’s internal network and via the internet, synchronizing </a:t>
                      </a:r>
                      <a:r>
                        <a:rPr lang="en-US" sz="1400" kern="1200" dirty="0">
                          <a:effectLst/>
                        </a:rPr>
                        <a:t>data across desktops</a:t>
                      </a:r>
                      <a:r>
                        <a:rPr lang="en-US" sz="1400" kern="1200" baseline="0" dirty="0">
                          <a:effectLst/>
                        </a:rPr>
                        <a:t>, laptops, tablets and smartphones </a:t>
                      </a:r>
                      <a:endParaRPr lang="en-US" sz="1400" dirty="0">
                        <a:solidFill>
                          <a:srgbClr val="FF0000"/>
                        </a:solidFill>
                        <a:latin typeface="+mn-lt"/>
                      </a:endParaRPr>
                    </a:p>
                  </a:txBody>
                  <a:tcPr anchor="ctr"/>
                </a:tc>
                <a:extLst>
                  <a:ext uri="{0D108BD9-81ED-4DB2-BD59-A6C34878D82A}">
                    <a16:rowId xmlns:a16="http://schemas.microsoft.com/office/drawing/2014/main" xmlns="" val="10006"/>
                  </a:ext>
                </a:extLst>
              </a:tr>
              <a:tr h="308474">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Disaster Recovery - </a:t>
                      </a:r>
                      <a:r>
                        <a:rPr lang="en-US" sz="1400" kern="1200" dirty="0">
                          <a:effectLst/>
                        </a:rPr>
                        <a:t>Data maintained</a:t>
                      </a:r>
                      <a:r>
                        <a:rPr lang="en-US" sz="1400" kern="1200" baseline="0" dirty="0">
                          <a:effectLst/>
                        </a:rPr>
                        <a:t> across multiple data centers</a:t>
                      </a:r>
                      <a:endParaRPr lang="en-US" sz="1400" dirty="0">
                        <a:solidFill>
                          <a:srgbClr val="FF0000"/>
                        </a:solidFill>
                        <a:latin typeface="+mn-lt"/>
                      </a:endParaRPr>
                    </a:p>
                  </a:txBody>
                  <a:tcPr anchor="ctr"/>
                </a:tc>
                <a:extLst>
                  <a:ext uri="{0D108BD9-81ED-4DB2-BD59-A6C34878D82A}">
                    <a16:rowId xmlns:a16="http://schemas.microsoft.com/office/drawing/2014/main" xmlns="" val="10007"/>
                  </a:ext>
                </a:extLst>
              </a:tr>
              <a:tr h="308474">
                <a:tc v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400" dirty="0">
                        <a:solidFill>
                          <a:srgbClr val="FF0000"/>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a:t>Scalability - </a:t>
                      </a:r>
                      <a:r>
                        <a:rPr lang="en-US" sz="1400" kern="1200" dirty="0">
                          <a:effectLst/>
                        </a:rPr>
                        <a:t>50 Gigabyte</a:t>
                      </a:r>
                      <a:r>
                        <a:rPr lang="en-US" sz="1400" kern="1200" baseline="0" dirty="0">
                          <a:effectLst/>
                        </a:rPr>
                        <a:t> Email Boxes per account, 1Terabyte Storage for OneDrive per account</a:t>
                      </a:r>
                      <a:endParaRPr lang="en-US" sz="1400" dirty="0">
                        <a:solidFill>
                          <a:srgbClr val="FF0000"/>
                        </a:solidFill>
                        <a:latin typeface="+mn-lt"/>
                      </a:endParaRPr>
                    </a:p>
                  </a:txBody>
                  <a:tcPr anchor="ctr"/>
                </a:tc>
                <a:extLst>
                  <a:ext uri="{0D108BD9-81ED-4DB2-BD59-A6C34878D82A}">
                    <a16:rowId xmlns:a16="http://schemas.microsoft.com/office/drawing/2014/main" xmlns="" val="10008"/>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600200185"/>
              </p:ext>
            </p:extLst>
          </p:nvPr>
        </p:nvGraphicFramePr>
        <p:xfrm>
          <a:off x="468765" y="945889"/>
          <a:ext cx="8120742" cy="841646"/>
        </p:xfrm>
        <a:graphic>
          <a:graphicData uri="http://schemas.openxmlformats.org/drawingml/2006/table">
            <a:tbl>
              <a:tblPr firstRow="1" bandRow="1">
                <a:tableStyleId>{2D5ABB26-0587-4C30-8999-92F81FD0307C}</a:tableStyleId>
              </a:tblPr>
              <a:tblGrid>
                <a:gridCol w="2706914">
                  <a:extLst>
                    <a:ext uri="{9D8B030D-6E8A-4147-A177-3AD203B41FA5}">
                      <a16:colId xmlns:a16="http://schemas.microsoft.com/office/drawing/2014/main" xmlns="" val="20000"/>
                    </a:ext>
                  </a:extLst>
                </a:gridCol>
                <a:gridCol w="2706914">
                  <a:extLst>
                    <a:ext uri="{9D8B030D-6E8A-4147-A177-3AD203B41FA5}">
                      <a16:colId xmlns:a16="http://schemas.microsoft.com/office/drawing/2014/main" xmlns="" val="20001"/>
                    </a:ext>
                  </a:extLst>
                </a:gridCol>
                <a:gridCol w="2706914">
                  <a:extLst>
                    <a:ext uri="{9D8B030D-6E8A-4147-A177-3AD203B41FA5}">
                      <a16:colId xmlns:a16="http://schemas.microsoft.com/office/drawing/2014/main" xmlns="" val="20002"/>
                    </a:ext>
                  </a:extLst>
                </a:gridCol>
              </a:tblGrid>
              <a:tr h="0">
                <a:tc grid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en-US" sz="1400" b="1" dirty="0">
                          <a:solidFill>
                            <a:schemeClr val="bg1"/>
                          </a:solidFill>
                          <a:latin typeface="+mn-lt"/>
                          <a:cs typeface="Arial" panose="020B0604020202020204" pitchFamily="34" charset="0"/>
                        </a:rPr>
                        <a:t>This year we have made substantial strides in implementing Office 365 across the MTA agencies. To date 6,233 employees have been migrated to Office 365: </a:t>
                      </a:r>
                      <a:endParaRPr lang="en-US" sz="1400" b="1" dirty="0">
                        <a:solidFill>
                          <a:schemeClr val="bg1"/>
                        </a:solidFill>
                      </a:endParaRPr>
                    </a:p>
                  </a:txBody>
                  <a:tcPr>
                    <a:lnL>
                      <a:noFill/>
                    </a:lnL>
                    <a:lnR>
                      <a:noFill/>
                    </a:lnR>
                    <a:lnT>
                      <a:noFill/>
                    </a:lnT>
                    <a:lnB>
                      <a:noFill/>
                    </a:lnB>
                    <a:lnTlToBr w="12700" cmpd="sng">
                      <a:noFill/>
                      <a:prstDash val="solid"/>
                    </a:lnTlToBr>
                    <a:lnBlToTr w="12700" cmpd="sng">
                      <a:noFill/>
                      <a:prstDash val="solid"/>
                    </a:lnBlToTr>
                    <a:solidFill>
                      <a:schemeClr val="accent1"/>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endParaRPr>
                    </a:p>
                  </a:txBody>
                  <a:tcPr>
                    <a:lnL>
                      <a:noFill/>
                    </a:lnL>
                    <a:lnR>
                      <a:noFill/>
                    </a:lnR>
                    <a:lnT>
                      <a:noFill/>
                    </a:lnT>
                    <a:lnB>
                      <a:noFill/>
                    </a:lnB>
                    <a:lnTlToBr w="12700" cmpd="sng">
                      <a:noFill/>
                      <a:prstDash val="solid"/>
                    </a:lnTlToBr>
                    <a:lnBlToTr w="12700" cmpd="sng">
                      <a:noFill/>
                      <a:prstDash val="solid"/>
                    </a:lnBlToTr>
                    <a:solidFill>
                      <a:schemeClr val="tx2">
                        <a:lumMod val="75000"/>
                      </a:schemeClr>
                    </a:solidFill>
                  </a:tcP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b="0" dirty="0">
                        <a:solidFill>
                          <a:schemeClr val="bg1"/>
                        </a:solidFill>
                      </a:endParaRPr>
                    </a:p>
                  </a:txBody>
                  <a:tcPr>
                    <a:lnL>
                      <a:noFill/>
                    </a:lnL>
                    <a:lnR>
                      <a:noFill/>
                    </a:lnR>
                    <a:lnT>
                      <a:noFill/>
                    </a:lnT>
                    <a:lnB>
                      <a:noFill/>
                    </a:lnB>
                    <a:lnTlToBr w="12700" cmpd="sng">
                      <a:noFill/>
                      <a:prstDash val="solid"/>
                    </a:lnTlToBr>
                    <a:lnBlToTr w="12700" cmpd="sng">
                      <a:noFill/>
                      <a:prstDash val="solid"/>
                    </a:lnBlToTr>
                    <a:solidFill>
                      <a:schemeClr val="tx2">
                        <a:lumMod val="75000"/>
                      </a:schemeClr>
                    </a:solidFill>
                  </a:tcPr>
                </a:tc>
                <a:extLst>
                  <a:ext uri="{0D108BD9-81ED-4DB2-BD59-A6C34878D82A}">
                    <a16:rowId xmlns:a16="http://schemas.microsoft.com/office/drawing/2014/main" xmlns="" val="10000"/>
                  </a:ext>
                </a:extLst>
              </a:tr>
              <a:tr h="32348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en-US" sz="1200" b="1" dirty="0">
                          <a:solidFill>
                            <a:srgbClr val="00FFFF"/>
                          </a:solidFill>
                        </a:rPr>
                        <a:t>Bridges and Tunnels   - 1,011</a:t>
                      </a:r>
                      <a:endParaRPr lang="en-US" sz="1200" b="1" dirty="0">
                        <a:solidFill>
                          <a:srgbClr val="00FFFF"/>
                        </a:solidFill>
                      </a:endParaRPr>
                    </a:p>
                  </a:txBody>
                  <a:tcPr>
                    <a:lnL>
                      <a:noFill/>
                    </a:lnL>
                    <a:lnR>
                      <a:noFill/>
                    </a:lnR>
                    <a:lnT>
                      <a:noFill/>
                    </a:lnT>
                    <a:lnB>
                      <a:noFill/>
                    </a:lnB>
                    <a:lnTlToBr w="12700" cmpd="sng">
                      <a:noFill/>
                      <a:prstDash val="solid"/>
                    </a:lnTlToBr>
                    <a:lnBlToTr w="12700" cmpd="sng">
                      <a:noFill/>
                      <a:prstDash val="solid"/>
                    </a:lnBlToTr>
                    <a:solidFill>
                      <a:schemeClr val="tx2">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en-US" sz="1200" b="1" dirty="0">
                          <a:solidFill>
                            <a:srgbClr val="00FFFF"/>
                          </a:solidFill>
                        </a:rPr>
                        <a:t>    Metro North Railroad     - 2,793     </a:t>
                      </a:r>
                      <a:endParaRPr lang="en-US" sz="1200" b="1" dirty="0">
                        <a:solidFill>
                          <a:srgbClr val="00FFFF"/>
                        </a:solidFill>
                      </a:endParaRPr>
                    </a:p>
                  </a:txBody>
                  <a:tcPr>
                    <a:lnL>
                      <a:noFill/>
                    </a:lnL>
                    <a:lnR>
                      <a:noFill/>
                    </a:lnR>
                    <a:lnT>
                      <a:noFill/>
                    </a:lnT>
                    <a:lnB>
                      <a:noFill/>
                    </a:lnB>
                    <a:lnTlToBr w="12700" cmpd="sng">
                      <a:noFill/>
                      <a:prstDash val="solid"/>
                    </a:lnTlToBr>
                    <a:lnBlToTr w="12700" cmpd="sng">
                      <a:noFill/>
                      <a:prstDash val="solid"/>
                    </a:lnBlToTr>
                    <a:solidFill>
                      <a:schemeClr val="tx2">
                        <a:lumMod val="7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b="1" dirty="0">
                          <a:solidFill>
                            <a:srgbClr val="00FFFF"/>
                          </a:solidFill>
                        </a:rPr>
                        <a:t>  MTA Police Department - 884    </a:t>
                      </a:r>
                      <a:r>
                        <a:rPr lang="en-US" sz="1200" b="1" dirty="0">
                          <a:solidFill>
                            <a:srgbClr val="00FFFF"/>
                          </a:solidFill>
                          <a:effectLst/>
                        </a:rPr>
                        <a:t> </a:t>
                      </a:r>
                      <a:endParaRPr lang="en-US" sz="1200" b="1" dirty="0">
                        <a:solidFill>
                          <a:srgbClr val="00FFFF"/>
                        </a:solidFill>
                      </a:endParaRPr>
                    </a:p>
                  </a:txBody>
                  <a:tcPr>
                    <a:lnL>
                      <a:noFill/>
                    </a:lnL>
                    <a:lnR>
                      <a:noFill/>
                    </a:lnR>
                    <a:lnT>
                      <a:noFill/>
                    </a:lnT>
                    <a:lnB>
                      <a:noFill/>
                    </a:lnB>
                    <a:lnTlToBr w="12700" cmpd="sng">
                      <a:noFill/>
                      <a:prstDash val="solid"/>
                    </a:lnTlToBr>
                    <a:lnBlToTr w="12700" cmpd="sng">
                      <a:noFill/>
                      <a:prstDash val="solid"/>
                    </a:lnBlToTr>
                    <a:solidFill>
                      <a:schemeClr val="tx2">
                        <a:lumMod val="75000"/>
                      </a:schemeClr>
                    </a:solidFill>
                  </a:tcPr>
                </a:tc>
                <a:extLst>
                  <a:ext uri="{0D108BD9-81ED-4DB2-BD59-A6C34878D82A}">
                    <a16:rowId xmlns:a16="http://schemas.microsoft.com/office/drawing/2014/main" xmlns="" val="10001"/>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9846868"/>
              </p:ext>
            </p:extLst>
          </p:nvPr>
        </p:nvGraphicFramePr>
        <p:xfrm>
          <a:off x="468765" y="1773010"/>
          <a:ext cx="8120742" cy="682807"/>
        </p:xfrm>
        <a:graphic>
          <a:graphicData uri="http://schemas.openxmlformats.org/drawingml/2006/table">
            <a:tbl>
              <a:tblPr firstRow="1" bandRow="1">
                <a:tableStyleId>{2D5ABB26-0587-4C30-8999-92F81FD0307C}</a:tableStyleId>
              </a:tblPr>
              <a:tblGrid>
                <a:gridCol w="4060371">
                  <a:extLst>
                    <a:ext uri="{9D8B030D-6E8A-4147-A177-3AD203B41FA5}">
                      <a16:colId xmlns:a16="http://schemas.microsoft.com/office/drawing/2014/main" xmlns="" val="20000"/>
                    </a:ext>
                  </a:extLst>
                </a:gridCol>
                <a:gridCol w="4060371">
                  <a:extLst>
                    <a:ext uri="{9D8B030D-6E8A-4147-A177-3AD203B41FA5}">
                      <a16:colId xmlns:a16="http://schemas.microsoft.com/office/drawing/2014/main" xmlns="" val="20001"/>
                    </a:ext>
                  </a:extLst>
                </a:gridCol>
              </a:tblGrid>
              <a:tr h="2854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en-US" sz="1200" b="1" dirty="0">
                          <a:solidFill>
                            <a:srgbClr val="00FFFF"/>
                          </a:solidFill>
                        </a:rPr>
                        <a:t>          MTA Headquarters     - 902       </a:t>
                      </a:r>
                      <a:endParaRPr lang="en-US" sz="1200" b="1" dirty="0">
                        <a:solidFill>
                          <a:srgbClr val="00FFFF"/>
                        </a:solidFill>
                      </a:endParaRPr>
                    </a:p>
                  </a:txBody>
                  <a:tcPr>
                    <a:solidFill>
                      <a:schemeClr val="tx2">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en-US" sz="1200" b="1" dirty="0">
                          <a:solidFill>
                            <a:srgbClr val="00FFFF"/>
                          </a:solidFill>
                        </a:rPr>
                        <a:t>                         Business Service Center  - 643        </a:t>
                      </a:r>
                      <a:endParaRPr lang="en-US" sz="1200" b="1" dirty="0">
                        <a:solidFill>
                          <a:srgbClr val="00FFFF"/>
                        </a:solidFill>
                      </a:endParaRPr>
                    </a:p>
                  </a:txBody>
                  <a:tcPr>
                    <a:solidFill>
                      <a:schemeClr val="tx2">
                        <a:lumMod val="75000"/>
                      </a:schemeClr>
                    </a:solidFill>
                  </a:tcPr>
                </a:tc>
                <a:extLst>
                  <a:ext uri="{0D108BD9-81ED-4DB2-BD59-A6C34878D82A}">
                    <a16:rowId xmlns:a16="http://schemas.microsoft.com/office/drawing/2014/main" xmlns="" val="10000"/>
                  </a:ext>
                </a:extLst>
              </a:tr>
              <a:tr h="39735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00FFFF"/>
                          </a:solidFill>
                        </a:rPr>
                        <a:t>          New York City Transit – 15,000 (July-Aug) </a:t>
                      </a:r>
                    </a:p>
                  </a:txBody>
                  <a:tcPr>
                    <a:solidFill>
                      <a:schemeClr val="tx2">
                        <a:lumMod val="7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solidFill>
                            <a:srgbClr val="00FFFF"/>
                          </a:solidFill>
                        </a:rPr>
                        <a:t>                                        Long Island Rail</a:t>
                      </a:r>
                      <a:r>
                        <a:rPr lang="en-US" sz="1200" b="1" baseline="0" dirty="0">
                          <a:solidFill>
                            <a:srgbClr val="00FFFF"/>
                          </a:solidFill>
                        </a:rPr>
                        <a:t> Road       - 2,500 (June)</a:t>
                      </a:r>
                      <a:endParaRPr lang="en-US" sz="1200" b="1" dirty="0">
                        <a:solidFill>
                          <a:srgbClr val="00FFFF"/>
                        </a:solidFill>
                      </a:endParaRPr>
                    </a:p>
                  </a:txBody>
                  <a:tcPr>
                    <a:solidFill>
                      <a:schemeClr val="tx2">
                        <a:lumMod val="75000"/>
                      </a:schemeClr>
                    </a:solidFill>
                  </a:tcPr>
                </a:tc>
                <a:extLst>
                  <a:ext uri="{0D108BD9-81ED-4DB2-BD59-A6C34878D82A}">
                    <a16:rowId xmlns:a16="http://schemas.microsoft.com/office/drawing/2014/main" xmlns="" val="10001"/>
                  </a:ext>
                </a:extLst>
              </a:tr>
            </a:tbl>
          </a:graphicData>
        </a:graphic>
      </p:graphicFrame>
      <p:pic>
        <p:nvPicPr>
          <p:cNvPr id="5" name="Picture 4"/>
          <p:cNvPicPr>
            <a:picLocks noChangeAspect="1"/>
          </p:cNvPicPr>
          <p:nvPr/>
        </p:nvPicPr>
        <p:blipFill>
          <a:blip r:embed="rId4"/>
          <a:stretch>
            <a:fillRect/>
          </a:stretch>
        </p:blipFill>
        <p:spPr>
          <a:xfrm>
            <a:off x="3583170" y="1730196"/>
            <a:ext cx="2051468" cy="689643"/>
          </a:xfrm>
          <a:prstGeom prst="rect">
            <a:avLst/>
          </a:prstGeom>
        </p:spPr>
      </p:pic>
    </p:spTree>
    <p:extLst>
      <p:ext uri="{BB962C8B-B14F-4D97-AF65-F5344CB8AC3E}">
        <p14:creationId xmlns:p14="http://schemas.microsoft.com/office/powerpoint/2010/main" val="505896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31019" y="216963"/>
            <a:ext cx="8229600" cy="429061"/>
          </a:xfrm>
        </p:spPr>
        <p:txBody>
          <a:bodyPr/>
          <a:lstStyle/>
          <a:p>
            <a:r>
              <a:rPr lang="en-US" altLang="en-US" sz="2400" dirty="0">
                <a:solidFill>
                  <a:schemeClr val="tx2">
                    <a:lumMod val="75000"/>
                  </a:schemeClr>
                </a:solidFill>
                <a:latin typeface="Arial" panose="020B0604020202020204" pitchFamily="34" charset="0"/>
                <a:cs typeface="Arial" panose="020B0604020202020204" pitchFamily="34" charset="0"/>
              </a:rPr>
              <a:t>IT Governance helps maintain alignment with our internal customers</a:t>
            </a:r>
          </a:p>
        </p:txBody>
      </p:sp>
      <p:sp>
        <p:nvSpPr>
          <p:cNvPr id="7171" name="Content Placeholder 2"/>
          <p:cNvSpPr>
            <a:spLocks noGrp="1"/>
          </p:cNvSpPr>
          <p:nvPr>
            <p:ph idx="1"/>
          </p:nvPr>
        </p:nvSpPr>
        <p:spPr>
          <a:xfrm>
            <a:off x="4789714" y="692276"/>
            <a:ext cx="3968392" cy="2148593"/>
          </a:xfrm>
        </p:spPr>
        <p:txBody>
          <a:bodyPr/>
          <a:lstStyle/>
          <a:p>
            <a:pPr marL="0" indent="0">
              <a:buNone/>
              <a:defRPr/>
            </a:pPr>
            <a:r>
              <a:rPr lang="en-US" altLang="en-US" sz="1200" dirty="0">
                <a:latin typeface="+mn-lt"/>
                <a:cs typeface="Arial" panose="020B0604020202020204" pitchFamily="34" charset="0"/>
              </a:rPr>
              <a:t>											</a:t>
            </a:r>
          </a:p>
          <a:p>
            <a:pPr marL="0" indent="0">
              <a:buNone/>
              <a:defRPr/>
            </a:pPr>
            <a:r>
              <a:rPr lang="en-US" altLang="en-US" sz="1200" dirty="0">
                <a:latin typeface="+mn-lt"/>
                <a:cs typeface="Arial" panose="020B0604020202020204" pitchFamily="34" charset="0"/>
              </a:rPr>
              <a:t>												</a:t>
            </a:r>
          </a:p>
        </p:txBody>
      </p:sp>
      <p:sp>
        <p:nvSpPr>
          <p:cNvPr id="717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8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AFEA12D0-F892-4244-A303-CA1858B9EDDE}" type="slidenum">
              <a:rPr lang="en-US" altLang="en-US" sz="1000">
                <a:solidFill>
                  <a:srgbClr val="898989"/>
                </a:solidFill>
              </a:rPr>
              <a:pPr>
                <a:spcBef>
                  <a:spcPct val="0"/>
                </a:spcBef>
                <a:buFontTx/>
                <a:buNone/>
              </a:pPr>
              <a:t>6</a:t>
            </a:fld>
            <a:endParaRPr lang="en-US" altLang="en-US" sz="1000" dirty="0">
              <a:solidFill>
                <a:srgbClr val="898989"/>
              </a:solidFill>
            </a:endParaRPr>
          </a:p>
        </p:txBody>
      </p:sp>
      <p:graphicFrame>
        <p:nvGraphicFramePr>
          <p:cNvPr id="3" name="Diagram 2"/>
          <p:cNvGraphicFramePr/>
          <p:nvPr>
            <p:extLst>
              <p:ext uri="{D42A27DB-BD31-4B8C-83A1-F6EECF244321}">
                <p14:modId xmlns:p14="http://schemas.microsoft.com/office/powerpoint/2010/main" val="1749351355"/>
              </p:ext>
            </p:extLst>
          </p:nvPr>
        </p:nvGraphicFramePr>
        <p:xfrm>
          <a:off x="6017623" y="492196"/>
          <a:ext cx="3018143" cy="21958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Table 3"/>
          <p:cNvGraphicFramePr>
            <a:graphicFrameLocks noGrp="1"/>
          </p:cNvGraphicFramePr>
          <p:nvPr>
            <p:extLst/>
          </p:nvPr>
        </p:nvGraphicFramePr>
        <p:xfrm>
          <a:off x="511104" y="2840869"/>
          <a:ext cx="8349515" cy="3092244"/>
        </p:xfrm>
        <a:graphic>
          <a:graphicData uri="http://schemas.openxmlformats.org/drawingml/2006/table">
            <a:tbl>
              <a:tblPr firstRow="1" firstCol="1" bandRow="1">
                <a:effectLst>
                  <a:outerShdw blurRad="50800" dist="50800" dir="5400000" algn="ctr" rotWithShape="0">
                    <a:schemeClr val="tx2"/>
                  </a:outerShdw>
                </a:effectLst>
                <a:tableStyleId>{69CF1AB2-1976-4502-BF36-3FF5EA218861}</a:tableStyleId>
              </a:tblPr>
              <a:tblGrid>
                <a:gridCol w="1109408">
                  <a:extLst>
                    <a:ext uri="{9D8B030D-6E8A-4147-A177-3AD203B41FA5}">
                      <a16:colId xmlns:a16="http://schemas.microsoft.com/office/drawing/2014/main" xmlns="" val="20000"/>
                    </a:ext>
                  </a:extLst>
                </a:gridCol>
                <a:gridCol w="6018878">
                  <a:extLst>
                    <a:ext uri="{9D8B030D-6E8A-4147-A177-3AD203B41FA5}">
                      <a16:colId xmlns:a16="http://schemas.microsoft.com/office/drawing/2014/main" xmlns="" val="20001"/>
                    </a:ext>
                  </a:extLst>
                </a:gridCol>
                <a:gridCol w="1221229">
                  <a:extLst>
                    <a:ext uri="{9D8B030D-6E8A-4147-A177-3AD203B41FA5}">
                      <a16:colId xmlns:a16="http://schemas.microsoft.com/office/drawing/2014/main" xmlns="" val="20002"/>
                    </a:ext>
                  </a:extLst>
                </a:gridCol>
              </a:tblGrid>
              <a:tr h="283725">
                <a:tc>
                  <a:txBody>
                    <a:bodyPr/>
                    <a:lstStyle/>
                    <a:p>
                      <a:pPr marL="0" marR="0" algn="l">
                        <a:lnSpc>
                          <a:spcPct val="110000"/>
                        </a:lnSpc>
                        <a:spcBef>
                          <a:spcPts val="0"/>
                        </a:spcBef>
                        <a:spcAft>
                          <a:spcPts val="900"/>
                        </a:spcAft>
                      </a:pPr>
                      <a:r>
                        <a:rPr lang="en-US" sz="1200" kern="1200" dirty="0">
                          <a:solidFill>
                            <a:schemeClr val="bg1"/>
                          </a:solidFill>
                          <a:effectLst/>
                        </a:rPr>
                        <a:t>Meetings </a:t>
                      </a:r>
                      <a:endParaRPr lang="en-US" sz="1200" kern="1200" dirty="0">
                        <a:solidFill>
                          <a:schemeClr val="bg1"/>
                        </a:solidFill>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solidFill>
                      <a:schemeClr val="accent1">
                        <a:lumMod val="75000"/>
                      </a:schemeClr>
                    </a:solidFill>
                  </a:tcPr>
                </a:tc>
                <a:tc>
                  <a:txBody>
                    <a:bodyPr/>
                    <a:lstStyle/>
                    <a:p>
                      <a:pPr marL="0" marR="0" algn="l">
                        <a:lnSpc>
                          <a:spcPct val="110000"/>
                        </a:lnSpc>
                        <a:spcBef>
                          <a:spcPts val="0"/>
                        </a:spcBef>
                        <a:spcAft>
                          <a:spcPts val="900"/>
                        </a:spcAft>
                      </a:pPr>
                      <a:r>
                        <a:rPr lang="en-US" sz="1200" kern="1200" dirty="0">
                          <a:solidFill>
                            <a:schemeClr val="bg1"/>
                          </a:solidFill>
                          <a:effectLst/>
                        </a:rPr>
                        <a:t>Proposals Presented</a:t>
                      </a:r>
                      <a:endParaRPr lang="en-US" sz="1200" kern="1200" dirty="0">
                        <a:solidFill>
                          <a:schemeClr val="bg1"/>
                        </a:solidFill>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solidFill>
                      <a:schemeClr val="accent1">
                        <a:lumMod val="75000"/>
                      </a:schemeClr>
                    </a:solidFill>
                  </a:tcPr>
                </a:tc>
                <a:tc>
                  <a:txBody>
                    <a:bodyPr/>
                    <a:lstStyle/>
                    <a:p>
                      <a:pPr marL="0" marR="0" algn="r">
                        <a:lnSpc>
                          <a:spcPct val="110000"/>
                        </a:lnSpc>
                        <a:spcBef>
                          <a:spcPts val="0"/>
                        </a:spcBef>
                        <a:spcAft>
                          <a:spcPts val="0"/>
                        </a:spcAft>
                      </a:pPr>
                      <a:r>
                        <a:rPr lang="en-US" sz="1200" kern="1200" dirty="0">
                          <a:solidFill>
                            <a:schemeClr val="bg1"/>
                          </a:solidFill>
                          <a:effectLst/>
                        </a:rPr>
                        <a:t>Budget (TCO)</a:t>
                      </a:r>
                    </a:p>
                  </a:txBody>
                  <a:tcPr marL="34153" marR="34153" marT="0" marB="0">
                    <a:solidFill>
                      <a:schemeClr val="accent1">
                        <a:lumMod val="75000"/>
                      </a:schemeClr>
                    </a:solidFill>
                  </a:tcPr>
                </a:tc>
                <a:extLst>
                  <a:ext uri="{0D108BD9-81ED-4DB2-BD59-A6C34878D82A}">
                    <a16:rowId xmlns:a16="http://schemas.microsoft.com/office/drawing/2014/main" xmlns="" val="10000"/>
                  </a:ext>
                </a:extLst>
              </a:tr>
              <a:tr h="393278">
                <a:tc>
                  <a:txBody>
                    <a:bodyPr/>
                    <a:lstStyle/>
                    <a:p>
                      <a:pPr marL="0" marR="0" algn="l">
                        <a:lnSpc>
                          <a:spcPct val="110000"/>
                        </a:lnSpc>
                        <a:spcBef>
                          <a:spcPts val="0"/>
                        </a:spcBef>
                        <a:spcAft>
                          <a:spcPts val="900"/>
                        </a:spcAft>
                      </a:pPr>
                      <a:r>
                        <a:rPr lang="en-US" sz="1200" kern="1200" dirty="0">
                          <a:effectLst/>
                        </a:rPr>
                        <a:t>Feb 25</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Self Service Data Visualization (RFP)</a:t>
                      </a:r>
                    </a:p>
                    <a:p>
                      <a:pPr marL="0" marR="0" algn="l">
                        <a:lnSpc>
                          <a:spcPct val="110000"/>
                        </a:lnSpc>
                        <a:spcBef>
                          <a:spcPts val="0"/>
                        </a:spcBef>
                        <a:spcAft>
                          <a:spcPts val="0"/>
                        </a:spcAft>
                      </a:pPr>
                      <a:r>
                        <a:rPr lang="en-US" sz="1200" kern="1200" dirty="0">
                          <a:effectLst/>
                        </a:rPr>
                        <a:t>Office Space Management System (RFP)</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   $690,585</a:t>
                      </a:r>
                    </a:p>
                    <a:p>
                      <a:pPr marL="0" marR="0" algn="r">
                        <a:lnSpc>
                          <a:spcPct val="110000"/>
                        </a:lnSpc>
                        <a:spcBef>
                          <a:spcPts val="0"/>
                        </a:spcBef>
                        <a:spcAft>
                          <a:spcPts val="0"/>
                        </a:spcAft>
                      </a:pPr>
                      <a:r>
                        <a:rPr lang="en-US" sz="1200" kern="1200" dirty="0">
                          <a:effectLst/>
                        </a:rPr>
                        <a:t>$2,700,000</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1"/>
                  </a:ext>
                </a:extLst>
              </a:tr>
              <a:tr h="196639">
                <a:tc>
                  <a:txBody>
                    <a:bodyPr/>
                    <a:lstStyle/>
                    <a:p>
                      <a:pPr marL="0" marR="0" algn="l">
                        <a:lnSpc>
                          <a:spcPct val="110000"/>
                        </a:lnSpc>
                        <a:spcBef>
                          <a:spcPts val="0"/>
                        </a:spcBef>
                        <a:spcAft>
                          <a:spcPts val="900"/>
                        </a:spcAft>
                      </a:pPr>
                      <a:r>
                        <a:rPr lang="en-US" sz="1200" kern="1200">
                          <a:effectLst/>
                        </a:rPr>
                        <a:t>Apr 8</a:t>
                      </a:r>
                      <a:endParaRPr lang="en-US" sz="1200" kern="120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Procurement Transformation (RFP)</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$15,700,000</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2"/>
                  </a:ext>
                </a:extLst>
              </a:tr>
              <a:tr h="196639">
                <a:tc>
                  <a:txBody>
                    <a:bodyPr/>
                    <a:lstStyle/>
                    <a:p>
                      <a:pPr marL="0" marR="0" algn="l">
                        <a:lnSpc>
                          <a:spcPct val="110000"/>
                        </a:lnSpc>
                        <a:spcBef>
                          <a:spcPts val="0"/>
                        </a:spcBef>
                        <a:spcAft>
                          <a:spcPts val="900"/>
                        </a:spcAft>
                      </a:pPr>
                      <a:r>
                        <a:rPr lang="en-US" sz="1200" kern="1200">
                          <a:effectLst/>
                        </a:rPr>
                        <a:t>May 27</a:t>
                      </a:r>
                      <a:endParaRPr lang="en-US" sz="1200" kern="120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Server 2003 Upgrade (In-House)</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$22,700,000</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3"/>
                  </a:ext>
                </a:extLst>
              </a:tr>
              <a:tr h="661909">
                <a:tc>
                  <a:txBody>
                    <a:bodyPr/>
                    <a:lstStyle/>
                    <a:p>
                      <a:pPr marL="0" marR="0" algn="l">
                        <a:lnSpc>
                          <a:spcPct val="110000"/>
                        </a:lnSpc>
                        <a:spcBef>
                          <a:spcPts val="0"/>
                        </a:spcBef>
                        <a:spcAft>
                          <a:spcPts val="900"/>
                        </a:spcAft>
                      </a:pPr>
                      <a:r>
                        <a:rPr lang="en-US" sz="1200" kern="1200">
                          <a:effectLst/>
                        </a:rPr>
                        <a:t>Sep 16</a:t>
                      </a:r>
                      <a:endParaRPr lang="en-US" sz="1200" kern="120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Applicant Tracking System (RFP)</a:t>
                      </a:r>
                    </a:p>
                    <a:p>
                      <a:pPr marL="0" marR="0" algn="l">
                        <a:lnSpc>
                          <a:spcPct val="110000"/>
                        </a:lnSpc>
                        <a:spcBef>
                          <a:spcPts val="0"/>
                        </a:spcBef>
                        <a:spcAft>
                          <a:spcPts val="0"/>
                        </a:spcAft>
                      </a:pPr>
                      <a:r>
                        <a:rPr lang="en-US" sz="1200" kern="1200" dirty="0">
                          <a:effectLst/>
                        </a:rPr>
                        <a:t>Enterprise Data Backup System (In-House)</a:t>
                      </a:r>
                    </a:p>
                    <a:p>
                      <a:pPr marL="0" marR="0" algn="l">
                        <a:lnSpc>
                          <a:spcPct val="110000"/>
                        </a:lnSpc>
                        <a:spcBef>
                          <a:spcPts val="0"/>
                        </a:spcBef>
                        <a:spcAft>
                          <a:spcPts val="0"/>
                        </a:spcAft>
                      </a:pPr>
                      <a:r>
                        <a:rPr lang="en-US" sz="1200" kern="1200" dirty="0">
                          <a:effectLst/>
                        </a:rPr>
                        <a:t>*Group Sales Reservation  </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TBD</a:t>
                      </a:r>
                    </a:p>
                    <a:p>
                      <a:pPr marL="0" marR="0" algn="r">
                        <a:lnSpc>
                          <a:spcPct val="110000"/>
                        </a:lnSpc>
                        <a:spcBef>
                          <a:spcPts val="0"/>
                        </a:spcBef>
                        <a:spcAft>
                          <a:spcPts val="0"/>
                        </a:spcAft>
                      </a:pPr>
                      <a:r>
                        <a:rPr lang="en-US" sz="1200" kern="1200" dirty="0">
                          <a:effectLst/>
                        </a:rPr>
                        <a:t>$6,600,000</a:t>
                      </a:r>
                    </a:p>
                    <a:p>
                      <a:pPr marL="0" marR="0" algn="r">
                        <a:lnSpc>
                          <a:spcPct val="110000"/>
                        </a:lnSpc>
                        <a:spcBef>
                          <a:spcPts val="0"/>
                        </a:spcBef>
                        <a:spcAft>
                          <a:spcPts val="0"/>
                        </a:spcAft>
                      </a:pPr>
                      <a:r>
                        <a:rPr lang="en-US" sz="1200" kern="1200" dirty="0">
                          <a:effectLst/>
                        </a:rPr>
                        <a:t>$854,000</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4"/>
                  </a:ext>
                </a:extLst>
              </a:tr>
              <a:tr h="425945">
                <a:tc>
                  <a:txBody>
                    <a:bodyPr/>
                    <a:lstStyle/>
                    <a:p>
                      <a:pPr marL="0" marR="0" algn="l">
                        <a:lnSpc>
                          <a:spcPct val="110000"/>
                        </a:lnSpc>
                        <a:spcBef>
                          <a:spcPts val="0"/>
                        </a:spcBef>
                        <a:spcAft>
                          <a:spcPts val="900"/>
                        </a:spcAft>
                      </a:pPr>
                      <a:r>
                        <a:rPr lang="en-US" sz="1200" kern="1200">
                          <a:effectLst/>
                        </a:rPr>
                        <a:t>Nov 4</a:t>
                      </a:r>
                      <a:endParaRPr lang="en-US" sz="1200" kern="120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eHOS Expansion (In-House)</a:t>
                      </a:r>
                    </a:p>
                    <a:p>
                      <a:pPr marL="0" marR="0" algn="l">
                        <a:lnSpc>
                          <a:spcPct val="110000"/>
                        </a:lnSpc>
                        <a:spcBef>
                          <a:spcPts val="0"/>
                        </a:spcBef>
                        <a:spcAft>
                          <a:spcPts val="0"/>
                        </a:spcAft>
                      </a:pPr>
                      <a:r>
                        <a:rPr lang="en-US" sz="1200" kern="1200" dirty="0">
                          <a:effectLst/>
                        </a:rPr>
                        <a:t>Enterprise Safety System (RFP)</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$3,006,440</a:t>
                      </a:r>
                    </a:p>
                    <a:p>
                      <a:pPr marL="0" marR="0" algn="r">
                        <a:lnSpc>
                          <a:spcPct val="110000"/>
                        </a:lnSpc>
                        <a:spcBef>
                          <a:spcPts val="0"/>
                        </a:spcBef>
                        <a:spcAft>
                          <a:spcPts val="0"/>
                        </a:spcAft>
                      </a:pPr>
                      <a:r>
                        <a:rPr lang="en-US" sz="1200" kern="1200" dirty="0">
                          <a:effectLst/>
                        </a:rPr>
                        <a:t>$3,700,000</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5"/>
                  </a:ext>
                </a:extLst>
              </a:tr>
              <a:tr h="915993">
                <a:tc>
                  <a:txBody>
                    <a:bodyPr/>
                    <a:lstStyle/>
                    <a:p>
                      <a:pPr marL="0" marR="0" algn="l">
                        <a:lnSpc>
                          <a:spcPct val="110000"/>
                        </a:lnSpc>
                        <a:spcBef>
                          <a:spcPts val="0"/>
                        </a:spcBef>
                        <a:spcAft>
                          <a:spcPts val="900"/>
                        </a:spcAft>
                      </a:pPr>
                      <a:r>
                        <a:rPr lang="en-US" sz="1200" kern="1200">
                          <a:effectLst/>
                        </a:rPr>
                        <a:t>Dec 17 </a:t>
                      </a:r>
                      <a:endParaRPr lang="en-US" sz="1200" kern="120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l">
                        <a:lnSpc>
                          <a:spcPct val="110000"/>
                        </a:lnSpc>
                        <a:spcBef>
                          <a:spcPts val="0"/>
                        </a:spcBef>
                        <a:spcAft>
                          <a:spcPts val="0"/>
                        </a:spcAft>
                      </a:pPr>
                      <a:r>
                        <a:rPr lang="en-US" sz="1200" kern="1200" dirty="0">
                          <a:effectLst/>
                        </a:rPr>
                        <a:t>MNR  Interim Trouble Ticket and Work Order System </a:t>
                      </a:r>
                    </a:p>
                    <a:p>
                      <a:pPr marL="0" marR="0" algn="l">
                        <a:lnSpc>
                          <a:spcPct val="110000"/>
                        </a:lnSpc>
                        <a:spcBef>
                          <a:spcPts val="0"/>
                        </a:spcBef>
                        <a:spcAft>
                          <a:spcPts val="0"/>
                        </a:spcAft>
                      </a:pPr>
                      <a:r>
                        <a:rPr lang="en-US" sz="1200" kern="1200" dirty="0">
                          <a:effectLst/>
                        </a:rPr>
                        <a:t>NYCT Subways EAM Foundations Program </a:t>
                      </a:r>
                    </a:p>
                    <a:p>
                      <a:pPr marL="0" marR="0" algn="l">
                        <a:lnSpc>
                          <a:spcPct val="110000"/>
                        </a:lnSpc>
                        <a:spcBef>
                          <a:spcPts val="0"/>
                        </a:spcBef>
                        <a:spcAft>
                          <a:spcPts val="0"/>
                        </a:spcAft>
                      </a:pPr>
                      <a:r>
                        <a:rPr lang="en-US" sz="1200" kern="1200" dirty="0">
                          <a:effectLst/>
                        </a:rPr>
                        <a:t>LIRR EAM Foundations Program </a:t>
                      </a:r>
                    </a:p>
                    <a:p>
                      <a:pPr marL="0" marR="0" algn="l">
                        <a:lnSpc>
                          <a:spcPct val="110000"/>
                        </a:lnSpc>
                        <a:spcBef>
                          <a:spcPts val="0"/>
                        </a:spcBef>
                        <a:spcAft>
                          <a:spcPts val="0"/>
                        </a:spcAft>
                      </a:pPr>
                      <a:r>
                        <a:rPr lang="en-US" sz="1200" kern="1200" dirty="0">
                          <a:effectLst/>
                        </a:rPr>
                        <a:t>B&amp;T Tunnel Management Alternatives Analysis</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tc>
                  <a:txBody>
                    <a:bodyPr/>
                    <a:lstStyle/>
                    <a:p>
                      <a:pPr marL="0" marR="0" algn="r">
                        <a:lnSpc>
                          <a:spcPct val="110000"/>
                        </a:lnSpc>
                        <a:spcBef>
                          <a:spcPts val="0"/>
                        </a:spcBef>
                        <a:spcAft>
                          <a:spcPts val="0"/>
                        </a:spcAft>
                      </a:pPr>
                      <a:r>
                        <a:rPr lang="en-US" sz="1200" kern="1200" dirty="0">
                          <a:effectLst/>
                        </a:rPr>
                        <a:t>$4,200,000</a:t>
                      </a:r>
                    </a:p>
                    <a:p>
                      <a:pPr marL="0" marR="0" algn="r">
                        <a:lnSpc>
                          <a:spcPct val="110000"/>
                        </a:lnSpc>
                        <a:spcBef>
                          <a:spcPts val="0"/>
                        </a:spcBef>
                        <a:spcAft>
                          <a:spcPts val="0"/>
                        </a:spcAft>
                      </a:pPr>
                      <a:r>
                        <a:rPr lang="en-US" sz="1200" kern="1200" dirty="0">
                          <a:effectLst/>
                        </a:rPr>
                        <a:t>$12,829,943</a:t>
                      </a:r>
                    </a:p>
                    <a:p>
                      <a:pPr marL="0" marR="0" algn="r">
                        <a:lnSpc>
                          <a:spcPct val="110000"/>
                        </a:lnSpc>
                        <a:spcBef>
                          <a:spcPts val="0"/>
                        </a:spcBef>
                        <a:spcAft>
                          <a:spcPts val="0"/>
                        </a:spcAft>
                      </a:pPr>
                      <a:r>
                        <a:rPr lang="en-US" sz="1200" kern="1200" dirty="0">
                          <a:effectLst/>
                        </a:rPr>
                        <a:t>$8,961,564</a:t>
                      </a:r>
                    </a:p>
                    <a:p>
                      <a:pPr marL="0" marR="0" algn="r">
                        <a:lnSpc>
                          <a:spcPct val="110000"/>
                        </a:lnSpc>
                        <a:spcBef>
                          <a:spcPts val="0"/>
                        </a:spcBef>
                        <a:spcAft>
                          <a:spcPts val="0"/>
                        </a:spcAft>
                      </a:pPr>
                      <a:r>
                        <a:rPr lang="en-US" sz="1200" kern="1200" dirty="0">
                          <a:effectLst/>
                        </a:rPr>
                        <a:t>$435,847</a:t>
                      </a:r>
                      <a:endParaRPr lang="en-US" sz="1200" kern="1200" dirty="0">
                        <a:effectLst/>
                        <a:latin typeface="Tw Cen MT" panose="020B0602020104020603" pitchFamily="34" charset="0"/>
                        <a:ea typeface="Tw Cen MT" panose="020B0602020104020603" pitchFamily="34" charset="0"/>
                        <a:cs typeface="Times New Roman" panose="02020603050405020304" pitchFamily="18" charset="0"/>
                      </a:endParaRPr>
                    </a:p>
                  </a:txBody>
                  <a:tcPr marL="34153" marR="34153" marT="0" marB="0"/>
                </a:tc>
                <a:extLst>
                  <a:ext uri="{0D108BD9-81ED-4DB2-BD59-A6C34878D82A}">
                    <a16:rowId xmlns:a16="http://schemas.microsoft.com/office/drawing/2014/main" xmlns="" val="10006"/>
                  </a:ext>
                </a:extLst>
              </a:tr>
            </a:tbl>
          </a:graphicData>
        </a:graphic>
      </p:graphicFrame>
      <p:sp>
        <p:nvSpPr>
          <p:cNvPr id="6" name="TextBox 5"/>
          <p:cNvSpPr txBox="1"/>
          <p:nvPr/>
        </p:nvSpPr>
        <p:spPr>
          <a:xfrm>
            <a:off x="1687339" y="6144128"/>
            <a:ext cx="1091966" cy="261610"/>
          </a:xfrm>
          <a:prstGeom prst="rect">
            <a:avLst/>
          </a:prstGeom>
          <a:noFill/>
        </p:spPr>
        <p:txBody>
          <a:bodyPr wrap="none" rtlCol="0">
            <a:spAutoFit/>
          </a:bodyPr>
          <a:lstStyle/>
          <a:p>
            <a:r>
              <a:rPr lang="en-US" sz="1050" dirty="0"/>
              <a:t>* Not Approved</a:t>
            </a:r>
          </a:p>
        </p:txBody>
      </p:sp>
      <p:sp>
        <p:nvSpPr>
          <p:cNvPr id="9" name="TextBox 8"/>
          <p:cNvSpPr txBox="1"/>
          <p:nvPr/>
        </p:nvSpPr>
        <p:spPr>
          <a:xfrm>
            <a:off x="5676604" y="6008509"/>
            <a:ext cx="3359162" cy="338554"/>
          </a:xfrm>
          <a:prstGeom prst="rect">
            <a:avLst/>
          </a:prstGeom>
          <a:noFill/>
        </p:spPr>
        <p:txBody>
          <a:bodyPr wrap="square" rtlCol="0">
            <a:spAutoFit/>
          </a:bodyPr>
          <a:lstStyle/>
          <a:p>
            <a:r>
              <a:rPr lang="en-US" sz="1600" dirty="0"/>
              <a:t>Total Budget Approved = $81,524,379 </a:t>
            </a:r>
          </a:p>
        </p:txBody>
      </p:sp>
      <p:sp>
        <p:nvSpPr>
          <p:cNvPr id="2" name="TextBox 1"/>
          <p:cNvSpPr txBox="1"/>
          <p:nvPr/>
        </p:nvSpPr>
        <p:spPr>
          <a:xfrm>
            <a:off x="511105" y="909156"/>
            <a:ext cx="5968072" cy="1477328"/>
          </a:xfrm>
          <a:prstGeom prst="rect">
            <a:avLst/>
          </a:prstGeom>
          <a:noFill/>
        </p:spPr>
        <p:txBody>
          <a:bodyPr wrap="square" rtlCol="0">
            <a:spAutoFit/>
          </a:bodyPr>
          <a:lstStyle/>
          <a:p>
            <a:r>
              <a:rPr lang="en-US" dirty="0"/>
              <a:t>The IT Governance process has resulted in alignment of MTA Corporate and Agency  IT priorities for the organization as a whole. The MTA IT Steering Committee meets regularly  to discuss new proposals, review the status of prior approvals and discuss agency needs and priorities. </a:t>
            </a:r>
          </a:p>
        </p:txBody>
      </p:sp>
    </p:spTree>
    <p:extLst>
      <p:ext uri="{BB962C8B-B14F-4D97-AF65-F5344CB8AC3E}">
        <p14:creationId xmlns:p14="http://schemas.microsoft.com/office/powerpoint/2010/main" val="1061377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F69386F1-4D06-4D06-98ED-CCA310119EF8}" type="slidenum">
              <a:rPr lang="en-US" altLang="en-US" smtClean="0"/>
              <a:pPr>
                <a:defRPr/>
              </a:pPr>
              <a:t>7</a:t>
            </a:fld>
            <a:endParaRPr lang="en-US" altLang="en-US" dirty="0"/>
          </a:p>
        </p:txBody>
      </p:sp>
      <p:sp>
        <p:nvSpPr>
          <p:cNvPr id="6" name="Title 1"/>
          <p:cNvSpPr>
            <a:spLocks noGrp="1"/>
          </p:cNvSpPr>
          <p:nvPr>
            <p:ph type="title"/>
          </p:nvPr>
        </p:nvSpPr>
        <p:spPr>
          <a:xfrm>
            <a:off x="457200" y="274638"/>
            <a:ext cx="8229600" cy="551272"/>
          </a:xfrm>
        </p:spPr>
        <p:txBody>
          <a:bodyPr/>
          <a:lstStyle/>
          <a:p>
            <a:r>
              <a:rPr lang="en-US" altLang="en-US" sz="2100" dirty="0">
                <a:solidFill>
                  <a:schemeClr val="tx2">
                    <a:lumMod val="75000"/>
                  </a:schemeClr>
                </a:solidFill>
                <a:latin typeface="Arial" panose="020B0604020202020204" pitchFamily="34" charset="0"/>
                <a:cs typeface="Arial" panose="020B0604020202020204" pitchFamily="34" charset="0"/>
              </a:rPr>
              <a:t>IT Governance delivers transparency to IT decision making</a:t>
            </a:r>
          </a:p>
        </p:txBody>
      </p:sp>
      <p:graphicFrame>
        <p:nvGraphicFramePr>
          <p:cNvPr id="9" name="Object 8"/>
          <p:cNvGraphicFramePr>
            <a:graphicFrameLocks noChangeAspect="1"/>
          </p:cNvGraphicFramePr>
          <p:nvPr>
            <p:extLst>
              <p:ext uri="{D42A27DB-BD31-4B8C-83A1-F6EECF244321}">
                <p14:modId xmlns:p14="http://schemas.microsoft.com/office/powerpoint/2010/main" val="3784933773"/>
              </p:ext>
            </p:extLst>
          </p:nvPr>
        </p:nvGraphicFramePr>
        <p:xfrm>
          <a:off x="593724" y="714582"/>
          <a:ext cx="7940675" cy="5753100"/>
        </p:xfrm>
        <a:graphic>
          <a:graphicData uri="http://schemas.openxmlformats.org/presentationml/2006/ole">
            <mc:AlternateContent xmlns:mc="http://schemas.openxmlformats.org/markup-compatibility/2006">
              <mc:Choice xmlns:v="urn:schemas-microsoft-com:vml" Requires="v">
                <p:oleObj spid="_x0000_s1046" name="Visio" r:id="rId4" imgW="9944134" imgH="7801110" progId="Visio.Drawing.15">
                  <p:embed/>
                </p:oleObj>
              </mc:Choice>
              <mc:Fallback>
                <p:oleObj name="Visio" r:id="rId4" imgW="9944134" imgH="7801110" progId="Visio.Drawing.15">
                  <p:embed/>
                  <p:pic>
                    <p:nvPicPr>
                      <p:cNvPr id="0" name=""/>
                      <p:cNvPicPr/>
                      <p:nvPr/>
                    </p:nvPicPr>
                    <p:blipFill>
                      <a:blip r:embed="rId5"/>
                      <a:stretch>
                        <a:fillRect/>
                      </a:stretch>
                    </p:blipFill>
                    <p:spPr>
                      <a:xfrm>
                        <a:off x="593724" y="714582"/>
                        <a:ext cx="7940675" cy="5753100"/>
                      </a:xfrm>
                      <a:prstGeom prst="rect">
                        <a:avLst/>
                      </a:prstGeom>
                    </p:spPr>
                  </p:pic>
                </p:oleObj>
              </mc:Fallback>
            </mc:AlternateContent>
          </a:graphicData>
        </a:graphic>
      </p:graphicFrame>
    </p:spTree>
    <p:extLst>
      <p:ext uri="{BB962C8B-B14F-4D97-AF65-F5344CB8AC3E}">
        <p14:creationId xmlns:p14="http://schemas.microsoft.com/office/powerpoint/2010/main" val="284976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4443"/>
            <a:ext cx="8229600" cy="479764"/>
          </a:xfrm>
        </p:spPr>
        <p:txBody>
          <a:bodyPr/>
          <a:lstStyle/>
          <a:p>
            <a:r>
              <a:rPr lang="en-US" sz="2400" dirty="0">
                <a:solidFill>
                  <a:schemeClr val="tx2">
                    <a:lumMod val="75000"/>
                  </a:schemeClr>
                </a:solidFill>
              </a:rPr>
              <a:t>MTA IT PMO is managing over $400 million in projects</a:t>
            </a:r>
          </a:p>
        </p:txBody>
      </p:sp>
      <p:sp>
        <p:nvSpPr>
          <p:cNvPr id="6" name="Slide Number Placeholder 5"/>
          <p:cNvSpPr>
            <a:spLocks noGrp="1"/>
          </p:cNvSpPr>
          <p:nvPr>
            <p:ph type="sldNum" sz="quarter" idx="12"/>
          </p:nvPr>
        </p:nvSpPr>
        <p:spPr/>
        <p:txBody>
          <a:bodyPr/>
          <a:lstStyle/>
          <a:p>
            <a:pPr>
              <a:defRPr/>
            </a:pPr>
            <a:fld id="{C53063DB-D2E3-4DD9-AA69-134F2C078351}" type="slidenum">
              <a:rPr lang="en-US" altLang="en-US" smtClean="0"/>
              <a:pPr>
                <a:defRPr/>
              </a:pPr>
              <a:t>8</a:t>
            </a:fld>
            <a:endParaRPr lang="en-US" altLang="en-US" dirty="0"/>
          </a:p>
        </p:txBody>
      </p:sp>
      <p:graphicFrame>
        <p:nvGraphicFramePr>
          <p:cNvPr id="9" name="Table 8"/>
          <p:cNvGraphicFramePr>
            <a:graphicFrameLocks noGrp="1"/>
          </p:cNvGraphicFramePr>
          <p:nvPr>
            <p:extLst/>
          </p:nvPr>
        </p:nvGraphicFramePr>
        <p:xfrm>
          <a:off x="566057" y="1329170"/>
          <a:ext cx="8296521" cy="4795925"/>
        </p:xfrm>
        <a:graphic>
          <a:graphicData uri="http://schemas.openxmlformats.org/drawingml/2006/table">
            <a:tbl>
              <a:tblPr firstRow="1" bandRow="1">
                <a:tableStyleId>{5C22544A-7EE6-4342-B048-85BDC9FD1C3A}</a:tableStyleId>
              </a:tblPr>
              <a:tblGrid>
                <a:gridCol w="1337558">
                  <a:extLst>
                    <a:ext uri="{9D8B030D-6E8A-4147-A177-3AD203B41FA5}">
                      <a16:colId xmlns:a16="http://schemas.microsoft.com/office/drawing/2014/main" xmlns="" val="20000"/>
                    </a:ext>
                  </a:extLst>
                </a:gridCol>
                <a:gridCol w="1753985">
                  <a:extLst>
                    <a:ext uri="{9D8B030D-6E8A-4147-A177-3AD203B41FA5}">
                      <a16:colId xmlns:a16="http://schemas.microsoft.com/office/drawing/2014/main" xmlns="" val="20001"/>
                    </a:ext>
                  </a:extLst>
                </a:gridCol>
                <a:gridCol w="4156364">
                  <a:extLst>
                    <a:ext uri="{9D8B030D-6E8A-4147-A177-3AD203B41FA5}">
                      <a16:colId xmlns:a16="http://schemas.microsoft.com/office/drawing/2014/main" xmlns="" val="20002"/>
                    </a:ext>
                  </a:extLst>
                </a:gridCol>
                <a:gridCol w="1048614">
                  <a:extLst>
                    <a:ext uri="{9D8B030D-6E8A-4147-A177-3AD203B41FA5}">
                      <a16:colId xmlns:a16="http://schemas.microsoft.com/office/drawing/2014/main" xmlns="" val="20003"/>
                    </a:ext>
                  </a:extLst>
                </a:gridCol>
              </a:tblGrid>
              <a:tr h="300125">
                <a:tc>
                  <a:txBody>
                    <a:bodyPr/>
                    <a:lstStyle/>
                    <a:p>
                      <a:r>
                        <a:rPr lang="en-US" sz="1200" dirty="0"/>
                        <a:t>Project  </a:t>
                      </a:r>
                    </a:p>
                  </a:txBody>
                  <a:tcPr/>
                </a:tc>
                <a:tc>
                  <a:txBody>
                    <a:bodyPr/>
                    <a:lstStyle/>
                    <a:p>
                      <a:r>
                        <a:rPr lang="en-US" sz="1200" dirty="0"/>
                        <a:t>MTA Priority</a:t>
                      </a:r>
                    </a:p>
                  </a:txBody>
                  <a:tcPr/>
                </a:tc>
                <a:tc>
                  <a:txBody>
                    <a:bodyPr/>
                    <a:lstStyle/>
                    <a:p>
                      <a:r>
                        <a:rPr lang="en-US" sz="1200" dirty="0"/>
                        <a:t>IT Initiative</a:t>
                      </a:r>
                    </a:p>
                  </a:txBody>
                  <a:tcPr/>
                </a:tc>
                <a:tc>
                  <a:txBody>
                    <a:bodyPr/>
                    <a:lstStyle/>
                    <a:p>
                      <a:r>
                        <a:rPr lang="en-US" sz="1200" dirty="0"/>
                        <a:t>Budget</a:t>
                      </a:r>
                    </a:p>
                  </a:txBody>
                  <a:tcPr/>
                </a:tc>
                <a:extLst>
                  <a:ext uri="{0D108BD9-81ED-4DB2-BD59-A6C34878D82A}">
                    <a16:rowId xmlns:a16="http://schemas.microsoft.com/office/drawing/2014/main" xmlns="" val="10000"/>
                  </a:ext>
                </a:extLst>
              </a:tr>
              <a:tr h="4745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0" kern="1200" dirty="0">
                          <a:solidFill>
                            <a:schemeClr val="dk1"/>
                          </a:solidFill>
                          <a:effectLst/>
                          <a:latin typeface="+mn-lt"/>
                          <a:ea typeface="+mn-ea"/>
                          <a:cs typeface="Arial" panose="020B0604020202020204" pitchFamily="34" charset="0"/>
                        </a:rPr>
                        <a:t>Alternative Desktop Solution (ADS)</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A Safe &amp; Secure Network For Our Customers And Employees </a:t>
                      </a:r>
                      <a:endParaRPr lang="en-US" sz="11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Provide the MTA workforce with secure access to MTA’s IT resources and systems regardless of how, where or when they are working</a:t>
                      </a:r>
                      <a:endParaRPr lang="en-US" sz="11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latin typeface="+mn-lt"/>
                        </a:rPr>
                        <a:t>$33,670,752</a:t>
                      </a:r>
                    </a:p>
                  </a:txBody>
                  <a:tcPr anchor="ctr"/>
                </a:tc>
                <a:extLst>
                  <a:ext uri="{0D108BD9-81ED-4DB2-BD59-A6C34878D82A}">
                    <a16:rowId xmlns:a16="http://schemas.microsoft.com/office/drawing/2014/main" xmlns="" val="10001"/>
                  </a:ext>
                </a:extLst>
              </a:tr>
              <a:tr h="38758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effectLst/>
                          <a:latin typeface="+mn-lt"/>
                          <a:ea typeface="+mn-ea"/>
                          <a:cs typeface="+mn-cs"/>
                        </a:rPr>
                        <a:t>B Division</a:t>
                      </a:r>
                      <a:r>
                        <a:rPr lang="en-US" sz="1100" kern="1200" baseline="0" dirty="0">
                          <a:solidFill>
                            <a:schemeClr val="dk1"/>
                          </a:solidFill>
                          <a:effectLst/>
                          <a:latin typeface="+mn-lt"/>
                          <a:ea typeface="+mn-ea"/>
                          <a:cs typeface="+mn-cs"/>
                        </a:rPr>
                        <a:t> CIS - </a:t>
                      </a:r>
                      <a:r>
                        <a:rPr lang="en-US" sz="1100" kern="1200" dirty="0">
                          <a:solidFill>
                            <a:schemeClr val="dk1"/>
                          </a:solidFill>
                          <a:effectLst/>
                          <a:latin typeface="+mn-lt"/>
                          <a:ea typeface="+mn-ea"/>
                          <a:cs typeface="+mn-cs"/>
                        </a:rPr>
                        <a:t>Proof of Concept</a:t>
                      </a:r>
                      <a:endParaRPr lang="en-US" sz="11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Customer</a:t>
                      </a:r>
                      <a:r>
                        <a:rPr lang="en-US" sz="1100" baseline="0" dirty="0">
                          <a:solidFill>
                            <a:schemeClr val="tx1"/>
                          </a:solidFill>
                          <a:latin typeface="+mn-lt"/>
                        </a:rPr>
                        <a:t> Service</a:t>
                      </a:r>
                      <a:endParaRPr lang="en-US" altLang="en-US" sz="1100" dirty="0">
                        <a:solidFill>
                          <a:schemeClr val="tx1"/>
                        </a:solidFill>
                        <a:latin typeface="+mn-lt"/>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Leverage Emerging Technologies: Develop a structured approach and implement the capability to insert emerging, and innovative technologies to provide efficient business solutions</a:t>
                      </a:r>
                      <a:endParaRPr lang="en-US" altLang="en-US" sz="1100" b="0" dirty="0">
                        <a:solidFill>
                          <a:schemeClr val="tx1"/>
                        </a:solidFill>
                        <a:latin typeface="+mn-lt"/>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en-US" sz="1100" b="0" dirty="0">
                          <a:solidFill>
                            <a:schemeClr val="tx1"/>
                          </a:solidFill>
                          <a:latin typeface="+mn-lt"/>
                          <a:cs typeface="Arial" panose="020B0604020202020204" pitchFamily="34" charset="0"/>
                        </a:rPr>
                        <a:t>$2,000,000</a:t>
                      </a:r>
                    </a:p>
                  </a:txBody>
                  <a:tcPr anchor="ctr"/>
                </a:tc>
                <a:extLst>
                  <a:ext uri="{0D108BD9-81ED-4DB2-BD59-A6C34878D82A}">
                    <a16:rowId xmlns:a16="http://schemas.microsoft.com/office/drawing/2014/main" xmlns="" val="10002"/>
                  </a:ext>
                </a:extLst>
              </a:tr>
              <a:tr h="49638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Enterprise Asset</a:t>
                      </a:r>
                      <a:r>
                        <a:rPr lang="en-US" sz="1100" baseline="0" dirty="0">
                          <a:solidFill>
                            <a:schemeClr val="tx1"/>
                          </a:solidFill>
                          <a:latin typeface="+mn-lt"/>
                        </a:rPr>
                        <a:t> Management</a:t>
                      </a:r>
                      <a:endParaRPr lang="en-US" sz="1100" dirty="0">
                        <a:solidFill>
                          <a:schemeClr val="tx1"/>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Regular Capital Investments To Ensure The Reliability And Resiliency Of The MTA Network</a:t>
                      </a:r>
                      <a:endParaRPr lang="en-US" sz="1100" dirty="0">
                        <a:solidFill>
                          <a:schemeClr val="tx1"/>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Optimized IT Portfolio: Transform to a data driven IT investment management model.</a:t>
                      </a:r>
                      <a:endParaRPr lang="en-US" sz="1100" b="0" dirty="0">
                        <a:solidFill>
                          <a:schemeClr val="tx1"/>
                        </a:solidFill>
                        <a:latin typeface="+mn-lt"/>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$191,791,507</a:t>
                      </a:r>
                    </a:p>
                  </a:txBody>
                  <a:tcPr anchor="ctr"/>
                </a:tc>
                <a:extLst>
                  <a:ext uri="{0D108BD9-81ED-4DB2-BD59-A6C34878D82A}">
                    <a16:rowId xmlns:a16="http://schemas.microsoft.com/office/drawing/2014/main" xmlns="" val="10003"/>
                  </a:ext>
                </a:extLst>
              </a:tr>
              <a:tr h="3755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Mobile Ticketing</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Customer</a:t>
                      </a:r>
                      <a:r>
                        <a:rPr lang="en-US" sz="1100" baseline="0" dirty="0">
                          <a:solidFill>
                            <a:schemeClr val="tx1"/>
                          </a:solidFill>
                          <a:latin typeface="+mn-lt"/>
                        </a:rPr>
                        <a:t> Service</a:t>
                      </a:r>
                      <a:endParaRPr lang="en-US" sz="1100" dirty="0">
                        <a:solidFill>
                          <a:schemeClr val="tx1"/>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Leverage Emerging Technologies: Develop a structured approach and implement the capability to insert emerging, and innovative technologies to provide efficient business solutions</a:t>
                      </a:r>
                      <a:endParaRPr lang="en-US" altLang="en-US" sz="1100" b="0" dirty="0">
                        <a:solidFill>
                          <a:schemeClr val="tx1"/>
                        </a:solidFill>
                        <a:latin typeface="+mn-lt"/>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Vendor will be  paid $0.058 per ticket</a:t>
                      </a:r>
                      <a:r>
                        <a:rPr lang="en-US" sz="1100" b="0" baseline="0" dirty="0">
                          <a:solidFill>
                            <a:schemeClr val="tx1"/>
                          </a:solidFill>
                        </a:rPr>
                        <a:t> sale</a:t>
                      </a:r>
                      <a:endParaRPr lang="en-US" sz="1100" b="0" dirty="0">
                        <a:solidFill>
                          <a:schemeClr val="tx1"/>
                        </a:solidFill>
                      </a:endParaRPr>
                    </a:p>
                  </a:txBody>
                  <a:tcPr anchor="ctr"/>
                </a:tc>
                <a:extLst>
                  <a:ext uri="{0D108BD9-81ED-4DB2-BD59-A6C34878D82A}">
                    <a16:rowId xmlns:a16="http://schemas.microsoft.com/office/drawing/2014/main" xmlns="" val="10004"/>
                  </a:ext>
                </a:extLst>
              </a:tr>
              <a:tr h="4745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PeopleSoft</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Aggressive Management Of Our Finances</a:t>
                      </a:r>
                      <a:endParaRPr lang="en-US" sz="1100" dirty="0">
                        <a:solidFill>
                          <a:schemeClr val="tx1"/>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Consolidate and Broaden IT Services: Consolidate commodity and shared IT services and broaden service offerings based on business needs</a:t>
                      </a:r>
                      <a:endParaRPr lang="en-US" sz="1100" b="0" dirty="0">
                        <a:solidFill>
                          <a:schemeClr val="tx1"/>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$40,912,000</a:t>
                      </a:r>
                    </a:p>
                  </a:txBody>
                  <a:tcPr anchor="ctr"/>
                </a:tc>
                <a:extLst>
                  <a:ext uri="{0D108BD9-81ED-4DB2-BD59-A6C34878D82A}">
                    <a16:rowId xmlns:a16="http://schemas.microsoft.com/office/drawing/2014/main" xmlns="" val="10005"/>
                  </a:ext>
                </a:extLst>
              </a:tr>
              <a:tr h="39277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SCADA</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A Safe &amp; Secure Network For Our Customers And Employees </a:t>
                      </a:r>
                      <a:endParaRPr lang="en-US" sz="11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Secure Access: Provide the MTA workforce with secure access to MTA’s IT resources and systems regardless of how, where or when they are working</a:t>
                      </a:r>
                      <a:endParaRPr lang="en-US" sz="1100" b="0" kern="1200" dirty="0">
                        <a:solidFill>
                          <a:schemeClr val="dk1"/>
                        </a:solidFill>
                        <a:effectLst/>
                        <a:latin typeface="+mn-lt"/>
                        <a:ea typeface="+mn-ea"/>
                        <a:cs typeface="Arial" panose="020B0604020202020204" pitchFamily="34" charset="0"/>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$12,000,000</a:t>
                      </a:r>
                    </a:p>
                  </a:txBody>
                  <a:tcPr anchor="ctr"/>
                </a:tc>
                <a:extLst>
                  <a:ext uri="{0D108BD9-81ED-4DB2-BD59-A6C34878D82A}">
                    <a16:rowId xmlns:a16="http://schemas.microsoft.com/office/drawing/2014/main" xmlns="" val="10006"/>
                  </a:ext>
                </a:extLst>
              </a:tr>
              <a:tr h="4636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rPr>
                        <a:t>Windows 2003 Server Upgrade</a:t>
                      </a: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Regular Capital Investments To Ensure The Reliability And Resiliency Of The MTA Network</a:t>
                      </a:r>
                      <a:endParaRPr lang="en-US" sz="1100" dirty="0">
                        <a:solidFill>
                          <a:srgbClr val="FF0000"/>
                        </a:solidFill>
                        <a:latin typeface="+mn-lt"/>
                      </a:endParaRPr>
                    </a:p>
                  </a:txBody>
                  <a:tcPr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dirty="0"/>
                        <a:t>Standardized Infrastructure Environment: Provide a standardized infrastructure environment offering virtualized secure and sustainable network, compute, and end‐user device services</a:t>
                      </a:r>
                      <a:endParaRPr lang="en-US" sz="1100" b="1" dirty="0">
                        <a:solidFill>
                          <a:schemeClr val="tx1"/>
                        </a:solidFill>
                        <a:effectLst/>
                        <a:latin typeface="Wingdings" panose="05000000000000000000" pitchFamily="2" charset="2"/>
                        <a:ea typeface="Calibri"/>
                        <a:cs typeface="Times New Roman"/>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0" dirty="0">
                          <a:solidFill>
                            <a:schemeClr val="tx1"/>
                          </a:solidFill>
                        </a:rPr>
                        <a:t>$19,596,062</a:t>
                      </a:r>
                    </a:p>
                  </a:txBody>
                  <a:tcPr anchor="ctr"/>
                </a:tc>
                <a:extLst>
                  <a:ext uri="{0D108BD9-81ED-4DB2-BD59-A6C34878D82A}">
                    <a16:rowId xmlns:a16="http://schemas.microsoft.com/office/drawing/2014/main" xmlns="" val="10007"/>
                  </a:ext>
                </a:extLst>
              </a:tr>
            </a:tbl>
          </a:graphicData>
        </a:graphic>
      </p:graphicFrame>
      <p:sp>
        <p:nvSpPr>
          <p:cNvPr id="10" name="TextBox 9"/>
          <p:cNvSpPr txBox="1"/>
          <p:nvPr/>
        </p:nvSpPr>
        <p:spPr>
          <a:xfrm>
            <a:off x="566057" y="665999"/>
            <a:ext cx="7847460" cy="646331"/>
          </a:xfrm>
          <a:prstGeom prst="rect">
            <a:avLst/>
          </a:prstGeom>
          <a:noFill/>
        </p:spPr>
        <p:txBody>
          <a:bodyPr wrap="square" rtlCol="0">
            <a:spAutoFit/>
          </a:bodyPr>
          <a:lstStyle/>
          <a:p>
            <a:r>
              <a:rPr lang="en-US" dirty="0">
                <a:solidFill>
                  <a:schemeClr val="tx2">
                    <a:lumMod val="75000"/>
                  </a:schemeClr>
                </a:solidFill>
              </a:rPr>
              <a:t>MTA IT is employing best practices in the management of IT projects, the table below is illustrative of the kinds of projects utilizing this new IT capability. </a:t>
            </a:r>
          </a:p>
        </p:txBody>
      </p:sp>
    </p:spTree>
    <p:extLst>
      <p:ext uri="{BB962C8B-B14F-4D97-AF65-F5344CB8AC3E}">
        <p14:creationId xmlns:p14="http://schemas.microsoft.com/office/powerpoint/2010/main" val="1878009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18103</TotalTime>
  <Words>1540</Words>
  <Application>Microsoft Office PowerPoint</Application>
  <PresentationFormat>On-screen Show (4:3)</PresentationFormat>
  <Paragraphs>227</Paragraphs>
  <Slides>12</Slides>
  <Notes>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9" baseType="lpstr">
      <vt:lpstr>Arial</vt:lpstr>
      <vt:lpstr>Calibri</vt:lpstr>
      <vt:lpstr>Times New Roman</vt:lpstr>
      <vt:lpstr>Tw Cen MT</vt:lpstr>
      <vt:lpstr>Wingdings</vt:lpstr>
      <vt:lpstr>Office Theme</vt:lpstr>
      <vt:lpstr>Visio</vt:lpstr>
      <vt:lpstr>  Information Technology Report  </vt:lpstr>
      <vt:lpstr>Purpose/Overview</vt:lpstr>
      <vt:lpstr>MTA IT Service Delivery Model “One MTA IT Department”</vt:lpstr>
      <vt:lpstr> Here are some of our 2015 accomplishments   </vt:lpstr>
      <vt:lpstr> What are our planned goals for 2016? </vt:lpstr>
      <vt:lpstr>Office 365, a resilient email and collaboration suite </vt:lpstr>
      <vt:lpstr>IT Governance helps maintain alignment with our internal customers</vt:lpstr>
      <vt:lpstr>IT Governance delivers transparency to IT decision making</vt:lpstr>
      <vt:lpstr>MTA IT PMO is managing over $400 million in projects</vt:lpstr>
      <vt:lpstr>PowerPoint Presentation</vt:lpstr>
      <vt:lpstr>What are our key IT challenges?</vt:lpstr>
      <vt:lpstr>Download the MTA IT Strategic Plan from MTA Today at    http://tens.nyct.com/mtaToday/MTAHQ_IT/MTA%20IT%20Strategic%20Plan-2015-2017.pdf   http://tens.nyct.com/mtaToday/MTAHQ_IT/MTA%20IT%20Strategic%20Plan%20%20Appendices%20-%202015-2017.pdf     Questions ?</vt:lpstr>
    </vt:vector>
  </TitlesOfParts>
  <Company>MTA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Michaels</dc:creator>
  <cp:lastModifiedBy>Queally, Dan</cp:lastModifiedBy>
  <cp:revision>267</cp:revision>
  <cp:lastPrinted>2016-05-18T15:40:38Z</cp:lastPrinted>
  <dcterms:created xsi:type="dcterms:W3CDTF">2012-02-07T21:28:48Z</dcterms:created>
  <dcterms:modified xsi:type="dcterms:W3CDTF">2016-06-14T17:32:14Z</dcterms:modified>
</cp:coreProperties>
</file>