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3"/>
  </p:sldMasterIdLst>
  <p:notesMasterIdLst>
    <p:notesMasterId r:id="rId22"/>
  </p:notesMasterIdLst>
  <p:handoutMasterIdLst>
    <p:handoutMasterId r:id="rId23"/>
  </p:handoutMasterIdLst>
  <p:sldIdLst>
    <p:sldId id="256" r:id="rId4"/>
    <p:sldId id="608" r:id="rId5"/>
    <p:sldId id="605" r:id="rId6"/>
    <p:sldId id="521" r:id="rId7"/>
    <p:sldId id="587" r:id="rId8"/>
    <p:sldId id="498" r:id="rId9"/>
    <p:sldId id="509" r:id="rId10"/>
    <p:sldId id="604" r:id="rId11"/>
    <p:sldId id="571" r:id="rId12"/>
    <p:sldId id="612" r:id="rId13"/>
    <p:sldId id="596" r:id="rId14"/>
    <p:sldId id="594" r:id="rId15"/>
    <p:sldId id="609" r:id="rId16"/>
    <p:sldId id="610" r:id="rId17"/>
    <p:sldId id="611" r:id="rId18"/>
    <p:sldId id="598" r:id="rId19"/>
    <p:sldId id="606" r:id="rId20"/>
    <p:sldId id="607" r:id="rId21"/>
  </p:sldIdLst>
  <p:sldSz cx="9144000" cy="6858000" type="screen4x3"/>
  <p:notesSz cx="7010400" cy="923607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ickel, Elizabeth" initials="QE" lastIdx="28" clrIdx="0"/>
  <p:cmAuthor id="2" name="Teran, Stacey" initials="TS" lastIdx="2" clrIdx="1"/>
  <p:cmAuthor id="3" name="Moore, Roberta" initials="MR" lastIdx="31" clrIdx="2">
    <p:extLst/>
  </p:cmAuthor>
  <p:cmAuthor id="4" name="Wael Hibri" initials="WH" lastIdx="3" clrIdx="3">
    <p:extLst/>
  </p:cmAuthor>
  <p:cmAuthor id="5" name="Wael Hibri" initials="WH [2]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CC52"/>
    <a:srgbClr val="E6D674"/>
    <a:srgbClr val="DFCA4D"/>
    <a:srgbClr val="409DAD"/>
    <a:srgbClr val="B6646B"/>
    <a:srgbClr val="5D84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0" autoAdjust="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1496" y="168"/>
      </p:cViewPr>
      <p:guideLst>
        <p:guide orient="horz" pos="24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90" d="100"/>
          <a:sy n="90" d="100"/>
        </p:scale>
        <p:origin x="3732" y="-240"/>
      </p:cViewPr>
      <p:guideLst>
        <p:guide orient="horz" pos="2933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21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2120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1A4AD7-E925-4420-8877-48B6C4AE2BEA}" type="datetimeFigureOut">
              <a:rPr lang="en-US" altLang="en-US"/>
              <a:pPr>
                <a:defRPr/>
              </a:pPr>
              <a:t>12/9/16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72378"/>
            <a:ext cx="3037840" cy="4621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772378"/>
            <a:ext cx="3037840" cy="462120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F8D8E45-E52F-4630-9E3C-8C8B8B95C44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600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21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2120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504A737-4176-474B-8108-5539B5F41274}" type="datetimeFigureOut">
              <a:rPr lang="en-US" altLang="en-US"/>
              <a:pPr>
                <a:defRPr/>
              </a:pPr>
              <a:t>12/9/16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769"/>
            <a:ext cx="5608320" cy="4155919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378"/>
            <a:ext cx="3037840" cy="4621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772378"/>
            <a:ext cx="3037840" cy="462120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353190-9CEB-406B-A375-046623093E4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32152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54063" indent="-28892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58875" indent="-23177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24013" indent="-23177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87563" indent="-231775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44763" indent="-2317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01963" indent="-2317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59163" indent="-2317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916363" indent="-231775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0AD34CB-9B76-4BE7-8212-DD082511A66D}" type="slidenum">
              <a:rPr lang="en-US" altLang="en-US" smtClean="0"/>
              <a:pPr/>
              <a:t>0</a:t>
            </a:fld>
            <a:endParaRPr lang="en-US" altLang="en-US" dirty="0"/>
          </a:p>
        </p:txBody>
      </p:sp>
      <p:sp>
        <p:nvSpPr>
          <p:cNvPr id="5124" name="Notes Placeholder 1"/>
          <p:cNvSpPr>
            <a:spLocks noGrp="1"/>
          </p:cNvSpPr>
          <p:nvPr/>
        </p:nvSpPr>
        <p:spPr bwMode="auto">
          <a:xfrm>
            <a:off x="701040" y="4387769"/>
            <a:ext cx="5608320" cy="415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0" tIns="46415" rIns="92830" bIns="46415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1122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19E439-0A36-4389-B1D4-036D35E9F4E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05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August 2014 the MTA Board awarded a competitive procurement to IBM to bring the PeopleSoft environment update date. The software use at the BSC dates back to circa 2009 when the initial implementation was initiated.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353190-9CEB-406B-A375-046623093E4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3961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E515BAD7-E109-4909-9DA7-2E777454A19B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779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353190-9CEB-406B-A375-046623093E4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0043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353190-9CEB-406B-A375-046623093E4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257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9865-485C-4BD9-8487-4A3E69C8EB4E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319E1-C9E8-43DE-9CCE-33BC5A3C3A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55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073F-DC95-4DA7-9C21-9F8E4CD2797B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91AF-D5A2-45B1-AC4C-6F998807C80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166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5CB37-1A66-4832-893E-2201D94DEDD6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49C2-F309-428C-BC4F-1C11FB84BC0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21138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65760" y="782620"/>
            <a:ext cx="8412480" cy="757255"/>
          </a:xfr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65760" y="295683"/>
            <a:ext cx="8412480" cy="469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6583114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928C3-EA4E-4815-BAF3-7323782C751A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0C751-D08D-46A3-B569-CB220DAF8B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176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D59C-6A16-4657-B35E-467D6CAB81E3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28A2D-038E-4E0E-BD5B-EBB0B40CF8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285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F21FD-2444-44C3-8712-34AEEEE33320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177E7-F6D1-4697-A708-00A49751291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89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CA80E-7F1C-4774-BC9C-ADE5D2D14390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F81FB-ECFE-4C12-99E8-F7BD774CFC6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584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7CE43-2990-4F76-9883-40D11741BC9A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4941-92A4-446A-8C23-4EC28A7B569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94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D6C39-2000-48C1-8D7C-4739F2ED44D2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1BE1-0174-459D-9B30-CE0EFF98224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9734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1029A-029B-42DC-9272-A4D5F4019FD9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0D48-B919-4ABE-B139-65C3A107BE2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411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356C-BBBC-4094-A154-3089A2B08339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1F78C-0238-494A-BFC1-480324ECB35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314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92225" y="6356350"/>
            <a:ext cx="12985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4DF2796-0116-4396-8355-6B3D97C1B487}" type="datetime1">
              <a:rPr lang="en-US" altLang="en-US" smtClean="0"/>
              <a:t>12/9/16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1759181-D726-4ACC-9043-607046ADE39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MS PGothic" panose="020B0600070205080204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/>
          <a:ea typeface="Arial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Arial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/>
          <a:ea typeface="Arial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/>
          <a:ea typeface="Arial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pptbkgrdsshift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248776" cy="696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MTA Business Service Center</a:t>
            </a:r>
            <a:b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9.2 Upgrade Improvements</a:t>
            </a:r>
            <a:r>
              <a:rPr lang="en-US" sz="3200" dirty="0"/>
              <a:t/>
            </a:r>
            <a:br>
              <a:rPr lang="en-US" sz="3200" dirty="0"/>
            </a:b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a typeface="+mn-ea"/>
              </a:rPr>
              <a:t>MTA Finance Committee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ea typeface="+mn-ea"/>
              </a:rPr>
              <a:t>December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Integrating Pensions with BSC’s PeopleSoft provides key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239"/>
            <a:ext cx="8229600" cy="4525963"/>
          </a:xfrm>
        </p:spPr>
        <p:txBody>
          <a:bodyPr/>
          <a:lstStyle/>
          <a:p>
            <a:pPr lvl="0"/>
            <a:r>
              <a:rPr lang="en-US" sz="1600" dirty="0"/>
              <a:t>All data is now in one PeopleSoft 9.2 Environment</a:t>
            </a:r>
          </a:p>
          <a:p>
            <a:pPr lvl="0"/>
            <a:r>
              <a:rPr lang="en-US" sz="1600" dirty="0"/>
              <a:t>Quality reports built according to Actuary’s specs</a:t>
            </a:r>
          </a:p>
          <a:p>
            <a:pPr lvl="0"/>
            <a:r>
              <a:rPr lang="en-US" sz="1600" dirty="0"/>
              <a:t>Automated COLA process</a:t>
            </a:r>
          </a:p>
          <a:p>
            <a:pPr lvl="0"/>
            <a:r>
              <a:rPr lang="en-US" sz="1600" dirty="0"/>
              <a:t>System-based calculations for Bargaining Units covered under MOU’s from 2007 through 2015 with ability to make updates for future collective bargaining</a:t>
            </a:r>
          </a:p>
          <a:p>
            <a:pPr lvl="0"/>
            <a:r>
              <a:rPr lang="en-US" sz="1600" dirty="0"/>
              <a:t>Additional exception reporting to validate / reconcile data</a:t>
            </a:r>
          </a:p>
          <a:p>
            <a:pPr lvl="0"/>
            <a:r>
              <a:rPr lang="en-US" sz="1600" dirty="0"/>
              <a:t>Increased Performance</a:t>
            </a:r>
          </a:p>
          <a:p>
            <a:pPr lvl="0"/>
            <a:r>
              <a:rPr lang="en-US" sz="1600" dirty="0"/>
              <a:t>A foundation for adding new pension plans, e.g. Pension Phase II (MaBSTOA)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0C751-D08D-46A3-B569-CB220DAF8BE1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34" y="4275564"/>
            <a:ext cx="3783974" cy="2257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725" y="4275564"/>
            <a:ext cx="3590558" cy="22094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2975" y="3822115"/>
            <a:ext cx="2563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Before: Two completely separate PeopleSoft Environments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41710" y="3803938"/>
            <a:ext cx="3110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After: Data does not  cross PeopleSoft systems</a:t>
            </a:r>
          </a:p>
        </p:txBody>
      </p:sp>
    </p:spTree>
    <p:extLst>
      <p:ext uri="{BB962C8B-B14F-4D97-AF65-F5344CB8AC3E}">
        <p14:creationId xmlns:p14="http://schemas.microsoft.com/office/powerpoint/2010/main" val="4212680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Benefits of Upgrading PeopleSoft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Business Service Center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57DF4D-F484-4D97-8F75-F74235D9022C}" type="slidenum">
              <a:rPr lang="en-US" altLang="en-US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52413" y="1598613"/>
            <a:ext cx="2743200" cy="45720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b="1" i="1" dirty="0"/>
              <a:t>Simplicity</a:t>
            </a:r>
          </a:p>
          <a:p>
            <a:pPr marL="176213" indent="-176213">
              <a:defRPr/>
            </a:pPr>
            <a:r>
              <a:rPr lang="en-US" sz="1800" dirty="0"/>
              <a:t>New PeopleSoft easier to use, more intuitive</a:t>
            </a:r>
          </a:p>
          <a:p>
            <a:pPr marL="176213" indent="-176213">
              <a:defRPr/>
            </a:pPr>
            <a:r>
              <a:rPr lang="en-US" sz="1800" dirty="0"/>
              <a:t>Opportunity to correct “pain points”</a:t>
            </a:r>
          </a:p>
          <a:p>
            <a:pPr marL="176213" indent="-176213">
              <a:defRPr/>
            </a:pPr>
            <a:r>
              <a:rPr lang="en-US" sz="1800" dirty="0"/>
              <a:t>One source for information</a:t>
            </a:r>
          </a:p>
          <a:p>
            <a:pPr marL="176213" indent="-176213">
              <a:defRPr/>
            </a:pPr>
            <a:r>
              <a:rPr lang="en-US" sz="1800" dirty="0"/>
              <a:t>New “My MTA Portal” customized for each employee</a:t>
            </a:r>
          </a:p>
          <a:p>
            <a:pPr marL="176213" indent="-176213">
              <a:defRPr/>
            </a:pPr>
            <a:r>
              <a:rPr lang="en-US" sz="1800" dirty="0"/>
              <a:t>More self-service options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3124200" y="1603375"/>
            <a:ext cx="2906713" cy="45720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b="1" i="1" dirty="0"/>
              <a:t>Standardization</a:t>
            </a:r>
          </a:p>
          <a:p>
            <a:pPr marL="176213" indent="-176213">
              <a:defRPr/>
            </a:pPr>
            <a:r>
              <a:rPr lang="en-US" sz="1800" dirty="0"/>
              <a:t>PeopleSoft built around industry best practices</a:t>
            </a:r>
          </a:p>
          <a:p>
            <a:pPr marL="176213" indent="-176213">
              <a:defRPr/>
            </a:pPr>
            <a:r>
              <a:rPr lang="en-US" sz="1800" dirty="0"/>
              <a:t>Now that shared services platform is proven, opportunity to leverage capabilities across all agencies</a:t>
            </a:r>
          </a:p>
          <a:p>
            <a:pPr marL="176213" indent="-176213">
              <a:defRPr/>
            </a:pPr>
            <a:r>
              <a:rPr lang="en-US" sz="1800" dirty="0"/>
              <a:t>One platform improves data quality and business analytics</a:t>
            </a:r>
          </a:p>
          <a:p>
            <a:pPr>
              <a:defRPr/>
            </a:pPr>
            <a:endParaRPr lang="en-US" sz="2000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6172200" y="1598613"/>
            <a:ext cx="2743200" cy="45720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b="1" i="1" dirty="0"/>
              <a:t>Savings</a:t>
            </a:r>
          </a:p>
          <a:p>
            <a:pPr marL="176213" indent="-176213">
              <a:defRPr/>
            </a:pPr>
            <a:r>
              <a:rPr lang="en-US" sz="1800" dirty="0"/>
              <a:t>Removing customizations saves on upgrade costs</a:t>
            </a:r>
          </a:p>
          <a:p>
            <a:pPr marL="176213" indent="-176213">
              <a:defRPr/>
            </a:pPr>
            <a:r>
              <a:rPr lang="en-US" sz="1800" dirty="0"/>
              <a:t>Improved user productivity with new “work center” views</a:t>
            </a:r>
          </a:p>
          <a:p>
            <a:pPr marL="176213" indent="-176213">
              <a:defRPr/>
            </a:pPr>
            <a:r>
              <a:rPr lang="en-US" sz="1800" dirty="0"/>
              <a:t>Increased transparency allows more educated 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176722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4" y="245533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/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0C751-D08D-46A3-B569-CB220DAF8BE1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9922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198"/>
            <a:ext cx="8229600" cy="1143000"/>
          </a:xfrm>
        </p:spPr>
        <p:txBody>
          <a:bodyPr/>
          <a:lstStyle/>
          <a:p>
            <a:r>
              <a:rPr lang="en-US" dirty="0"/>
              <a:t>Upcoming people and process Improvements in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565032"/>
            <a:ext cx="8684846" cy="4114800"/>
          </a:xfrm>
        </p:spPr>
        <p:txBody>
          <a:bodyPr/>
          <a:lstStyle/>
          <a:p>
            <a:r>
              <a:rPr lang="en-US" sz="2000" dirty="0"/>
              <a:t>Expand Leadership and Project Management Skills at the BSC</a:t>
            </a:r>
          </a:p>
          <a:p>
            <a:r>
              <a:rPr lang="en-US" sz="2000" dirty="0"/>
              <a:t>Analyze Capital Processes with an Eye Towards Simplification</a:t>
            </a:r>
          </a:p>
          <a:p>
            <a:r>
              <a:rPr lang="en-US" sz="2000" dirty="0"/>
              <a:t>Travel and Expense Processing</a:t>
            </a:r>
          </a:p>
          <a:p>
            <a:r>
              <a:rPr lang="en-US" sz="2000" dirty="0"/>
              <a:t>Benefit Claims Billing</a:t>
            </a:r>
          </a:p>
          <a:p>
            <a:r>
              <a:rPr lang="en-US" sz="2000" dirty="0"/>
              <a:t>Expand Category Management strategy to capitalize on further savings</a:t>
            </a:r>
          </a:p>
          <a:p>
            <a:r>
              <a:rPr lang="en-US" sz="2000" dirty="0"/>
              <a:t>Simplify Payroll Cycles</a:t>
            </a:r>
          </a:p>
          <a:p>
            <a:r>
              <a:rPr lang="en-US" sz="2000" dirty="0"/>
              <a:t>Automate Onboarding and Benefit Enrollment</a:t>
            </a:r>
          </a:p>
          <a:p>
            <a:r>
              <a:rPr lang="en-US" sz="2000" dirty="0"/>
              <a:t>Accounts Payable: Optical Form Recognition to Replace Manual Document Management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0C751-D08D-46A3-B569-CB220DAF8BE1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1293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2E1B90-A2DA-464D-9F3A-F24CCB968178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40765" y="1448082"/>
            <a:ext cx="6473952" cy="1337728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to ensure PS Platform remains up to date with latest releases to address Fit/Gaps, Customization Retrofits and Bug Fixes to sustain Oracle PeopleSoft support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45528" y="1442711"/>
            <a:ext cx="2059808" cy="1337728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290" rIns="3429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40765" y="2966445"/>
            <a:ext cx="6473952" cy="1279631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Continues the consolidation of MTA Pension plans (MaBSTOA, SIRTOA, MTA Bus Plans and LIRR Closed) to the MTA BSC Human Capital Management / Pension Administration system.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45528" y="3037066"/>
            <a:ext cx="2059808" cy="1138387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290" rIns="3429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440765" y="4460205"/>
            <a:ext cx="6473952" cy="1667826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functionality within the Procure-to-Pay Supplier Relationship Management by implementing 4 additional modules: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Supplier Contract Management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eSettlements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Procure and Spend Analytics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Services Procurement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45528" y="4385590"/>
            <a:ext cx="2046192" cy="1719741"/>
          </a:xfrm>
          <a:prstGeom prst="roundRect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290" rIns="3429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45528" y="1481578"/>
            <a:ext cx="2059808" cy="1258725"/>
          </a:xfrm>
          <a:prstGeom prst="roundRect">
            <a:avLst/>
          </a:prstGeom>
          <a:noFill/>
          <a:ln w="254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Continue Appling Updates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245528" y="3046640"/>
            <a:ext cx="2018962" cy="1082323"/>
          </a:xfrm>
          <a:prstGeom prst="roundRect">
            <a:avLst/>
          </a:prstGeom>
          <a:noFill/>
          <a:ln w="254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Pension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II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45527" y="4385590"/>
            <a:ext cx="2048849" cy="1719741"/>
          </a:xfrm>
          <a:prstGeom prst="roundRect">
            <a:avLst/>
          </a:prstGeom>
          <a:noFill/>
          <a:ln w="254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5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 to Pay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II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197728" y="254895"/>
            <a:ext cx="8768472" cy="101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Systems initiatives in 2017</a:t>
            </a:r>
            <a:endParaRPr lang="en-US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533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04796" y="68263"/>
            <a:ext cx="8686800" cy="1143000"/>
          </a:xfrm>
        </p:spPr>
        <p:txBody>
          <a:bodyPr/>
          <a:lstStyle/>
          <a:p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Reduced customization to lower maintenance costs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2E1B90-A2DA-464D-9F3A-F24CCB968178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14400" y="3546009"/>
            <a:ext cx="7872244" cy="2221745"/>
            <a:chOff x="819807" y="3546009"/>
            <a:chExt cx="7866993" cy="1477328"/>
          </a:xfrm>
        </p:grpSpPr>
        <p:sp>
          <p:nvSpPr>
            <p:cNvPr id="14" name="Rounded Rectangle 13"/>
            <p:cNvSpPr/>
            <p:nvPr/>
          </p:nvSpPr>
          <p:spPr>
            <a:xfrm>
              <a:off x="819807" y="3699898"/>
              <a:ext cx="7614745" cy="132343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19807" y="3546009"/>
              <a:ext cx="7866993" cy="118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Allows the MTA to: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Maintain the highest level of Oracle production support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Integrate and simplify processes across MTA Agencies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Optimize use of IT resources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Benefit from software Improvement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25669" y="1639972"/>
            <a:ext cx="8565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24% Customization Reduction for Human Capital Mgmt. (HCM) and Enterprise Learning Mgmt. (ELM)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36% Customization Reduction for Finance, Supply Chain Mgt. (FSCM) and Enterprise Performance Mgmt. Upgrade (EPM)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645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 charset="0"/>
                <a:cs typeface="Arial" charset="0"/>
              </a:rPr>
              <a:t>BSC Generates Savings and Avoids Unnecessary Costs</a:t>
            </a: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E1D5A7-D114-42DB-BF9B-FE48D4EB5CC8}" type="slidenum">
              <a:rPr lang="en-US" altLang="en-US" sz="10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>
          <a:xfrm>
            <a:off x="452438" y="1606550"/>
            <a:ext cx="8229600" cy="4667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US" altLang="en-US" dirty="0">
                <a:latin typeface="Arial" charset="0"/>
                <a:cs typeface="Arial" charset="0"/>
              </a:rPr>
              <a:t>BSC generates savings 3 ways:</a:t>
            </a:r>
          </a:p>
          <a:p>
            <a:pPr lvl="1" eaLnBrk="1" hangingPunct="1"/>
            <a:r>
              <a:rPr lang="en-US" altLang="en-US" dirty="0">
                <a:latin typeface="Arial" charset="0"/>
                <a:cs typeface="Arial" charset="0"/>
              </a:rPr>
              <a:t>Streamlined and automated processes allowed for consolidation of personnel from the Agencies</a:t>
            </a:r>
          </a:p>
          <a:p>
            <a:pPr lvl="2" eaLnBrk="1" hangingPunct="1"/>
            <a:r>
              <a:rPr lang="en-US" altLang="en-US" dirty="0">
                <a:latin typeface="Arial" charset="0"/>
                <a:cs typeface="Arial" charset="0"/>
              </a:rPr>
              <a:t>$14.3 million in recurring annual savings</a:t>
            </a:r>
          </a:p>
          <a:p>
            <a:pPr lvl="1" eaLnBrk="1" hangingPunct="1"/>
            <a:r>
              <a:rPr lang="en-US" altLang="en-US" dirty="0">
                <a:latin typeface="Arial" charset="0"/>
                <a:cs typeface="Arial" charset="0"/>
              </a:rPr>
              <a:t>BSC performs functions that original plan assumed would stay at the Agencies</a:t>
            </a:r>
          </a:p>
          <a:p>
            <a:pPr lvl="2" eaLnBrk="1" hangingPunct="1"/>
            <a:r>
              <a:rPr lang="en-US" altLang="en-US" dirty="0">
                <a:latin typeface="Arial" charset="0"/>
                <a:cs typeface="Arial" charset="0"/>
              </a:rPr>
              <a:t>$2.5 million in annual savings to the Agencies</a:t>
            </a:r>
          </a:p>
          <a:p>
            <a:pPr lvl="1" eaLnBrk="1" hangingPunct="1"/>
            <a:r>
              <a:rPr lang="en-US" altLang="en-US" dirty="0">
                <a:latin typeface="Arial" charset="0"/>
                <a:cs typeface="Arial" charset="0"/>
              </a:rPr>
              <a:t>By consolidating various computer systems into just one PeopleSoft platform, the MTA saves by not having to periodically update and replace Agency legacy systems</a:t>
            </a:r>
          </a:p>
          <a:p>
            <a:pPr lvl="2" eaLnBrk="1" hangingPunct="1"/>
            <a:r>
              <a:rPr lang="en-US" altLang="en-US" dirty="0">
                <a:latin typeface="Arial" charset="0"/>
                <a:cs typeface="Arial" charset="0"/>
              </a:rPr>
              <a:t>$84.5 million in savings every 5 years</a:t>
            </a:r>
            <a:endParaRPr lang="en-US" altLang="en-US" sz="1200" dirty="0">
              <a:latin typeface="Arial" charset="0"/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MTA Business Service Center</a:t>
            </a:r>
          </a:p>
        </p:txBody>
      </p:sp>
    </p:spTree>
    <p:extLst>
      <p:ext uri="{BB962C8B-B14F-4D97-AF65-F5344CB8AC3E}">
        <p14:creationId xmlns:p14="http://schemas.microsoft.com/office/powerpoint/2010/main" val="2669915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31234"/>
            <a:ext cx="9144000" cy="1080029"/>
          </a:xfrm>
        </p:spPr>
        <p:txBody>
          <a:bodyPr/>
          <a:lstStyle/>
          <a:p>
            <a:r>
              <a:rPr lang="en-US" alt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Services in Human Resources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82880" y="1417638"/>
            <a:ext cx="8753856" cy="4525963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Employee Portal: 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Consolidates external and internal portals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Provides managers a view of training completions, compensation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Personalized user experience for forms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New user self-service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New training tools 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Recruitment: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Provides better screening for hiring managers and current status for          applicants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Mobility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Displays Access to personal information, benefits &amp; pay advice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Integrated Pension*</a:t>
            </a:r>
          </a:p>
          <a:p>
            <a:pPr marL="457200" lvl="1" indent="0">
              <a:buNone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Integrates earnings and service information</a:t>
            </a:r>
          </a:p>
          <a:p>
            <a:pPr marL="457200" lvl="1" indent="0">
              <a:buNone/>
              <a:defRPr/>
            </a:pPr>
            <a:endParaRPr lang="en-US" sz="18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457200" lvl="1" indent="0">
              <a:buNone/>
              <a:defRPr/>
            </a:pPr>
            <a:endParaRPr lang="en-US" sz="1800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457200" lvl="1" indent="0">
              <a:buNone/>
              <a:defRPr/>
            </a:pPr>
            <a:r>
              <a:rPr lang="en-US" sz="1400" dirty="0"/>
              <a:t>*Phase I of Pension the defined benefit plans was completed on 2/4/2016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77E7-F6D1-4697-A708-00A49751291D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1059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0" y="186276"/>
            <a:ext cx="9144000" cy="926531"/>
          </a:xfrm>
        </p:spPr>
        <p:txBody>
          <a:bodyPr/>
          <a:lstStyle/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Extended Services in Procurement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08" y="1209374"/>
            <a:ext cx="8717384" cy="5129213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latin typeface="Arial" charset="0"/>
                <a:cs typeface="Arial" charset="0"/>
              </a:rPr>
              <a:t>Vendor Portal (Bidders and Suppliers):  </a:t>
            </a:r>
          </a:p>
          <a:p>
            <a:pPr marL="457200" lvl="1" indent="0">
              <a:buNone/>
              <a:defRPr/>
            </a:pPr>
            <a:r>
              <a:rPr lang="en-US" sz="1800" dirty="0">
                <a:latin typeface="Arial" charset="0"/>
                <a:cs typeface="Arial" charset="0"/>
              </a:rPr>
              <a:t>	Vendor access to information and procurements via self-service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latin typeface="Arial" charset="0"/>
                <a:cs typeface="Arial" charset="0"/>
              </a:rPr>
              <a:t>Strategic Sourcing (Internal Procurement):</a:t>
            </a:r>
          </a:p>
          <a:p>
            <a:pPr marL="914400" lvl="1" indent="-457200">
              <a:buNone/>
              <a:defRPr/>
            </a:pPr>
            <a:r>
              <a:rPr lang="en-US" sz="1800" dirty="0">
                <a:latin typeface="Arial" charset="0"/>
                <a:cs typeface="Arial" charset="0"/>
              </a:rPr>
              <a:t>	Introduction of vendor rotation, vendor performance, all procurements electronic, creation of procurement standards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MTA Marketplace (Internal Staff): </a:t>
            </a:r>
          </a:p>
          <a:p>
            <a:pPr marL="457200" lvl="1" indent="0"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	Common portal for standardized catalog ordering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Vendor Rotation Functionality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solidFill>
                  <a:prstClr val="black"/>
                </a:solidFill>
                <a:latin typeface="Arial" charset="0"/>
                <a:cs typeface="Arial" charset="0"/>
              </a:rPr>
              <a:t>Vendor Performance Functionality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latin typeface="Arial" charset="0"/>
                <a:cs typeface="Arial" charset="0"/>
              </a:rPr>
              <a:t>Mobility: </a:t>
            </a:r>
          </a:p>
          <a:p>
            <a:pPr marL="457200" lvl="1" indent="0">
              <a:buNone/>
              <a:defRPr/>
            </a:pPr>
            <a:r>
              <a:rPr lang="en-US" sz="1800" dirty="0">
                <a:latin typeface="Arial" charset="0"/>
                <a:cs typeface="Arial" charset="0"/>
              </a:rPr>
              <a:t>       On-the-go view of personal Info and processing of approvals and receipts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1800" dirty="0">
                <a:latin typeface="Arial" charset="0"/>
                <a:cs typeface="Arial" charset="0"/>
              </a:rPr>
              <a:t>Executive Dashboard:  </a:t>
            </a:r>
          </a:p>
          <a:p>
            <a:pPr marL="457200" lvl="1" indent="0">
              <a:buNone/>
              <a:defRPr/>
            </a:pPr>
            <a:r>
              <a:rPr lang="en-US" sz="1800" dirty="0">
                <a:latin typeface="Arial" charset="0"/>
                <a:cs typeface="Arial" charset="0"/>
              </a:rPr>
              <a:t>       Visualization of workload and resource capacity</a:t>
            </a:r>
          </a:p>
          <a:p>
            <a:pPr marL="457200" lvl="1" indent="0">
              <a:buNone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F4B1F35-A708-4C0E-AF3B-4A0E3D67EC8E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9029" y="662625"/>
            <a:ext cx="8229600" cy="593773"/>
          </a:xfrm>
        </p:spPr>
        <p:txBody>
          <a:bodyPr/>
          <a:lstStyle/>
          <a:p>
            <a:r>
              <a:rPr lang="en-US" sz="2800" dirty="0"/>
              <a:t>Evolving priorities, consistent principles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7796" y="1506071"/>
            <a:ext cx="7512067" cy="3899647"/>
          </a:xfrm>
        </p:spPr>
        <p:txBody>
          <a:bodyPr/>
          <a:lstStyle/>
          <a:p>
            <a:pPr marL="0" indent="0" algn="ctr" defTabSz="91440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prstClr val="black"/>
                </a:solidFill>
                <a:latin typeface="Calibri" panose="020F0502020204030204" pitchFamily="34" charset="0"/>
                <a:cs typeface="+mn-cs"/>
              </a:rPr>
              <a:t>Priorities</a:t>
            </a:r>
          </a:p>
          <a:p>
            <a:pPr marL="0" indent="0" defTabSz="91440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marL="0" indent="0" defTabSz="91440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/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7C1BE1-0174-459D-9B30-CE0EFF982244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0221" y="4723392"/>
            <a:ext cx="79084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prstClr val="black"/>
              </a:solidFill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black"/>
                </a:solidFill>
              </a:rPr>
              <a:t>Principles: Standardization, Simplification &amp; Savings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404489"/>
              </p:ext>
            </p:extLst>
          </p:nvPr>
        </p:nvGraphicFramePr>
        <p:xfrm>
          <a:off x="1338649" y="2215977"/>
          <a:ext cx="6096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2011-2015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2016-2017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Stabilization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Employee and </a:t>
                      </a:r>
                      <a:r>
                        <a:rPr lang="en-US" dirty="0" smtClean="0"/>
                        <a:t>Vendor </a:t>
                      </a:r>
                      <a:r>
                        <a:rPr lang="en-US" dirty="0"/>
                        <a:t>Portal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Transparency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Recruitment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Customer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Enabling Mobile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Accuracy and Standardization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Marketplace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Pension Integration*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26508" y="6203092"/>
            <a:ext cx="5123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Phase I for MNR, LIRR and Police defined benefit plans</a:t>
            </a:r>
          </a:p>
        </p:txBody>
      </p:sp>
    </p:spTree>
    <p:extLst>
      <p:ext uri="{BB962C8B-B14F-4D97-AF65-F5344CB8AC3E}">
        <p14:creationId xmlns:p14="http://schemas.microsoft.com/office/powerpoint/2010/main" val="457613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entagon 25"/>
          <p:cNvSpPr/>
          <p:nvPr/>
        </p:nvSpPr>
        <p:spPr bwMode="gray">
          <a:xfrm>
            <a:off x="929296" y="1433889"/>
            <a:ext cx="2482838" cy="9144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88900" rIns="88900" bIns="88900" rtlCol="0" anchor="ctr"/>
          <a:lstStyle/>
          <a:p>
            <a:r>
              <a:rPr lang="en-US" sz="1600" b="1" dirty="0">
                <a:solidFill>
                  <a:schemeClr val="bg1"/>
                </a:solidFill>
              </a:rPr>
              <a:t>Employee Portal  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Each employee has access to a personalized view of: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 bwMode="gray">
          <a:xfrm>
            <a:off x="3724580" y="4611017"/>
            <a:ext cx="5026015" cy="822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Receipts:  3,027 per month</a:t>
            </a:r>
          </a:p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Approved </a:t>
            </a:r>
            <a:r>
              <a:rPr kumimoji="0" lang="en-US" sz="13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Requisitions:  5,267 per month</a:t>
            </a:r>
          </a:p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Plus, mobile access to personal details (Pay, Benefits)</a:t>
            </a:r>
          </a:p>
        </p:txBody>
      </p:sp>
      <p:sp>
        <p:nvSpPr>
          <p:cNvPr id="28" name="Pentagon 27"/>
          <p:cNvSpPr/>
          <p:nvPr/>
        </p:nvSpPr>
        <p:spPr bwMode="gray">
          <a:xfrm>
            <a:off x="929296" y="4566664"/>
            <a:ext cx="2482838" cy="9144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88900" rIns="88900" bIns="88900" rtlCol="0" anchor="ctr"/>
          <a:lstStyle/>
          <a:p>
            <a:r>
              <a:rPr lang="en-US" sz="1600" b="1" dirty="0">
                <a:solidFill>
                  <a:schemeClr val="bg1"/>
                </a:solidFill>
              </a:rPr>
              <a:t>Mobility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New functionality for the following transactions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 bwMode="gray">
          <a:xfrm>
            <a:off x="3724580" y="2864143"/>
            <a:ext cx="5196136" cy="822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14300" lvl="1" indent="-114300" defTabSz="914400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sz="1300" baseline="0" dirty="0">
                <a:solidFill>
                  <a:schemeClr val="tx2"/>
                </a:solidFill>
                <a:cs typeface="+mn-cs"/>
              </a:rPr>
              <a:t>Bid </a:t>
            </a:r>
            <a:r>
              <a:rPr lang="en-US" sz="1300" dirty="0">
                <a:solidFill>
                  <a:schemeClr val="tx2"/>
                </a:solidFill>
                <a:cs typeface="+mn-cs"/>
              </a:rPr>
              <a:t>E</a:t>
            </a:r>
            <a:r>
              <a:rPr lang="en-US" sz="1300" baseline="0" dirty="0">
                <a:solidFill>
                  <a:schemeClr val="tx2"/>
                </a:solidFill>
                <a:cs typeface="+mn-cs"/>
              </a:rPr>
              <a:t>vents, Bid and PO Status,</a:t>
            </a:r>
            <a:r>
              <a:rPr lang="en-US" sz="1300" dirty="0">
                <a:solidFill>
                  <a:schemeClr val="tx2"/>
                </a:solidFill>
                <a:cs typeface="+mn-cs"/>
              </a:rPr>
              <a:t> Categories and supplier details</a:t>
            </a:r>
          </a:p>
          <a:p>
            <a:pPr marL="114300" lvl="1" indent="-114300" defTabSz="914400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</a:rPr>
              <a:t>Suppliers: 7,496 Vendors, 13,491 Contacts</a:t>
            </a:r>
          </a:p>
          <a:p>
            <a:pPr marL="571500" lvl="2" indent="-114300" defTabSz="914400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</a:rPr>
              <a:t>Registered To Date:  in progress</a:t>
            </a:r>
          </a:p>
          <a:p>
            <a:pPr marL="114300" lvl="1" indent="-114300" defTabSz="914400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</a:rPr>
              <a:t>Bidders &amp; Suppliers: 13,000</a:t>
            </a:r>
          </a:p>
          <a:p>
            <a:pPr marL="571500" lvl="2" indent="-114300" defTabSz="914400" eaLnBrk="1" fontAlgn="auto" hangingPunct="1"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</a:rPr>
              <a:t>Registered To Date:  in progress</a:t>
            </a:r>
            <a:endParaRPr lang="en-US" sz="1300" dirty="0">
              <a:solidFill>
                <a:schemeClr val="tx2"/>
              </a:solidFill>
              <a:cs typeface="+mn-cs"/>
            </a:endParaRPr>
          </a:p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Vendor maintenance forms:  516 per month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0" name="Pentagon 29"/>
          <p:cNvSpPr/>
          <p:nvPr/>
        </p:nvSpPr>
        <p:spPr bwMode="gray">
          <a:xfrm>
            <a:off x="929296" y="3024432"/>
            <a:ext cx="2482838" cy="9144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88900" rIns="88900" bIns="88900" rtlCol="0" anchor="ctr"/>
          <a:lstStyle/>
          <a:p>
            <a:r>
              <a:rPr lang="en-US" sz="1600" b="1" dirty="0">
                <a:solidFill>
                  <a:schemeClr val="bg1"/>
                </a:solidFill>
              </a:rPr>
              <a:t>Vendor Portal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Introducing self-service for bidders and suppliers 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 bwMode="gray">
          <a:xfrm>
            <a:off x="3724580" y="1353112"/>
            <a:ext cx="4805271" cy="13121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14300" lvl="1" indent="-114300"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Paychecks: 26 to 53</a:t>
            </a:r>
            <a:r>
              <a:rPr kumimoji="0" lang="en-US" sz="13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 checks/remittance per year</a:t>
            </a:r>
          </a:p>
          <a:p>
            <a:pPr marL="114300" lvl="1" indent="-114300"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Service Requests:  Status of their tickets</a:t>
            </a:r>
          </a:p>
          <a:p>
            <a:pPr marL="114300" lvl="1" indent="-114300"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Benefit Plans:  </a:t>
            </a:r>
            <a:r>
              <a:rPr kumimoji="0" lang="en-US" sz="13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4+ plans (medical, dental, vision, prescription)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+mn-cs"/>
            </a:endParaRPr>
          </a:p>
          <a:p>
            <a:pPr marL="114300" lvl="1" indent="-114300"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User Productivity Kits - Step-by-Step/Guided Training Knowledge</a:t>
            </a:r>
          </a:p>
          <a:p>
            <a:pPr marL="571500" lvl="2" indent="-114300">
              <a:spcBef>
                <a:spcPts val="600"/>
              </a:spcBef>
              <a:buSzPct val="100000"/>
              <a:buFont typeface="Arial"/>
              <a:buChar char="•"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 </a:t>
            </a:r>
            <a:r>
              <a:rPr lang="en-US" sz="1300" dirty="0">
                <a:solidFill>
                  <a:schemeClr val="tx2"/>
                </a:solidFill>
              </a:rPr>
              <a:t>1,724 Individual Kits across 37 Training Modules</a:t>
            </a:r>
          </a:p>
          <a:p>
            <a:pPr marL="457200" lvl="2">
              <a:spcBef>
                <a:spcPts val="600"/>
              </a:spcBef>
              <a:buSzPct val="100000"/>
              <a:defRPr/>
            </a:pPr>
            <a:r>
              <a:rPr lang="en-US" sz="1300" dirty="0">
                <a:solidFill>
                  <a:schemeClr val="tx2"/>
                </a:solidFill>
              </a:rPr>
              <a:t> </a:t>
            </a:r>
            <a:endParaRPr lang="en-US" sz="1300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2" name="Pentagon 31"/>
          <p:cNvSpPr/>
          <p:nvPr/>
        </p:nvSpPr>
        <p:spPr bwMode="gray">
          <a:xfrm>
            <a:off x="929296" y="5762424"/>
            <a:ext cx="2482838" cy="914400"/>
          </a:xfrm>
          <a:prstGeom prst="homePlat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88900" rIns="88900" bIns="88900" rtlCol="0" anchor="ctr"/>
          <a:lstStyle/>
          <a:p>
            <a:r>
              <a:rPr lang="en-US" sz="1600" b="1" dirty="0">
                <a:solidFill>
                  <a:schemeClr val="bg1"/>
                </a:solidFill>
              </a:rPr>
              <a:t>Recruitment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Enhanced functionality for applicants and HR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 bwMode="gray">
          <a:xfrm>
            <a:off x="3724579" y="5787714"/>
            <a:ext cx="5026015" cy="822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dirty="0">
                <a:solidFill>
                  <a:schemeClr val="tx2"/>
                </a:solidFill>
                <a:cs typeface="+mn-cs"/>
              </a:rPr>
              <a:t>Job Postings: 219 per month</a:t>
            </a:r>
          </a:p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Applicants:</a:t>
            </a:r>
            <a:r>
              <a:rPr kumimoji="0" lang="en-US" sz="13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cs typeface="+mn-cs"/>
              </a:rPr>
              <a:t>  47,227 per month</a:t>
            </a:r>
          </a:p>
          <a:p>
            <a:pPr marL="114300" marR="0" lvl="1" indent="-11430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/>
              <a:buChar char="•"/>
              <a:tabLst/>
              <a:defRPr/>
            </a:pPr>
            <a:r>
              <a:rPr lang="en-US" sz="1300" baseline="0" dirty="0">
                <a:solidFill>
                  <a:schemeClr val="tx2"/>
                </a:solidFill>
                <a:cs typeface="+mn-cs"/>
              </a:rPr>
              <a:t>New Hires:</a:t>
            </a:r>
            <a:r>
              <a:rPr lang="en-US" sz="1300" dirty="0">
                <a:solidFill>
                  <a:schemeClr val="tx2"/>
                </a:solidFill>
                <a:cs typeface="+mn-cs"/>
              </a:rPr>
              <a:t>  488 </a:t>
            </a:r>
            <a:r>
              <a:rPr lang="en-US" sz="1300" baseline="0" dirty="0">
                <a:solidFill>
                  <a:schemeClr val="tx2"/>
                </a:solidFill>
                <a:cs typeface="+mn-cs"/>
              </a:rPr>
              <a:t>per month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212111" y="130197"/>
            <a:ext cx="667724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000" dirty="0">
                <a:latin typeface="Arial" panose="020B0604020202020204" pitchFamily="34" charset="0"/>
                <a:cs typeface="Arial" panose="020B0604020202020204" pitchFamily="34" charset="0"/>
              </a:rPr>
              <a:t>New functionality added to high volume processes</a:t>
            </a: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0A84C8EF-B365-4068-BED7-A68D1BB09C6F}" type="slidenum">
              <a:rPr lang="en-US" altLang="en-US" sz="1000" smtClean="0">
                <a:solidFill>
                  <a:srgbClr val="898989"/>
                </a:solidFill>
              </a:rPr>
              <a:pPr algn="r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60129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-63064"/>
            <a:ext cx="8229600" cy="1143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Functionally rich employee portal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721E1B-2AA7-4380-976C-971AC83E3E53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pic>
        <p:nvPicPr>
          <p:cNvPr id="10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697" y="959722"/>
            <a:ext cx="5860853" cy="22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18" y="1813596"/>
            <a:ext cx="5736358" cy="43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05834"/>
            <a:ext cx="8229600" cy="1143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A portal for bidders and suppliers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721E1B-2AA7-4380-976C-971AC83E3E53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369" y="1469016"/>
            <a:ext cx="7974924" cy="409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11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61201CE-5C5B-4E7B-945C-15FFDAF17BF3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6469"/>
          <a:stretch/>
        </p:blipFill>
        <p:spPr>
          <a:xfrm>
            <a:off x="220841" y="1640224"/>
            <a:ext cx="4855397" cy="2343189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574758" y="6590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tx1"/>
                </a:solidFill>
                <a:latin typeface="Arial"/>
                <a:ea typeface="MS PGothic" panose="020B0600070205080204" pitchFamily="34" charset="-128"/>
                <a:cs typeface="Arial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Informative recruitment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pages show 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application status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304" y="3444256"/>
            <a:ext cx="5823698" cy="30946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1143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Mobile devices facilitate common transactions </a:t>
            </a:r>
          </a:p>
        </p:txBody>
      </p:sp>
      <p:sp>
        <p:nvSpPr>
          <p:cNvPr id="2150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84C8EF-B365-4068-BED7-A68D1BB09C6F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000" dirty="0">
              <a:solidFill>
                <a:srgbClr val="898989"/>
              </a:solidFill>
            </a:endParaRPr>
          </a:p>
        </p:txBody>
      </p:sp>
      <p:pic>
        <p:nvPicPr>
          <p:cNvPr id="21510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55" y="1408553"/>
            <a:ext cx="5064723" cy="350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4955" y="1376772"/>
            <a:ext cx="22556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Allows authorized employees to approve transactions while out of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Reduces phone calls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Speeds up receipting and payment for delivered goods and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61882" y="5307106"/>
            <a:ext cx="393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eliminate delays in paying invoices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Improvements in training ensured that we  benefit fully from new features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815662"/>
            <a:ext cx="3429297" cy="45723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777" y="2347625"/>
            <a:ext cx="3429297" cy="4572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538" y="1679845"/>
            <a:ext cx="4572396" cy="34292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0741" y="5667555"/>
            <a:ext cx="367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92% attendance rate achieved due to agency leadership</a:t>
            </a:r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algn="r">
              <a:defRPr/>
            </a:pPr>
            <a:fld id="{A800C751-D08D-46A3-B569-CB220DAF8BE1}" type="slidenum">
              <a:rPr lang="en-US" altLang="en-US" smtClean="0"/>
              <a:pPr algn="r"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576996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Title 1"/>
          <p:cNvSpPr>
            <a:spLocks noGrp="1"/>
          </p:cNvSpPr>
          <p:nvPr>
            <p:ph type="title"/>
          </p:nvPr>
        </p:nvSpPr>
        <p:spPr>
          <a:xfrm>
            <a:off x="153988" y="261938"/>
            <a:ext cx="8926512" cy="639762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MTA Marketplace:</a:t>
            </a:r>
            <a:b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Standardized Catalog Ordering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0C751-D08D-46A3-B569-CB220DAF8BE1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119" name="TextBox 119"/>
          <p:cNvSpPr txBox="1">
            <a:spLocks noChangeArrowheads="1"/>
          </p:cNvSpPr>
          <p:nvPr/>
        </p:nvSpPr>
        <p:spPr bwMode="auto">
          <a:xfrm>
            <a:off x="3922494" y="1194597"/>
            <a:ext cx="1216148" cy="32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ea typeface="ヒラギノ角ゴ Pro W3"/>
              </a:rPr>
              <a:t>Agencies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3571525" y="2521316"/>
            <a:ext cx="1918086" cy="936836"/>
          </a:xfrm>
          <a:prstGeom prst="roundRect">
            <a:avLst/>
          </a:prstGeom>
          <a:solidFill>
            <a:srgbClr val="FFFFFF"/>
          </a:solidFill>
          <a:ln w="381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746" y="2842812"/>
            <a:ext cx="1737643" cy="57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Rounded Rectangle 101"/>
          <p:cNvSpPr/>
          <p:nvPr/>
        </p:nvSpPr>
        <p:spPr>
          <a:xfrm>
            <a:off x="3032190" y="3758423"/>
            <a:ext cx="2996758" cy="41411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My MTA Marketplace</a:t>
            </a:r>
          </a:p>
        </p:txBody>
      </p:sp>
      <p:sp>
        <p:nvSpPr>
          <p:cNvPr id="103" name="Freeform 80"/>
          <p:cNvSpPr>
            <a:spLocks noChangeAspect="1"/>
          </p:cNvSpPr>
          <p:nvPr/>
        </p:nvSpPr>
        <p:spPr bwMode="auto">
          <a:xfrm>
            <a:off x="3922494" y="4472806"/>
            <a:ext cx="1186896" cy="761195"/>
          </a:xfrm>
          <a:custGeom>
            <a:avLst/>
            <a:gdLst>
              <a:gd name="T0" fmla="*/ 113 w 148"/>
              <a:gd name="T1" fmla="*/ 27 h 96"/>
              <a:gd name="T2" fmla="*/ 107 w 148"/>
              <a:gd name="T3" fmla="*/ 27 h 96"/>
              <a:gd name="T4" fmla="*/ 69 w 148"/>
              <a:gd name="T5" fmla="*/ 0 h 96"/>
              <a:gd name="T6" fmla="*/ 30 w 148"/>
              <a:gd name="T7" fmla="*/ 38 h 96"/>
              <a:gd name="T8" fmla="*/ 30 w 148"/>
              <a:gd name="T9" fmla="*/ 44 h 96"/>
              <a:gd name="T10" fmla="*/ 27 w 148"/>
              <a:gd name="T11" fmla="*/ 43 h 96"/>
              <a:gd name="T12" fmla="*/ 0 w 148"/>
              <a:gd name="T13" fmla="*/ 70 h 96"/>
              <a:gd name="T14" fmla="*/ 27 w 148"/>
              <a:gd name="T15" fmla="*/ 96 h 96"/>
              <a:gd name="T16" fmla="*/ 113 w 148"/>
              <a:gd name="T17" fmla="*/ 96 h 96"/>
              <a:gd name="T18" fmla="*/ 148 w 148"/>
              <a:gd name="T19" fmla="*/ 61 h 96"/>
              <a:gd name="T20" fmla="*/ 113 w 148"/>
              <a:gd name="T21" fmla="*/ 2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96">
                <a:moveTo>
                  <a:pt x="113" y="27"/>
                </a:moveTo>
                <a:cubicBezTo>
                  <a:pt x="111" y="27"/>
                  <a:pt x="109" y="27"/>
                  <a:pt x="107" y="27"/>
                </a:cubicBezTo>
                <a:cubicBezTo>
                  <a:pt x="102" y="11"/>
                  <a:pt x="87" y="0"/>
                  <a:pt x="69" y="0"/>
                </a:cubicBezTo>
                <a:cubicBezTo>
                  <a:pt x="47" y="0"/>
                  <a:pt x="30" y="17"/>
                  <a:pt x="30" y="38"/>
                </a:cubicBezTo>
                <a:cubicBezTo>
                  <a:pt x="30" y="40"/>
                  <a:pt x="30" y="42"/>
                  <a:pt x="30" y="44"/>
                </a:cubicBezTo>
                <a:cubicBezTo>
                  <a:pt x="29" y="44"/>
                  <a:pt x="28" y="43"/>
                  <a:pt x="27" y="43"/>
                </a:cubicBezTo>
                <a:cubicBezTo>
                  <a:pt x="12" y="43"/>
                  <a:pt x="0" y="55"/>
                  <a:pt x="0" y="70"/>
                </a:cubicBezTo>
                <a:cubicBezTo>
                  <a:pt x="0" y="84"/>
                  <a:pt x="12" y="96"/>
                  <a:pt x="27" y="9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132" y="96"/>
                  <a:pt x="148" y="80"/>
                  <a:pt x="148" y="61"/>
                </a:cubicBezTo>
                <a:cubicBezTo>
                  <a:pt x="148" y="42"/>
                  <a:pt x="132" y="27"/>
                  <a:pt x="113" y="27"/>
                </a:cubicBezTo>
                <a:close/>
              </a:path>
            </a:pathLst>
          </a:custGeom>
          <a:solidFill>
            <a:srgbClr val="FFFFFF"/>
          </a:solidFill>
          <a:ln w="38100">
            <a:solidFill>
              <a:schemeClr val="tx2">
                <a:lumMod val="75000"/>
              </a:schemeClr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" name="Freeform 122"/>
          <p:cNvSpPr>
            <a:spLocks noChangeAspect="1" noEditPoints="1"/>
          </p:cNvSpPr>
          <p:nvPr/>
        </p:nvSpPr>
        <p:spPr bwMode="auto">
          <a:xfrm flipH="1">
            <a:off x="4248712" y="4678283"/>
            <a:ext cx="534461" cy="496090"/>
          </a:xfrm>
          <a:custGeom>
            <a:avLst/>
            <a:gdLst>
              <a:gd name="T0" fmla="*/ 88 w 102"/>
              <a:gd name="T1" fmla="*/ 4 h 96"/>
              <a:gd name="T2" fmla="*/ 58 w 102"/>
              <a:gd name="T3" fmla="*/ 28 h 96"/>
              <a:gd name="T4" fmla="*/ 58 w 102"/>
              <a:gd name="T5" fmla="*/ 28 h 96"/>
              <a:gd name="T6" fmla="*/ 50 w 102"/>
              <a:gd name="T7" fmla="*/ 40 h 96"/>
              <a:gd name="T8" fmla="*/ 36 w 102"/>
              <a:gd name="T9" fmla="*/ 40 h 96"/>
              <a:gd name="T10" fmla="*/ 29 w 102"/>
              <a:gd name="T11" fmla="*/ 32 h 96"/>
              <a:gd name="T12" fmla="*/ 4 w 102"/>
              <a:gd name="T13" fmla="*/ 20 h 96"/>
              <a:gd name="T14" fmla="*/ 12 w 102"/>
              <a:gd name="T15" fmla="*/ 64 h 96"/>
              <a:gd name="T16" fmla="*/ 18 w 102"/>
              <a:gd name="T17" fmla="*/ 80 h 96"/>
              <a:gd name="T18" fmla="*/ 22 w 102"/>
              <a:gd name="T19" fmla="*/ 88 h 96"/>
              <a:gd name="T20" fmla="*/ 34 w 102"/>
              <a:gd name="T21" fmla="*/ 88 h 96"/>
              <a:gd name="T22" fmla="*/ 60 w 102"/>
              <a:gd name="T23" fmla="*/ 96 h 96"/>
              <a:gd name="T24" fmla="*/ 70 w 102"/>
              <a:gd name="T25" fmla="*/ 88 h 96"/>
              <a:gd name="T26" fmla="*/ 94 w 102"/>
              <a:gd name="T27" fmla="*/ 12 h 96"/>
              <a:gd name="T28" fmla="*/ 98 w 102"/>
              <a:gd name="T29" fmla="*/ 4 h 96"/>
              <a:gd name="T30" fmla="*/ 14 w 102"/>
              <a:gd name="T31" fmla="*/ 44 h 96"/>
              <a:gd name="T32" fmla="*/ 11 w 102"/>
              <a:gd name="T33" fmla="*/ 36 h 96"/>
              <a:gd name="T34" fmla="*/ 10 w 102"/>
              <a:gd name="T35" fmla="*/ 32 h 96"/>
              <a:gd name="T36" fmla="*/ 22 w 102"/>
              <a:gd name="T37" fmla="*/ 56 h 96"/>
              <a:gd name="T38" fmla="*/ 22 w 102"/>
              <a:gd name="T39" fmla="*/ 56 h 96"/>
              <a:gd name="T40" fmla="*/ 22 w 102"/>
              <a:gd name="T41" fmla="*/ 44 h 96"/>
              <a:gd name="T42" fmla="*/ 18 w 102"/>
              <a:gd name="T43" fmla="*/ 36 h 96"/>
              <a:gd name="T44" fmla="*/ 18 w 102"/>
              <a:gd name="T45" fmla="*/ 32 h 96"/>
              <a:gd name="T46" fmla="*/ 30 w 102"/>
              <a:gd name="T47" fmla="*/ 56 h 96"/>
              <a:gd name="T48" fmla="*/ 30 w 102"/>
              <a:gd name="T49" fmla="*/ 56 h 96"/>
              <a:gd name="T50" fmla="*/ 30 w 102"/>
              <a:gd name="T51" fmla="*/ 44 h 96"/>
              <a:gd name="T52" fmla="*/ 26 w 102"/>
              <a:gd name="T53" fmla="*/ 36 h 96"/>
              <a:gd name="T54" fmla="*/ 34 w 102"/>
              <a:gd name="T55" fmla="*/ 56 h 96"/>
              <a:gd name="T56" fmla="*/ 38 w 102"/>
              <a:gd name="T57" fmla="*/ 48 h 96"/>
              <a:gd name="T58" fmla="*/ 38 w 102"/>
              <a:gd name="T59" fmla="*/ 48 h 96"/>
              <a:gd name="T60" fmla="*/ 46 w 102"/>
              <a:gd name="T61" fmla="*/ 52 h 96"/>
              <a:gd name="T62" fmla="*/ 42 w 102"/>
              <a:gd name="T63" fmla="*/ 44 h 96"/>
              <a:gd name="T64" fmla="*/ 50 w 102"/>
              <a:gd name="T65" fmla="*/ 56 h 96"/>
              <a:gd name="T66" fmla="*/ 54 w 102"/>
              <a:gd name="T67" fmla="*/ 48 h 96"/>
              <a:gd name="T68" fmla="*/ 54 w 102"/>
              <a:gd name="T69" fmla="*/ 48 h 96"/>
              <a:gd name="T70" fmla="*/ 62 w 102"/>
              <a:gd name="T71" fmla="*/ 52 h 96"/>
              <a:gd name="T72" fmla="*/ 58 w 102"/>
              <a:gd name="T73" fmla="*/ 44 h 96"/>
              <a:gd name="T74" fmla="*/ 58 w 102"/>
              <a:gd name="T75" fmla="*/ 40 h 96"/>
              <a:gd name="T76" fmla="*/ 70 w 102"/>
              <a:gd name="T77" fmla="*/ 56 h 96"/>
              <a:gd name="T78" fmla="*/ 70 w 102"/>
              <a:gd name="T79" fmla="*/ 56 h 96"/>
              <a:gd name="T80" fmla="*/ 70 w 102"/>
              <a:gd name="T81" fmla="*/ 44 h 96"/>
              <a:gd name="T82" fmla="*/ 66 w 102"/>
              <a:gd name="T83" fmla="*/ 36 h 96"/>
              <a:gd name="T84" fmla="*/ 66 w 102"/>
              <a:gd name="T85" fmla="*/ 32 h 96"/>
              <a:gd name="T86" fmla="*/ 74 w 102"/>
              <a:gd name="T87" fmla="*/ 48 h 96"/>
              <a:gd name="T88" fmla="*/ 74 w 102"/>
              <a:gd name="T89" fmla="*/ 48 h 96"/>
              <a:gd name="T90" fmla="*/ 74 w 102"/>
              <a:gd name="T91" fmla="*/ 36 h 96"/>
              <a:gd name="T92" fmla="*/ 74 w 102"/>
              <a:gd name="T93" fmla="*/ 32 h 96"/>
              <a:gd name="T94" fmla="*/ 22 w 102"/>
              <a:gd name="T95" fmla="*/ 13 h 96"/>
              <a:gd name="T96" fmla="*/ 34 w 102"/>
              <a:gd name="T97" fmla="*/ 10 h 96"/>
              <a:gd name="T98" fmla="*/ 34 w 102"/>
              <a:gd name="T99" fmla="*/ 4 h 96"/>
              <a:gd name="T100" fmla="*/ 50 w 102"/>
              <a:gd name="T101" fmla="*/ 2 h 96"/>
              <a:gd name="T102" fmla="*/ 50 w 102"/>
              <a:gd name="T103" fmla="*/ 8 h 96"/>
              <a:gd name="T104" fmla="*/ 62 w 102"/>
              <a:gd name="T105" fmla="*/ 13 h 96"/>
              <a:gd name="T106" fmla="*/ 22 w 102"/>
              <a:gd name="T107" fmla="*/ 1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2" h="96">
                <a:moveTo>
                  <a:pt x="98" y="4"/>
                </a:moveTo>
                <a:cubicBezTo>
                  <a:pt x="96" y="4"/>
                  <a:pt x="96" y="4"/>
                  <a:pt x="96" y="4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6" y="4"/>
                  <a:pt x="85" y="5"/>
                  <a:pt x="84" y="7"/>
                </a:cubicBezTo>
                <a:cubicBezTo>
                  <a:pt x="81" y="20"/>
                  <a:pt x="81" y="20"/>
                  <a:pt x="81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58" y="28"/>
                  <a:pt x="58" y="28"/>
                  <a:pt x="58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32"/>
                  <a:pt x="62" y="32"/>
                  <a:pt x="62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28"/>
                  <a:pt x="58" y="28"/>
                  <a:pt x="58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40"/>
                  <a:pt x="54" y="40"/>
                  <a:pt x="54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38"/>
                  <a:pt x="50" y="38"/>
                  <a:pt x="50" y="38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2"/>
                  <a:pt x="45" y="43"/>
                  <a:pt x="42" y="43"/>
                </a:cubicBezTo>
                <a:cubicBezTo>
                  <a:pt x="40" y="43"/>
                  <a:pt x="38" y="42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38"/>
                  <a:pt x="34" y="38"/>
                  <a:pt x="34" y="38"/>
                </a:cubicBezTo>
                <a:cubicBezTo>
                  <a:pt x="29" y="32"/>
                  <a:pt x="29" y="32"/>
                  <a:pt x="29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28"/>
                  <a:pt x="26" y="28"/>
                  <a:pt x="26" y="28"/>
                </a:cubicBezTo>
                <a:cubicBezTo>
                  <a:pt x="19" y="20"/>
                  <a:pt x="19" y="20"/>
                  <a:pt x="19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2" y="21"/>
                  <a:pt x="1" y="21"/>
                </a:cubicBezTo>
                <a:cubicBezTo>
                  <a:pt x="0" y="22"/>
                  <a:pt x="0" y="24"/>
                  <a:pt x="0" y="25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3"/>
                  <a:pt x="10" y="64"/>
                  <a:pt x="12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67" y="80"/>
                  <a:pt x="67" y="80"/>
                  <a:pt x="67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18" y="80"/>
                  <a:pt x="18" y="80"/>
                  <a:pt x="18" y="80"/>
                </a:cubicBezTo>
                <a:cubicBezTo>
                  <a:pt x="16" y="80"/>
                  <a:pt x="14" y="82"/>
                  <a:pt x="14" y="84"/>
                </a:cubicBezTo>
                <a:cubicBezTo>
                  <a:pt x="14" y="86"/>
                  <a:pt x="16" y="88"/>
                  <a:pt x="18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9"/>
                  <a:pt x="22" y="89"/>
                  <a:pt x="22" y="90"/>
                </a:cubicBezTo>
                <a:cubicBezTo>
                  <a:pt x="22" y="93"/>
                  <a:pt x="25" y="96"/>
                  <a:pt x="28" y="96"/>
                </a:cubicBezTo>
                <a:cubicBezTo>
                  <a:pt x="31" y="96"/>
                  <a:pt x="34" y="93"/>
                  <a:pt x="34" y="90"/>
                </a:cubicBezTo>
                <a:cubicBezTo>
                  <a:pt x="34" y="89"/>
                  <a:pt x="34" y="89"/>
                  <a:pt x="34" y="88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9"/>
                  <a:pt x="54" y="89"/>
                  <a:pt x="54" y="90"/>
                </a:cubicBezTo>
                <a:cubicBezTo>
                  <a:pt x="54" y="93"/>
                  <a:pt x="57" y="96"/>
                  <a:pt x="60" y="96"/>
                </a:cubicBezTo>
                <a:cubicBezTo>
                  <a:pt x="63" y="96"/>
                  <a:pt x="66" y="93"/>
                  <a:pt x="66" y="90"/>
                </a:cubicBezTo>
                <a:cubicBezTo>
                  <a:pt x="66" y="89"/>
                  <a:pt x="66" y="89"/>
                  <a:pt x="66" y="88"/>
                </a:cubicBezTo>
                <a:cubicBezTo>
                  <a:pt x="68" y="88"/>
                  <a:pt x="68" y="88"/>
                  <a:pt x="68" y="88"/>
                </a:cubicBezTo>
                <a:cubicBezTo>
                  <a:pt x="70" y="88"/>
                  <a:pt x="70" y="88"/>
                  <a:pt x="70" y="88"/>
                </a:cubicBezTo>
                <a:cubicBezTo>
                  <a:pt x="72" y="88"/>
                  <a:pt x="73" y="86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91" y="12"/>
                  <a:pt x="91" y="12"/>
                  <a:pt x="91" y="12"/>
                </a:cubicBezTo>
                <a:cubicBezTo>
                  <a:pt x="94" y="12"/>
                  <a:pt x="94" y="12"/>
                  <a:pt x="94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8" y="12"/>
                  <a:pt x="98" y="12"/>
                  <a:pt x="98" y="12"/>
                </a:cubicBezTo>
                <a:cubicBezTo>
                  <a:pt x="100" y="12"/>
                  <a:pt x="102" y="10"/>
                  <a:pt x="102" y="8"/>
                </a:cubicBezTo>
                <a:cubicBezTo>
                  <a:pt x="102" y="6"/>
                  <a:pt x="100" y="4"/>
                  <a:pt x="98" y="4"/>
                </a:cubicBezTo>
                <a:close/>
                <a:moveTo>
                  <a:pt x="14" y="48"/>
                </a:moveTo>
                <a:cubicBezTo>
                  <a:pt x="13" y="48"/>
                  <a:pt x="13" y="48"/>
                  <a:pt x="13" y="48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4"/>
                  <a:pt x="14" y="44"/>
                  <a:pt x="14" y="44"/>
                </a:cubicBezTo>
                <a:lnTo>
                  <a:pt x="14" y="48"/>
                </a:lnTo>
                <a:close/>
                <a:moveTo>
                  <a:pt x="14" y="40"/>
                </a:moveTo>
                <a:cubicBezTo>
                  <a:pt x="12" y="40"/>
                  <a:pt x="12" y="40"/>
                  <a:pt x="12" y="40"/>
                </a:cubicBezTo>
                <a:cubicBezTo>
                  <a:pt x="11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lnTo>
                  <a:pt x="14" y="40"/>
                </a:lnTo>
                <a:close/>
                <a:moveTo>
                  <a:pt x="14" y="32"/>
                </a:moveTo>
                <a:cubicBezTo>
                  <a:pt x="10" y="32"/>
                  <a:pt x="10" y="32"/>
                  <a:pt x="10" y="32"/>
                </a:cubicBezTo>
                <a:cubicBezTo>
                  <a:pt x="9" y="28"/>
                  <a:pt x="9" y="28"/>
                  <a:pt x="9" y="28"/>
                </a:cubicBezTo>
                <a:cubicBezTo>
                  <a:pt x="14" y="28"/>
                  <a:pt x="14" y="28"/>
                  <a:pt x="14" y="28"/>
                </a:cubicBezTo>
                <a:lnTo>
                  <a:pt x="14" y="32"/>
                </a:lnTo>
                <a:close/>
                <a:moveTo>
                  <a:pt x="22" y="56"/>
                </a:moveTo>
                <a:cubicBezTo>
                  <a:pt x="18" y="56"/>
                  <a:pt x="18" y="56"/>
                  <a:pt x="18" y="56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2"/>
                  <a:pt x="22" y="52"/>
                  <a:pt x="22" y="52"/>
                </a:cubicBezTo>
                <a:lnTo>
                  <a:pt x="22" y="56"/>
                </a:lnTo>
                <a:close/>
                <a:moveTo>
                  <a:pt x="22" y="48"/>
                </a:moveTo>
                <a:cubicBezTo>
                  <a:pt x="18" y="48"/>
                  <a:pt x="18" y="48"/>
                  <a:pt x="18" y="48"/>
                </a:cubicBezTo>
                <a:cubicBezTo>
                  <a:pt x="18" y="44"/>
                  <a:pt x="18" y="44"/>
                  <a:pt x="18" y="44"/>
                </a:cubicBezTo>
                <a:cubicBezTo>
                  <a:pt x="22" y="44"/>
                  <a:pt x="22" y="44"/>
                  <a:pt x="22" y="44"/>
                </a:cubicBezTo>
                <a:lnTo>
                  <a:pt x="22" y="48"/>
                </a:lnTo>
                <a:close/>
                <a:moveTo>
                  <a:pt x="22" y="40"/>
                </a:moveTo>
                <a:cubicBezTo>
                  <a:pt x="18" y="40"/>
                  <a:pt x="18" y="40"/>
                  <a:pt x="18" y="40"/>
                </a:cubicBezTo>
                <a:cubicBezTo>
                  <a:pt x="18" y="36"/>
                  <a:pt x="18" y="36"/>
                  <a:pt x="18" y="36"/>
                </a:cubicBezTo>
                <a:cubicBezTo>
                  <a:pt x="22" y="36"/>
                  <a:pt x="22" y="36"/>
                  <a:pt x="22" y="36"/>
                </a:cubicBezTo>
                <a:lnTo>
                  <a:pt x="22" y="40"/>
                </a:lnTo>
                <a:close/>
                <a:moveTo>
                  <a:pt x="22" y="32"/>
                </a:moveTo>
                <a:cubicBezTo>
                  <a:pt x="18" y="32"/>
                  <a:pt x="18" y="32"/>
                  <a:pt x="18" y="32"/>
                </a:cubicBezTo>
                <a:cubicBezTo>
                  <a:pt x="18" y="28"/>
                  <a:pt x="18" y="28"/>
                  <a:pt x="18" y="28"/>
                </a:cubicBezTo>
                <a:cubicBezTo>
                  <a:pt x="22" y="28"/>
                  <a:pt x="22" y="28"/>
                  <a:pt x="22" y="28"/>
                </a:cubicBezTo>
                <a:lnTo>
                  <a:pt x="22" y="32"/>
                </a:lnTo>
                <a:close/>
                <a:moveTo>
                  <a:pt x="30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26" y="52"/>
                  <a:pt x="26" y="52"/>
                  <a:pt x="26" y="52"/>
                </a:cubicBezTo>
                <a:cubicBezTo>
                  <a:pt x="30" y="52"/>
                  <a:pt x="30" y="52"/>
                  <a:pt x="30" y="52"/>
                </a:cubicBezTo>
                <a:lnTo>
                  <a:pt x="30" y="56"/>
                </a:lnTo>
                <a:close/>
                <a:moveTo>
                  <a:pt x="30" y="48"/>
                </a:moveTo>
                <a:cubicBezTo>
                  <a:pt x="26" y="48"/>
                  <a:pt x="26" y="48"/>
                  <a:pt x="26" y="48"/>
                </a:cubicBezTo>
                <a:cubicBezTo>
                  <a:pt x="26" y="44"/>
                  <a:pt x="26" y="44"/>
                  <a:pt x="26" y="44"/>
                </a:cubicBezTo>
                <a:cubicBezTo>
                  <a:pt x="30" y="44"/>
                  <a:pt x="30" y="44"/>
                  <a:pt x="30" y="44"/>
                </a:cubicBezTo>
                <a:lnTo>
                  <a:pt x="30" y="48"/>
                </a:lnTo>
                <a:close/>
                <a:moveTo>
                  <a:pt x="30" y="40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6" y="36"/>
                  <a:pt x="26" y="36"/>
                </a:cubicBezTo>
                <a:cubicBezTo>
                  <a:pt x="30" y="36"/>
                  <a:pt x="30" y="36"/>
                  <a:pt x="30" y="36"/>
                </a:cubicBezTo>
                <a:lnTo>
                  <a:pt x="30" y="40"/>
                </a:lnTo>
                <a:close/>
                <a:moveTo>
                  <a:pt x="38" y="56"/>
                </a:moveTo>
                <a:cubicBezTo>
                  <a:pt x="34" y="56"/>
                  <a:pt x="34" y="56"/>
                  <a:pt x="34" y="56"/>
                </a:cubicBezTo>
                <a:cubicBezTo>
                  <a:pt x="34" y="52"/>
                  <a:pt x="34" y="52"/>
                  <a:pt x="34" y="52"/>
                </a:cubicBezTo>
                <a:cubicBezTo>
                  <a:pt x="38" y="52"/>
                  <a:pt x="38" y="52"/>
                  <a:pt x="38" y="52"/>
                </a:cubicBezTo>
                <a:lnTo>
                  <a:pt x="38" y="56"/>
                </a:lnTo>
                <a:close/>
                <a:moveTo>
                  <a:pt x="38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4"/>
                  <a:pt x="34" y="44"/>
                  <a:pt x="34" y="44"/>
                </a:cubicBezTo>
                <a:cubicBezTo>
                  <a:pt x="38" y="44"/>
                  <a:pt x="38" y="44"/>
                  <a:pt x="38" y="44"/>
                </a:cubicBezTo>
                <a:lnTo>
                  <a:pt x="38" y="48"/>
                </a:lnTo>
                <a:close/>
                <a:moveTo>
                  <a:pt x="46" y="56"/>
                </a:moveTo>
                <a:cubicBezTo>
                  <a:pt x="42" y="56"/>
                  <a:pt x="42" y="56"/>
                  <a:pt x="42" y="56"/>
                </a:cubicBezTo>
                <a:cubicBezTo>
                  <a:pt x="42" y="52"/>
                  <a:pt x="42" y="52"/>
                  <a:pt x="42" y="52"/>
                </a:cubicBezTo>
                <a:cubicBezTo>
                  <a:pt x="46" y="52"/>
                  <a:pt x="46" y="52"/>
                  <a:pt x="46" y="52"/>
                </a:cubicBezTo>
                <a:lnTo>
                  <a:pt x="46" y="56"/>
                </a:lnTo>
                <a:close/>
                <a:moveTo>
                  <a:pt x="46" y="48"/>
                </a:moveTo>
                <a:cubicBezTo>
                  <a:pt x="42" y="48"/>
                  <a:pt x="42" y="48"/>
                  <a:pt x="42" y="48"/>
                </a:cubicBezTo>
                <a:cubicBezTo>
                  <a:pt x="42" y="44"/>
                  <a:pt x="42" y="44"/>
                  <a:pt x="42" y="44"/>
                </a:cubicBezTo>
                <a:cubicBezTo>
                  <a:pt x="46" y="44"/>
                  <a:pt x="46" y="44"/>
                  <a:pt x="46" y="44"/>
                </a:cubicBezTo>
                <a:lnTo>
                  <a:pt x="46" y="48"/>
                </a:lnTo>
                <a:close/>
                <a:moveTo>
                  <a:pt x="54" y="56"/>
                </a:moveTo>
                <a:cubicBezTo>
                  <a:pt x="50" y="56"/>
                  <a:pt x="50" y="56"/>
                  <a:pt x="50" y="56"/>
                </a:cubicBezTo>
                <a:cubicBezTo>
                  <a:pt x="50" y="52"/>
                  <a:pt x="50" y="52"/>
                  <a:pt x="50" y="52"/>
                </a:cubicBezTo>
                <a:cubicBezTo>
                  <a:pt x="54" y="52"/>
                  <a:pt x="54" y="52"/>
                  <a:pt x="54" y="52"/>
                </a:cubicBezTo>
                <a:lnTo>
                  <a:pt x="54" y="56"/>
                </a:lnTo>
                <a:close/>
                <a:moveTo>
                  <a:pt x="54" y="48"/>
                </a:moveTo>
                <a:cubicBezTo>
                  <a:pt x="50" y="48"/>
                  <a:pt x="50" y="48"/>
                  <a:pt x="50" y="48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4"/>
                  <a:pt x="54" y="44"/>
                  <a:pt x="54" y="44"/>
                </a:cubicBezTo>
                <a:lnTo>
                  <a:pt x="54" y="48"/>
                </a:lnTo>
                <a:close/>
                <a:moveTo>
                  <a:pt x="62" y="56"/>
                </a:moveTo>
                <a:cubicBezTo>
                  <a:pt x="58" y="56"/>
                  <a:pt x="58" y="56"/>
                  <a:pt x="58" y="56"/>
                </a:cubicBezTo>
                <a:cubicBezTo>
                  <a:pt x="58" y="52"/>
                  <a:pt x="58" y="52"/>
                  <a:pt x="58" y="52"/>
                </a:cubicBezTo>
                <a:cubicBezTo>
                  <a:pt x="62" y="52"/>
                  <a:pt x="62" y="52"/>
                  <a:pt x="62" y="52"/>
                </a:cubicBezTo>
                <a:lnTo>
                  <a:pt x="62" y="56"/>
                </a:lnTo>
                <a:close/>
                <a:moveTo>
                  <a:pt x="62" y="48"/>
                </a:moveTo>
                <a:cubicBezTo>
                  <a:pt x="58" y="48"/>
                  <a:pt x="58" y="48"/>
                  <a:pt x="58" y="48"/>
                </a:cubicBezTo>
                <a:cubicBezTo>
                  <a:pt x="58" y="44"/>
                  <a:pt x="58" y="44"/>
                  <a:pt x="58" y="44"/>
                </a:cubicBezTo>
                <a:cubicBezTo>
                  <a:pt x="62" y="44"/>
                  <a:pt x="62" y="44"/>
                  <a:pt x="62" y="44"/>
                </a:cubicBezTo>
                <a:lnTo>
                  <a:pt x="62" y="48"/>
                </a:lnTo>
                <a:close/>
                <a:moveTo>
                  <a:pt x="62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36"/>
                  <a:pt x="58" y="36"/>
                  <a:pt x="58" y="36"/>
                </a:cubicBezTo>
                <a:cubicBezTo>
                  <a:pt x="62" y="36"/>
                  <a:pt x="62" y="36"/>
                  <a:pt x="62" y="36"/>
                </a:cubicBezTo>
                <a:lnTo>
                  <a:pt x="62" y="40"/>
                </a:lnTo>
                <a:close/>
                <a:moveTo>
                  <a:pt x="70" y="56"/>
                </a:moveTo>
                <a:cubicBezTo>
                  <a:pt x="66" y="56"/>
                  <a:pt x="66" y="56"/>
                  <a:pt x="66" y="56"/>
                </a:cubicBezTo>
                <a:cubicBezTo>
                  <a:pt x="66" y="52"/>
                  <a:pt x="66" y="52"/>
                  <a:pt x="66" y="52"/>
                </a:cubicBezTo>
                <a:cubicBezTo>
                  <a:pt x="70" y="52"/>
                  <a:pt x="70" y="52"/>
                  <a:pt x="70" y="52"/>
                </a:cubicBezTo>
                <a:lnTo>
                  <a:pt x="70" y="56"/>
                </a:lnTo>
                <a:close/>
                <a:moveTo>
                  <a:pt x="70" y="48"/>
                </a:moveTo>
                <a:cubicBezTo>
                  <a:pt x="66" y="48"/>
                  <a:pt x="66" y="48"/>
                  <a:pt x="66" y="48"/>
                </a:cubicBezTo>
                <a:cubicBezTo>
                  <a:pt x="66" y="44"/>
                  <a:pt x="66" y="44"/>
                  <a:pt x="66" y="44"/>
                </a:cubicBezTo>
                <a:cubicBezTo>
                  <a:pt x="70" y="44"/>
                  <a:pt x="70" y="44"/>
                  <a:pt x="70" y="44"/>
                </a:cubicBezTo>
                <a:lnTo>
                  <a:pt x="70" y="48"/>
                </a:lnTo>
                <a:close/>
                <a:moveTo>
                  <a:pt x="70" y="40"/>
                </a:moveTo>
                <a:cubicBezTo>
                  <a:pt x="66" y="40"/>
                  <a:pt x="66" y="40"/>
                  <a:pt x="66" y="40"/>
                </a:cubicBezTo>
                <a:cubicBezTo>
                  <a:pt x="66" y="36"/>
                  <a:pt x="66" y="36"/>
                  <a:pt x="66" y="36"/>
                </a:cubicBezTo>
                <a:cubicBezTo>
                  <a:pt x="70" y="36"/>
                  <a:pt x="70" y="36"/>
                  <a:pt x="70" y="36"/>
                </a:cubicBezTo>
                <a:lnTo>
                  <a:pt x="70" y="40"/>
                </a:lnTo>
                <a:close/>
                <a:moveTo>
                  <a:pt x="70" y="32"/>
                </a:moveTo>
                <a:cubicBezTo>
                  <a:pt x="66" y="32"/>
                  <a:pt x="66" y="32"/>
                  <a:pt x="66" y="32"/>
                </a:cubicBezTo>
                <a:cubicBezTo>
                  <a:pt x="66" y="28"/>
                  <a:pt x="66" y="28"/>
                  <a:pt x="66" y="28"/>
                </a:cubicBezTo>
                <a:cubicBezTo>
                  <a:pt x="70" y="28"/>
                  <a:pt x="70" y="28"/>
                  <a:pt x="70" y="28"/>
                </a:cubicBezTo>
                <a:lnTo>
                  <a:pt x="70" y="32"/>
                </a:lnTo>
                <a:close/>
                <a:moveTo>
                  <a:pt x="74" y="48"/>
                </a:moveTo>
                <a:cubicBezTo>
                  <a:pt x="74" y="48"/>
                  <a:pt x="74" y="48"/>
                  <a:pt x="74" y="48"/>
                </a:cubicBezTo>
                <a:cubicBezTo>
                  <a:pt x="74" y="44"/>
                  <a:pt x="74" y="44"/>
                  <a:pt x="74" y="44"/>
                </a:cubicBezTo>
                <a:cubicBezTo>
                  <a:pt x="75" y="44"/>
                  <a:pt x="75" y="44"/>
                  <a:pt x="75" y="44"/>
                </a:cubicBezTo>
                <a:lnTo>
                  <a:pt x="74" y="48"/>
                </a:lnTo>
                <a:close/>
                <a:moveTo>
                  <a:pt x="77" y="37"/>
                </a:moveTo>
                <a:cubicBezTo>
                  <a:pt x="76" y="40"/>
                  <a:pt x="76" y="40"/>
                  <a:pt x="76" y="40"/>
                </a:cubicBezTo>
                <a:cubicBezTo>
                  <a:pt x="74" y="40"/>
                  <a:pt x="74" y="40"/>
                  <a:pt x="74" y="40"/>
                </a:cubicBezTo>
                <a:cubicBezTo>
                  <a:pt x="74" y="36"/>
                  <a:pt x="74" y="36"/>
                  <a:pt x="74" y="36"/>
                </a:cubicBezTo>
                <a:cubicBezTo>
                  <a:pt x="77" y="36"/>
                  <a:pt x="77" y="36"/>
                  <a:pt x="77" y="36"/>
                </a:cubicBezTo>
                <a:lnTo>
                  <a:pt x="77" y="37"/>
                </a:lnTo>
                <a:close/>
                <a:moveTo>
                  <a:pt x="78" y="32"/>
                </a:moveTo>
                <a:cubicBezTo>
                  <a:pt x="74" y="32"/>
                  <a:pt x="74" y="32"/>
                  <a:pt x="74" y="32"/>
                </a:cubicBezTo>
                <a:cubicBezTo>
                  <a:pt x="74" y="28"/>
                  <a:pt x="74" y="28"/>
                  <a:pt x="74" y="28"/>
                </a:cubicBezTo>
                <a:cubicBezTo>
                  <a:pt x="79" y="28"/>
                  <a:pt x="79" y="28"/>
                  <a:pt x="79" y="28"/>
                </a:cubicBezTo>
                <a:lnTo>
                  <a:pt x="78" y="32"/>
                </a:lnTo>
                <a:close/>
                <a:moveTo>
                  <a:pt x="22" y="13"/>
                </a:moveTo>
                <a:cubicBezTo>
                  <a:pt x="22" y="13"/>
                  <a:pt x="22" y="12"/>
                  <a:pt x="23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5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2"/>
                  <a:pt x="50" y="12"/>
                  <a:pt x="50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2" y="12"/>
                  <a:pt x="62" y="13"/>
                  <a:pt x="62" y="13"/>
                </a:cubicBezTo>
                <a:cubicBezTo>
                  <a:pt x="43" y="36"/>
                  <a:pt x="43" y="36"/>
                  <a:pt x="43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1" y="36"/>
                  <a:pt x="41" y="36"/>
                </a:cubicBezTo>
                <a:lnTo>
                  <a:pt x="22" y="1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1128096" y="5570283"/>
            <a:ext cx="6804943" cy="869106"/>
          </a:xfrm>
          <a:prstGeom prst="roundRect">
            <a:avLst/>
          </a:prstGeom>
          <a:solidFill>
            <a:srgbClr val="FFFFFF"/>
          </a:solidFill>
          <a:ln w="381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7" name="Picture 105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59"/>
          <a:stretch/>
        </p:blipFill>
        <p:spPr bwMode="auto">
          <a:xfrm>
            <a:off x="4145465" y="5632719"/>
            <a:ext cx="770203" cy="3514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Picture 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462" y="6101699"/>
            <a:ext cx="538736" cy="29987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108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764" y="6128081"/>
            <a:ext cx="997377" cy="2485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19"/>
          <p:cNvSpPr txBox="1">
            <a:spLocks noChangeArrowheads="1"/>
          </p:cNvSpPr>
          <p:nvPr/>
        </p:nvSpPr>
        <p:spPr bwMode="auto">
          <a:xfrm>
            <a:off x="3453705" y="6457827"/>
            <a:ext cx="2124472" cy="321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600" b="1" dirty="0">
                <a:ea typeface="ヒラギノ角ゴ Pro W3"/>
              </a:rPr>
              <a:t>Supplier Catalogs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789479" y="1516514"/>
            <a:ext cx="5562852" cy="83301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Freeform 5"/>
          <p:cNvSpPr>
            <a:spLocks noChangeAspect="1" noEditPoints="1"/>
          </p:cNvSpPr>
          <p:nvPr/>
        </p:nvSpPr>
        <p:spPr bwMode="auto">
          <a:xfrm>
            <a:off x="1972525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TextBox 119"/>
          <p:cNvSpPr txBox="1">
            <a:spLocks noChangeArrowheads="1"/>
          </p:cNvSpPr>
          <p:nvPr/>
        </p:nvSpPr>
        <p:spPr bwMode="auto">
          <a:xfrm>
            <a:off x="1672281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MTA HQ</a:t>
            </a:r>
          </a:p>
        </p:txBody>
      </p:sp>
      <p:sp>
        <p:nvSpPr>
          <p:cNvPr id="86" name="Freeform 5"/>
          <p:cNvSpPr>
            <a:spLocks noChangeAspect="1" noEditPoints="1"/>
          </p:cNvSpPr>
          <p:nvPr/>
        </p:nvSpPr>
        <p:spPr bwMode="auto">
          <a:xfrm>
            <a:off x="2749059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TextBox 119"/>
          <p:cNvSpPr txBox="1">
            <a:spLocks noChangeArrowheads="1"/>
          </p:cNvSpPr>
          <p:nvPr/>
        </p:nvSpPr>
        <p:spPr bwMode="auto">
          <a:xfrm>
            <a:off x="2465291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NYCT</a:t>
            </a:r>
          </a:p>
        </p:txBody>
      </p:sp>
      <p:sp>
        <p:nvSpPr>
          <p:cNvPr id="88" name="Freeform 5"/>
          <p:cNvSpPr>
            <a:spLocks noChangeAspect="1" noEditPoints="1"/>
          </p:cNvSpPr>
          <p:nvPr/>
        </p:nvSpPr>
        <p:spPr bwMode="auto">
          <a:xfrm>
            <a:off x="3525594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9" name="TextBox 119"/>
          <p:cNvSpPr txBox="1">
            <a:spLocks noChangeArrowheads="1"/>
          </p:cNvSpPr>
          <p:nvPr/>
        </p:nvSpPr>
        <p:spPr bwMode="auto">
          <a:xfrm>
            <a:off x="3241825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MNR</a:t>
            </a:r>
          </a:p>
        </p:txBody>
      </p:sp>
      <p:sp>
        <p:nvSpPr>
          <p:cNvPr id="90" name="Freeform 5"/>
          <p:cNvSpPr>
            <a:spLocks noChangeAspect="1" noEditPoints="1"/>
          </p:cNvSpPr>
          <p:nvPr/>
        </p:nvSpPr>
        <p:spPr bwMode="auto">
          <a:xfrm>
            <a:off x="4302128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TextBox 119"/>
          <p:cNvSpPr txBox="1">
            <a:spLocks noChangeArrowheads="1"/>
          </p:cNvSpPr>
          <p:nvPr/>
        </p:nvSpPr>
        <p:spPr bwMode="auto">
          <a:xfrm>
            <a:off x="4018359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LIRR</a:t>
            </a:r>
          </a:p>
        </p:txBody>
      </p:sp>
      <p:sp>
        <p:nvSpPr>
          <p:cNvPr id="92" name="Freeform 5"/>
          <p:cNvSpPr>
            <a:spLocks noChangeAspect="1" noEditPoints="1"/>
          </p:cNvSpPr>
          <p:nvPr/>
        </p:nvSpPr>
        <p:spPr bwMode="auto">
          <a:xfrm>
            <a:off x="6631731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3" name="TextBox 119"/>
          <p:cNvSpPr txBox="1">
            <a:spLocks noChangeArrowheads="1"/>
          </p:cNvSpPr>
          <p:nvPr/>
        </p:nvSpPr>
        <p:spPr bwMode="auto">
          <a:xfrm>
            <a:off x="4786656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B&amp;T</a:t>
            </a:r>
          </a:p>
        </p:txBody>
      </p:sp>
      <p:sp>
        <p:nvSpPr>
          <p:cNvPr id="94" name="Freeform 5"/>
          <p:cNvSpPr>
            <a:spLocks noChangeAspect="1" noEditPoints="1"/>
          </p:cNvSpPr>
          <p:nvPr/>
        </p:nvSpPr>
        <p:spPr bwMode="auto">
          <a:xfrm>
            <a:off x="5855196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" name="TextBox 119"/>
          <p:cNvSpPr txBox="1">
            <a:spLocks noChangeArrowheads="1"/>
          </p:cNvSpPr>
          <p:nvPr/>
        </p:nvSpPr>
        <p:spPr bwMode="auto">
          <a:xfrm>
            <a:off x="5542342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MTA BUS</a:t>
            </a:r>
          </a:p>
        </p:txBody>
      </p:sp>
      <p:sp>
        <p:nvSpPr>
          <p:cNvPr id="96" name="Freeform 5"/>
          <p:cNvSpPr>
            <a:spLocks noChangeAspect="1" noEditPoints="1"/>
          </p:cNvSpPr>
          <p:nvPr/>
        </p:nvSpPr>
        <p:spPr bwMode="auto">
          <a:xfrm>
            <a:off x="5078662" y="1596003"/>
            <a:ext cx="537554" cy="417245"/>
          </a:xfrm>
          <a:custGeom>
            <a:avLst/>
            <a:gdLst>
              <a:gd name="T0" fmla="*/ 2825 w 4172"/>
              <a:gd name="T1" fmla="*/ 1474 h 3540"/>
              <a:gd name="T2" fmla="*/ 2441 w 4172"/>
              <a:gd name="T3" fmla="*/ 1474 h 3540"/>
              <a:gd name="T4" fmla="*/ 2825 w 4172"/>
              <a:gd name="T5" fmla="*/ 2678 h 3540"/>
              <a:gd name="T6" fmla="*/ 2441 w 4172"/>
              <a:gd name="T7" fmla="*/ 2678 h 3540"/>
              <a:gd name="T8" fmla="*/ 2825 w 4172"/>
              <a:gd name="T9" fmla="*/ 871 h 3540"/>
              <a:gd name="T10" fmla="*/ 2441 w 4172"/>
              <a:gd name="T11" fmla="*/ 871 h 3540"/>
              <a:gd name="T12" fmla="*/ 2825 w 4172"/>
              <a:gd name="T13" fmla="*/ 2076 h 3540"/>
              <a:gd name="T14" fmla="*/ 2441 w 4172"/>
              <a:gd name="T15" fmla="*/ 2076 h 3540"/>
              <a:gd name="T16" fmla="*/ 3382 w 4172"/>
              <a:gd name="T17" fmla="*/ 968 h 3540"/>
              <a:gd name="T18" fmla="*/ 3915 w 4172"/>
              <a:gd name="T19" fmla="*/ 1244 h 3540"/>
              <a:gd name="T20" fmla="*/ 3382 w 4172"/>
              <a:gd name="T21" fmla="*/ 3006 h 3540"/>
              <a:gd name="T22" fmla="*/ 3873 w 4172"/>
              <a:gd name="T23" fmla="*/ 3263 h 3540"/>
              <a:gd name="T24" fmla="*/ 3873 w 4172"/>
              <a:gd name="T25" fmla="*/ 968 h 3540"/>
              <a:gd name="T26" fmla="*/ 3416 w 4172"/>
              <a:gd name="T27" fmla="*/ 1728 h 3540"/>
              <a:gd name="T28" fmla="*/ 3416 w 4172"/>
              <a:gd name="T29" fmla="*/ 1395 h 3540"/>
              <a:gd name="T30" fmla="*/ 3416 w 4172"/>
              <a:gd name="T31" fmla="*/ 2773 h 3540"/>
              <a:gd name="T32" fmla="*/ 3416 w 4172"/>
              <a:gd name="T33" fmla="*/ 2440 h 3540"/>
              <a:gd name="T34" fmla="*/ 3416 w 4172"/>
              <a:gd name="T35" fmla="*/ 2251 h 3540"/>
              <a:gd name="T36" fmla="*/ 3416 w 4172"/>
              <a:gd name="T37" fmla="*/ 1917 h 3540"/>
              <a:gd name="T38" fmla="*/ 1894 w 4172"/>
              <a:gd name="T39" fmla="*/ 871 h 3540"/>
              <a:gd name="T40" fmla="*/ 1894 w 4172"/>
              <a:gd name="T41" fmla="*/ 487 h 3540"/>
              <a:gd name="T42" fmla="*/ 3012 w 4172"/>
              <a:gd name="T43" fmla="*/ 3172 h 3540"/>
              <a:gd name="T44" fmla="*/ 2278 w 4172"/>
              <a:gd name="T45" fmla="*/ 2925 h 3540"/>
              <a:gd name="T46" fmla="*/ 1270 w 4172"/>
              <a:gd name="T47" fmla="*/ 3283 h 3540"/>
              <a:gd name="T48" fmla="*/ 1270 w 4172"/>
              <a:gd name="T49" fmla="*/ 257 h 3540"/>
              <a:gd name="T50" fmla="*/ 3012 w 4172"/>
              <a:gd name="T51" fmla="*/ 3172 h 3540"/>
              <a:gd name="T52" fmla="*/ 2902 w 4172"/>
              <a:gd name="T53" fmla="*/ 0 h 3540"/>
              <a:gd name="T54" fmla="*/ 903 w 4172"/>
              <a:gd name="T55" fmla="*/ 3172 h 3540"/>
              <a:gd name="T56" fmla="*/ 3269 w 4172"/>
              <a:gd name="T57" fmla="*/ 3172 h 3540"/>
              <a:gd name="T58" fmla="*/ 2902 w 4172"/>
              <a:gd name="T59" fmla="*/ 0 h 3540"/>
              <a:gd name="T60" fmla="*/ 1731 w 4172"/>
              <a:gd name="T61" fmla="*/ 1474 h 3540"/>
              <a:gd name="T62" fmla="*/ 1347 w 4172"/>
              <a:gd name="T63" fmla="*/ 1474 h 3540"/>
              <a:gd name="T64" fmla="*/ 756 w 4172"/>
              <a:gd name="T65" fmla="*/ 1728 h 3540"/>
              <a:gd name="T66" fmla="*/ 423 w 4172"/>
              <a:gd name="T67" fmla="*/ 1728 h 3540"/>
              <a:gd name="T68" fmla="*/ 756 w 4172"/>
              <a:gd name="T69" fmla="*/ 2773 h 3540"/>
              <a:gd name="T70" fmla="*/ 423 w 4172"/>
              <a:gd name="T71" fmla="*/ 2773 h 3540"/>
              <a:gd name="T72" fmla="*/ 756 w 4172"/>
              <a:gd name="T73" fmla="*/ 2251 h 3540"/>
              <a:gd name="T74" fmla="*/ 423 w 4172"/>
              <a:gd name="T75" fmla="*/ 2251 h 3540"/>
              <a:gd name="T76" fmla="*/ 299 w 4172"/>
              <a:gd name="T77" fmla="*/ 3006 h 3540"/>
              <a:gd name="T78" fmla="*/ 299 w 4172"/>
              <a:gd name="T79" fmla="*/ 1225 h 3540"/>
              <a:gd name="T80" fmla="*/ 299 w 4172"/>
              <a:gd name="T81" fmla="*/ 968 h 3540"/>
              <a:gd name="T82" fmla="*/ 299 w 4172"/>
              <a:gd name="T83" fmla="*/ 3263 h 3540"/>
              <a:gd name="T84" fmla="*/ 789 w 4172"/>
              <a:gd name="T85" fmla="*/ 3006 h 3540"/>
              <a:gd name="T86" fmla="*/ 1347 w 4172"/>
              <a:gd name="T87" fmla="*/ 2678 h 3540"/>
              <a:gd name="T88" fmla="*/ 1347 w 4172"/>
              <a:gd name="T89" fmla="*/ 2294 h 3540"/>
              <a:gd name="T90" fmla="*/ 1347 w 4172"/>
              <a:gd name="T91" fmla="*/ 2076 h 3540"/>
              <a:gd name="T92" fmla="*/ 1347 w 4172"/>
              <a:gd name="T93" fmla="*/ 1692 h 3540"/>
              <a:gd name="T94" fmla="*/ 1894 w 4172"/>
              <a:gd name="T95" fmla="*/ 2678 h 3540"/>
              <a:gd name="T96" fmla="*/ 1894 w 4172"/>
              <a:gd name="T97" fmla="*/ 2294 h 3540"/>
              <a:gd name="T98" fmla="*/ 1347 w 4172"/>
              <a:gd name="T99" fmla="*/ 871 h 3540"/>
              <a:gd name="T100" fmla="*/ 1347 w 4172"/>
              <a:gd name="T101" fmla="*/ 487 h 3540"/>
              <a:gd name="T102" fmla="*/ 1894 w 4172"/>
              <a:gd name="T103" fmla="*/ 2076 h 3540"/>
              <a:gd name="T104" fmla="*/ 1894 w 4172"/>
              <a:gd name="T105" fmla="*/ 1692 h 3540"/>
              <a:gd name="T106" fmla="*/ 1894 w 4172"/>
              <a:gd name="T107" fmla="*/ 1474 h 3540"/>
              <a:gd name="T108" fmla="*/ 1894 w 4172"/>
              <a:gd name="T109" fmla="*/ 1089 h 3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2" h="3540">
                <a:moveTo>
                  <a:pt x="2441" y="1474"/>
                </a:moveTo>
                <a:lnTo>
                  <a:pt x="2441" y="1474"/>
                </a:lnTo>
                <a:lnTo>
                  <a:pt x="2825" y="1474"/>
                </a:lnTo>
                <a:lnTo>
                  <a:pt x="2825" y="1089"/>
                </a:lnTo>
                <a:lnTo>
                  <a:pt x="2441" y="1089"/>
                </a:lnTo>
                <a:lnTo>
                  <a:pt x="2441" y="1474"/>
                </a:lnTo>
                <a:close/>
                <a:moveTo>
                  <a:pt x="2441" y="2678"/>
                </a:moveTo>
                <a:lnTo>
                  <a:pt x="2441" y="2678"/>
                </a:lnTo>
                <a:lnTo>
                  <a:pt x="2825" y="2678"/>
                </a:lnTo>
                <a:lnTo>
                  <a:pt x="2825" y="2294"/>
                </a:lnTo>
                <a:lnTo>
                  <a:pt x="2441" y="2294"/>
                </a:lnTo>
                <a:lnTo>
                  <a:pt x="2441" y="2678"/>
                </a:lnTo>
                <a:close/>
                <a:moveTo>
                  <a:pt x="2441" y="871"/>
                </a:moveTo>
                <a:lnTo>
                  <a:pt x="2441" y="871"/>
                </a:lnTo>
                <a:lnTo>
                  <a:pt x="2825" y="871"/>
                </a:lnTo>
                <a:lnTo>
                  <a:pt x="2825" y="487"/>
                </a:lnTo>
                <a:lnTo>
                  <a:pt x="2441" y="487"/>
                </a:lnTo>
                <a:lnTo>
                  <a:pt x="2441" y="871"/>
                </a:lnTo>
                <a:close/>
                <a:moveTo>
                  <a:pt x="2441" y="2076"/>
                </a:moveTo>
                <a:lnTo>
                  <a:pt x="2441" y="2076"/>
                </a:lnTo>
                <a:lnTo>
                  <a:pt x="2825" y="2076"/>
                </a:lnTo>
                <a:lnTo>
                  <a:pt x="2825" y="1692"/>
                </a:lnTo>
                <a:lnTo>
                  <a:pt x="2441" y="1692"/>
                </a:lnTo>
                <a:lnTo>
                  <a:pt x="2441" y="2076"/>
                </a:lnTo>
                <a:close/>
                <a:moveTo>
                  <a:pt x="3873" y="968"/>
                </a:moveTo>
                <a:lnTo>
                  <a:pt x="3873" y="968"/>
                </a:lnTo>
                <a:lnTo>
                  <a:pt x="3382" y="968"/>
                </a:lnTo>
                <a:lnTo>
                  <a:pt x="3382" y="1225"/>
                </a:lnTo>
                <a:lnTo>
                  <a:pt x="3873" y="1225"/>
                </a:lnTo>
                <a:cubicBezTo>
                  <a:pt x="3901" y="1225"/>
                  <a:pt x="3915" y="1241"/>
                  <a:pt x="3915" y="1244"/>
                </a:cubicBezTo>
                <a:lnTo>
                  <a:pt x="3915" y="2986"/>
                </a:lnTo>
                <a:cubicBezTo>
                  <a:pt x="3915" y="2990"/>
                  <a:pt x="3901" y="3006"/>
                  <a:pt x="3873" y="3006"/>
                </a:cubicBezTo>
                <a:lnTo>
                  <a:pt x="3382" y="3006"/>
                </a:lnTo>
                <a:lnTo>
                  <a:pt x="3382" y="3172"/>
                </a:lnTo>
                <a:cubicBezTo>
                  <a:pt x="3382" y="3203"/>
                  <a:pt x="3379" y="3234"/>
                  <a:pt x="3374" y="3263"/>
                </a:cubicBezTo>
                <a:lnTo>
                  <a:pt x="3873" y="3263"/>
                </a:lnTo>
                <a:cubicBezTo>
                  <a:pt x="4038" y="3263"/>
                  <a:pt x="4172" y="3139"/>
                  <a:pt x="4172" y="2986"/>
                </a:cubicBezTo>
                <a:lnTo>
                  <a:pt x="4172" y="1244"/>
                </a:lnTo>
                <a:cubicBezTo>
                  <a:pt x="4172" y="1092"/>
                  <a:pt x="4038" y="968"/>
                  <a:pt x="3873" y="968"/>
                </a:cubicBezTo>
                <a:lnTo>
                  <a:pt x="3873" y="968"/>
                </a:lnTo>
                <a:close/>
                <a:moveTo>
                  <a:pt x="3416" y="1728"/>
                </a:moveTo>
                <a:lnTo>
                  <a:pt x="3416" y="1728"/>
                </a:lnTo>
                <a:lnTo>
                  <a:pt x="3749" y="1728"/>
                </a:lnTo>
                <a:lnTo>
                  <a:pt x="3749" y="1395"/>
                </a:lnTo>
                <a:lnTo>
                  <a:pt x="3416" y="1395"/>
                </a:lnTo>
                <a:lnTo>
                  <a:pt x="3416" y="1728"/>
                </a:lnTo>
                <a:close/>
                <a:moveTo>
                  <a:pt x="3416" y="2773"/>
                </a:moveTo>
                <a:lnTo>
                  <a:pt x="3416" y="2773"/>
                </a:lnTo>
                <a:lnTo>
                  <a:pt x="3749" y="2773"/>
                </a:lnTo>
                <a:lnTo>
                  <a:pt x="3749" y="2440"/>
                </a:lnTo>
                <a:lnTo>
                  <a:pt x="3416" y="2440"/>
                </a:lnTo>
                <a:lnTo>
                  <a:pt x="3416" y="2773"/>
                </a:lnTo>
                <a:close/>
                <a:moveTo>
                  <a:pt x="3416" y="2251"/>
                </a:moveTo>
                <a:lnTo>
                  <a:pt x="3416" y="2251"/>
                </a:lnTo>
                <a:lnTo>
                  <a:pt x="3749" y="2251"/>
                </a:lnTo>
                <a:lnTo>
                  <a:pt x="3749" y="1917"/>
                </a:lnTo>
                <a:lnTo>
                  <a:pt x="3416" y="1917"/>
                </a:lnTo>
                <a:lnTo>
                  <a:pt x="3416" y="2251"/>
                </a:lnTo>
                <a:close/>
                <a:moveTo>
                  <a:pt x="1894" y="871"/>
                </a:moveTo>
                <a:lnTo>
                  <a:pt x="1894" y="871"/>
                </a:lnTo>
                <a:lnTo>
                  <a:pt x="2278" y="871"/>
                </a:lnTo>
                <a:lnTo>
                  <a:pt x="2278" y="487"/>
                </a:lnTo>
                <a:lnTo>
                  <a:pt x="1894" y="487"/>
                </a:lnTo>
                <a:lnTo>
                  <a:pt x="1894" y="871"/>
                </a:lnTo>
                <a:close/>
                <a:moveTo>
                  <a:pt x="3012" y="3172"/>
                </a:moveTo>
                <a:lnTo>
                  <a:pt x="3012" y="3172"/>
                </a:lnTo>
                <a:cubicBezTo>
                  <a:pt x="3012" y="3233"/>
                  <a:pt x="2962" y="3283"/>
                  <a:pt x="2902" y="3283"/>
                </a:cubicBezTo>
                <a:lnTo>
                  <a:pt x="2278" y="3283"/>
                </a:lnTo>
                <a:lnTo>
                  <a:pt x="2278" y="2925"/>
                </a:lnTo>
                <a:lnTo>
                  <a:pt x="1894" y="2925"/>
                </a:lnTo>
                <a:lnTo>
                  <a:pt x="1894" y="3283"/>
                </a:lnTo>
                <a:lnTo>
                  <a:pt x="1270" y="3283"/>
                </a:lnTo>
                <a:cubicBezTo>
                  <a:pt x="1209" y="3283"/>
                  <a:pt x="1160" y="3233"/>
                  <a:pt x="1160" y="3172"/>
                </a:cubicBezTo>
                <a:lnTo>
                  <a:pt x="1160" y="367"/>
                </a:lnTo>
                <a:cubicBezTo>
                  <a:pt x="1160" y="306"/>
                  <a:pt x="1209" y="257"/>
                  <a:pt x="1270" y="257"/>
                </a:cubicBezTo>
                <a:lnTo>
                  <a:pt x="2902" y="257"/>
                </a:lnTo>
                <a:cubicBezTo>
                  <a:pt x="2962" y="257"/>
                  <a:pt x="3012" y="306"/>
                  <a:pt x="3012" y="367"/>
                </a:cubicBezTo>
                <a:lnTo>
                  <a:pt x="3012" y="3172"/>
                </a:lnTo>
                <a:lnTo>
                  <a:pt x="3012" y="3172"/>
                </a:lnTo>
                <a:close/>
                <a:moveTo>
                  <a:pt x="2902" y="0"/>
                </a:moveTo>
                <a:lnTo>
                  <a:pt x="2902" y="0"/>
                </a:lnTo>
                <a:lnTo>
                  <a:pt x="1270" y="0"/>
                </a:lnTo>
                <a:cubicBezTo>
                  <a:pt x="1068" y="0"/>
                  <a:pt x="903" y="164"/>
                  <a:pt x="903" y="367"/>
                </a:cubicBezTo>
                <a:lnTo>
                  <a:pt x="903" y="3172"/>
                </a:lnTo>
                <a:cubicBezTo>
                  <a:pt x="903" y="3375"/>
                  <a:pt x="1068" y="3540"/>
                  <a:pt x="1270" y="3540"/>
                </a:cubicBezTo>
                <a:lnTo>
                  <a:pt x="2902" y="3540"/>
                </a:lnTo>
                <a:cubicBezTo>
                  <a:pt x="3104" y="3540"/>
                  <a:pt x="3269" y="3375"/>
                  <a:pt x="3269" y="3172"/>
                </a:cubicBezTo>
                <a:lnTo>
                  <a:pt x="3269" y="367"/>
                </a:lnTo>
                <a:cubicBezTo>
                  <a:pt x="3269" y="164"/>
                  <a:pt x="3104" y="0"/>
                  <a:pt x="2902" y="0"/>
                </a:cubicBezTo>
                <a:lnTo>
                  <a:pt x="2902" y="0"/>
                </a:lnTo>
                <a:close/>
                <a:moveTo>
                  <a:pt x="1347" y="1474"/>
                </a:moveTo>
                <a:lnTo>
                  <a:pt x="1347" y="1474"/>
                </a:lnTo>
                <a:lnTo>
                  <a:pt x="1731" y="1474"/>
                </a:lnTo>
                <a:lnTo>
                  <a:pt x="1731" y="1089"/>
                </a:lnTo>
                <a:lnTo>
                  <a:pt x="1347" y="1089"/>
                </a:lnTo>
                <a:lnTo>
                  <a:pt x="1347" y="1474"/>
                </a:lnTo>
                <a:close/>
                <a:moveTo>
                  <a:pt x="423" y="1728"/>
                </a:moveTo>
                <a:lnTo>
                  <a:pt x="423" y="1728"/>
                </a:lnTo>
                <a:lnTo>
                  <a:pt x="756" y="1728"/>
                </a:lnTo>
                <a:lnTo>
                  <a:pt x="756" y="1395"/>
                </a:lnTo>
                <a:lnTo>
                  <a:pt x="423" y="1395"/>
                </a:lnTo>
                <a:lnTo>
                  <a:pt x="423" y="1728"/>
                </a:lnTo>
                <a:close/>
                <a:moveTo>
                  <a:pt x="423" y="2773"/>
                </a:moveTo>
                <a:lnTo>
                  <a:pt x="423" y="2773"/>
                </a:lnTo>
                <a:lnTo>
                  <a:pt x="756" y="2773"/>
                </a:lnTo>
                <a:lnTo>
                  <a:pt x="756" y="2440"/>
                </a:lnTo>
                <a:lnTo>
                  <a:pt x="423" y="2440"/>
                </a:lnTo>
                <a:lnTo>
                  <a:pt x="423" y="2773"/>
                </a:lnTo>
                <a:close/>
                <a:moveTo>
                  <a:pt x="423" y="2251"/>
                </a:moveTo>
                <a:lnTo>
                  <a:pt x="423" y="2251"/>
                </a:lnTo>
                <a:lnTo>
                  <a:pt x="756" y="2251"/>
                </a:lnTo>
                <a:lnTo>
                  <a:pt x="756" y="1917"/>
                </a:lnTo>
                <a:lnTo>
                  <a:pt x="423" y="1917"/>
                </a:lnTo>
                <a:lnTo>
                  <a:pt x="423" y="2251"/>
                </a:lnTo>
                <a:close/>
                <a:moveTo>
                  <a:pt x="789" y="3006"/>
                </a:moveTo>
                <a:lnTo>
                  <a:pt x="789" y="3006"/>
                </a:lnTo>
                <a:lnTo>
                  <a:pt x="299" y="3006"/>
                </a:lnTo>
                <a:cubicBezTo>
                  <a:pt x="270" y="3006"/>
                  <a:pt x="256" y="2990"/>
                  <a:pt x="256" y="2986"/>
                </a:cubicBezTo>
                <a:lnTo>
                  <a:pt x="256" y="1244"/>
                </a:lnTo>
                <a:cubicBezTo>
                  <a:pt x="256" y="1241"/>
                  <a:pt x="270" y="1225"/>
                  <a:pt x="299" y="1225"/>
                </a:cubicBezTo>
                <a:lnTo>
                  <a:pt x="789" y="1225"/>
                </a:lnTo>
                <a:lnTo>
                  <a:pt x="789" y="968"/>
                </a:lnTo>
                <a:lnTo>
                  <a:pt x="299" y="968"/>
                </a:lnTo>
                <a:cubicBezTo>
                  <a:pt x="134" y="968"/>
                  <a:pt x="0" y="1092"/>
                  <a:pt x="0" y="1244"/>
                </a:cubicBezTo>
                <a:lnTo>
                  <a:pt x="0" y="2986"/>
                </a:lnTo>
                <a:cubicBezTo>
                  <a:pt x="0" y="3139"/>
                  <a:pt x="134" y="3263"/>
                  <a:pt x="299" y="3263"/>
                </a:cubicBezTo>
                <a:lnTo>
                  <a:pt x="798" y="3263"/>
                </a:lnTo>
                <a:cubicBezTo>
                  <a:pt x="793" y="3234"/>
                  <a:pt x="789" y="3203"/>
                  <a:pt x="789" y="3172"/>
                </a:cubicBezTo>
                <a:lnTo>
                  <a:pt x="789" y="3006"/>
                </a:lnTo>
                <a:lnTo>
                  <a:pt x="789" y="3006"/>
                </a:lnTo>
                <a:close/>
                <a:moveTo>
                  <a:pt x="1347" y="2678"/>
                </a:moveTo>
                <a:lnTo>
                  <a:pt x="1347" y="2678"/>
                </a:lnTo>
                <a:lnTo>
                  <a:pt x="1731" y="2678"/>
                </a:lnTo>
                <a:lnTo>
                  <a:pt x="1731" y="2294"/>
                </a:lnTo>
                <a:lnTo>
                  <a:pt x="1347" y="2294"/>
                </a:lnTo>
                <a:lnTo>
                  <a:pt x="1347" y="2678"/>
                </a:lnTo>
                <a:close/>
                <a:moveTo>
                  <a:pt x="1347" y="2076"/>
                </a:moveTo>
                <a:lnTo>
                  <a:pt x="1347" y="2076"/>
                </a:lnTo>
                <a:lnTo>
                  <a:pt x="1731" y="2076"/>
                </a:lnTo>
                <a:lnTo>
                  <a:pt x="1731" y="1692"/>
                </a:lnTo>
                <a:lnTo>
                  <a:pt x="1347" y="1692"/>
                </a:lnTo>
                <a:lnTo>
                  <a:pt x="1347" y="2076"/>
                </a:lnTo>
                <a:close/>
                <a:moveTo>
                  <a:pt x="1894" y="2678"/>
                </a:moveTo>
                <a:lnTo>
                  <a:pt x="1894" y="2678"/>
                </a:lnTo>
                <a:lnTo>
                  <a:pt x="2278" y="2678"/>
                </a:lnTo>
                <a:lnTo>
                  <a:pt x="2278" y="2294"/>
                </a:lnTo>
                <a:lnTo>
                  <a:pt x="1894" y="2294"/>
                </a:lnTo>
                <a:lnTo>
                  <a:pt x="1894" y="2678"/>
                </a:lnTo>
                <a:close/>
                <a:moveTo>
                  <a:pt x="1347" y="871"/>
                </a:moveTo>
                <a:lnTo>
                  <a:pt x="1347" y="871"/>
                </a:lnTo>
                <a:lnTo>
                  <a:pt x="1731" y="871"/>
                </a:lnTo>
                <a:lnTo>
                  <a:pt x="1731" y="487"/>
                </a:lnTo>
                <a:lnTo>
                  <a:pt x="1347" y="487"/>
                </a:lnTo>
                <a:lnTo>
                  <a:pt x="1347" y="871"/>
                </a:lnTo>
                <a:close/>
                <a:moveTo>
                  <a:pt x="1894" y="2076"/>
                </a:moveTo>
                <a:lnTo>
                  <a:pt x="1894" y="2076"/>
                </a:lnTo>
                <a:lnTo>
                  <a:pt x="2278" y="2076"/>
                </a:lnTo>
                <a:lnTo>
                  <a:pt x="2278" y="1692"/>
                </a:lnTo>
                <a:lnTo>
                  <a:pt x="1894" y="1692"/>
                </a:lnTo>
                <a:lnTo>
                  <a:pt x="1894" y="2076"/>
                </a:lnTo>
                <a:close/>
                <a:moveTo>
                  <a:pt x="1894" y="1474"/>
                </a:moveTo>
                <a:lnTo>
                  <a:pt x="1894" y="1474"/>
                </a:lnTo>
                <a:lnTo>
                  <a:pt x="2278" y="1474"/>
                </a:lnTo>
                <a:lnTo>
                  <a:pt x="2278" y="1089"/>
                </a:lnTo>
                <a:lnTo>
                  <a:pt x="1894" y="1089"/>
                </a:lnTo>
                <a:lnTo>
                  <a:pt x="1894" y="14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TextBox 119"/>
          <p:cNvSpPr txBox="1">
            <a:spLocks noChangeArrowheads="1"/>
          </p:cNvSpPr>
          <p:nvPr/>
        </p:nvSpPr>
        <p:spPr bwMode="auto">
          <a:xfrm>
            <a:off x="6391339" y="2039494"/>
            <a:ext cx="1105093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SIRTOA</a:t>
            </a:r>
          </a:p>
        </p:txBody>
      </p:sp>
      <p:cxnSp>
        <p:nvCxnSpPr>
          <p:cNvPr id="12" name="Straight Arrow Connector 11"/>
          <p:cNvCxnSpPr>
            <a:stCxn id="4" idx="2"/>
            <a:endCxn id="100" idx="0"/>
          </p:cNvCxnSpPr>
          <p:nvPr/>
        </p:nvCxnSpPr>
        <p:spPr>
          <a:xfrm>
            <a:off x="4570905" y="2349529"/>
            <a:ext cx="0" cy="171787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4530568" y="4172536"/>
            <a:ext cx="0" cy="327939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4530568" y="5242345"/>
            <a:ext cx="0" cy="327939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119"/>
          <p:cNvSpPr txBox="1">
            <a:spLocks noChangeArrowheads="1"/>
          </p:cNvSpPr>
          <p:nvPr/>
        </p:nvSpPr>
        <p:spPr bwMode="auto">
          <a:xfrm>
            <a:off x="4020061" y="2579858"/>
            <a:ext cx="1021015" cy="29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ea typeface="ヒラギノ角ゴ Pro W3"/>
              </a:rPr>
              <a:t>ERP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530568" y="3481733"/>
            <a:ext cx="0" cy="268857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534541" y="3441184"/>
            <a:ext cx="0" cy="277035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534541" y="4235845"/>
            <a:ext cx="0" cy="264630"/>
          </a:xfrm>
          <a:prstGeom prst="straightConnector1">
            <a:avLst/>
          </a:prstGeom>
          <a:ln w="38100">
            <a:solidFill>
              <a:srgbClr val="17375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97475" y="6084474"/>
            <a:ext cx="1766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Future Releases: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95144" y="5653664"/>
            <a:ext cx="3264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Nov 2016 Release:</a:t>
            </a:r>
          </a:p>
        </p:txBody>
      </p:sp>
      <p:cxnSp>
        <p:nvCxnSpPr>
          <p:cNvPr id="7" name="Straight Connector 6"/>
          <p:cNvCxnSpPr>
            <a:endCxn id="117" idx="3"/>
          </p:cNvCxnSpPr>
          <p:nvPr/>
        </p:nvCxnSpPr>
        <p:spPr>
          <a:xfrm>
            <a:off x="1128096" y="6002631"/>
            <a:ext cx="6804943" cy="220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970" y="6075152"/>
            <a:ext cx="326419" cy="3264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8817" y="6091011"/>
            <a:ext cx="487750" cy="310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4414" y="6037860"/>
            <a:ext cx="820857" cy="32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355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AD41E105E6FA42A891FFEBD6F76BBC" ma:contentTypeVersion="0" ma:contentTypeDescription="Create a new document." ma:contentTypeScope="" ma:versionID="18da03e3a55b03aef089a2d4a37ff7d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4F7BD0-26DC-42A3-B40C-933E6ECFD1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2D9D2F6-21C7-48B7-8C6D-890F77F48A5F}">
  <ds:schemaRefs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18624</TotalTime>
  <Words>911</Words>
  <Application>Microsoft Macintosh PowerPoint</Application>
  <PresentationFormat>On-screen Show (4:3)</PresentationFormat>
  <Paragraphs>195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Calibri</vt:lpstr>
      <vt:lpstr>MS PGothic</vt:lpstr>
      <vt:lpstr>Wingdings</vt:lpstr>
      <vt:lpstr>ヒラギノ角ゴ Pro W3</vt:lpstr>
      <vt:lpstr>Arial</vt:lpstr>
      <vt:lpstr>Office Theme</vt:lpstr>
      <vt:lpstr>MTA Business Service Center 9.2 Upgrade Improvements </vt:lpstr>
      <vt:lpstr>Evolving priorities, consistent principles</vt:lpstr>
      <vt:lpstr>PowerPoint Presentation</vt:lpstr>
      <vt:lpstr>Functionally rich employee portal</vt:lpstr>
      <vt:lpstr>A portal for bidders and suppliers</vt:lpstr>
      <vt:lpstr>PowerPoint Presentation</vt:lpstr>
      <vt:lpstr>Mobile devices facilitate common transactions </vt:lpstr>
      <vt:lpstr>Improvements in training ensured that we  benefit fully from new features</vt:lpstr>
      <vt:lpstr>MTA Marketplace: Standardized Catalog Ordering </vt:lpstr>
      <vt:lpstr>Integrating Pensions with BSC’s PeopleSoft provides key benefits</vt:lpstr>
      <vt:lpstr>Benefits of Upgrading PeopleSoft</vt:lpstr>
      <vt:lpstr>PowerPoint Presentation</vt:lpstr>
      <vt:lpstr>Upcoming people and process Improvements in 2017</vt:lpstr>
      <vt:lpstr>PowerPoint Presentation</vt:lpstr>
      <vt:lpstr>Reduced customization to lower maintenance costs</vt:lpstr>
      <vt:lpstr>BSC Generates Savings and Avoids Unnecessary Costs</vt:lpstr>
      <vt:lpstr>Extended Services in Human Resources</vt:lpstr>
      <vt:lpstr>Extended Services in Procurement</vt:lpstr>
    </vt:vector>
  </TitlesOfParts>
  <Company>MTA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Michaels</dc:creator>
  <cp:lastModifiedBy>Hibri, Wael</cp:lastModifiedBy>
  <cp:revision>660</cp:revision>
  <cp:lastPrinted>2016-12-09T15:45:22Z</cp:lastPrinted>
  <dcterms:created xsi:type="dcterms:W3CDTF">2012-02-07T21:28:48Z</dcterms:created>
  <dcterms:modified xsi:type="dcterms:W3CDTF">2016-12-09T15:54:42Z</dcterms:modified>
  <cp:contentStatus/>
</cp:coreProperties>
</file>