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theme/themeOverride1.xml" ContentType="application/vnd.openxmlformats-officedocument.themeOverride+xml"/>
  <Override PartName="/ppt/charts/chart3.xml" ContentType="application/vnd.openxmlformats-officedocument.drawingml.chart+xml"/>
  <Override PartName="/ppt/theme/themeOverride2.xml" ContentType="application/vnd.openxmlformats-officedocument.themeOverride+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ppt/charts/chart6.xml" ContentType="application/vnd.openxmlformats-officedocument.drawingml.chart+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charts/chart8.xml" ContentType="application/vnd.openxmlformats-officedocument.drawingml.chart+xml"/>
  <Override PartName="/ppt/charts/style3.xml" ContentType="application/vnd.ms-office.chartstyle+xml"/>
  <Override PartName="/ppt/charts/colors3.xml" ContentType="application/vnd.ms-office.chartcolorstyle+xml"/>
  <Override PartName="/ppt/charts/chart9.xml" ContentType="application/vnd.openxmlformats-officedocument.drawingml.chart+xml"/>
  <Override PartName="/ppt/charts/style4.xml" ContentType="application/vnd.ms-office.chartstyle+xml"/>
  <Override PartName="/ppt/charts/colors4.xml" ContentType="application/vnd.ms-office.chartcolorstyle+xml"/>
  <Override PartName="/ppt/charts/chart10.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 id="2147483661" r:id="rId2"/>
  </p:sldMasterIdLst>
  <p:notesMasterIdLst>
    <p:notesMasterId r:id="rId24"/>
  </p:notesMasterIdLst>
  <p:handoutMasterIdLst>
    <p:handoutMasterId r:id="rId25"/>
  </p:handoutMasterIdLst>
  <p:sldIdLst>
    <p:sldId id="256" r:id="rId3"/>
    <p:sldId id="302" r:id="rId4"/>
    <p:sldId id="312" r:id="rId5"/>
    <p:sldId id="264" r:id="rId6"/>
    <p:sldId id="313" r:id="rId7"/>
    <p:sldId id="293" r:id="rId8"/>
    <p:sldId id="318" r:id="rId9"/>
    <p:sldId id="310" r:id="rId10"/>
    <p:sldId id="260" r:id="rId11"/>
    <p:sldId id="258" r:id="rId12"/>
    <p:sldId id="316" r:id="rId13"/>
    <p:sldId id="317" r:id="rId14"/>
    <p:sldId id="305" r:id="rId15"/>
    <p:sldId id="306" r:id="rId16"/>
    <p:sldId id="307" r:id="rId17"/>
    <p:sldId id="308" r:id="rId18"/>
    <p:sldId id="309" r:id="rId19"/>
    <p:sldId id="290" r:id="rId20"/>
    <p:sldId id="291" r:id="rId21"/>
    <p:sldId id="303" r:id="rId22"/>
    <p:sldId id="304" r:id="rId23"/>
  </p:sldIdLst>
  <p:sldSz cx="9144000" cy="6858000" type="screen4x3"/>
  <p:notesSz cx="6985000" cy="92837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DA99D5A0-3C08-4E3A-923A-EB69985CCEDD}">
          <p14:sldIdLst>
            <p14:sldId id="256"/>
            <p14:sldId id="302"/>
            <p14:sldId id="312"/>
          </p14:sldIdLst>
        </p14:section>
        <p14:section name="Untitled Section" id="{54A387D9-116C-4806-A0DD-DCF0F4F2D3A2}">
          <p14:sldIdLst>
            <p14:sldId id="264"/>
            <p14:sldId id="313"/>
            <p14:sldId id="293"/>
            <p14:sldId id="318"/>
            <p14:sldId id="310"/>
            <p14:sldId id="260"/>
            <p14:sldId id="258"/>
            <p14:sldId id="316"/>
            <p14:sldId id="317"/>
            <p14:sldId id="305"/>
            <p14:sldId id="306"/>
            <p14:sldId id="307"/>
            <p14:sldId id="308"/>
            <p14:sldId id="309"/>
            <p14:sldId id="290"/>
            <p14:sldId id="291"/>
            <p14:sldId id="303"/>
            <p14:sldId id="30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rawford, Sean" initials="CS" lastIdx="1" clrIdx="0">
    <p:extLst/>
  </p:cmAuthor>
  <p:cmAuthor id="2" name="Meehan, Denise" initials="MD" lastIdx="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clrMode="gray"/>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0AC1B"/>
    <a:srgbClr val="23319C"/>
    <a:srgbClr val="222F8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29" autoAdjust="0"/>
    <p:restoredTop sz="94673" autoAdjust="0"/>
  </p:normalViewPr>
  <p:slideViewPr>
    <p:cSldViewPr snapToGrid="0" snapToObjects="1">
      <p:cViewPr varScale="1">
        <p:scale>
          <a:sx n="116" d="100"/>
          <a:sy n="116" d="100"/>
        </p:scale>
        <p:origin x="1362"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oleObject" Target="file:///\\transit\nyct\Profile3\secrawford\Desktop\MWBE\MTA%20and%20MaBSTOA%20MVs%2012-17.xlsx" TargetMode="External"/><Relationship Id="rId2" Type="http://schemas.microsoft.com/office/2011/relationships/chartColorStyle" Target="colors5.xml"/><Relationship Id="rId1" Type="http://schemas.microsoft.com/office/2011/relationships/chartStyle" Target="style5.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5.xlsx"/><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3" Type="http://schemas.openxmlformats.org/officeDocument/2006/relationships/oleObject" Target="file:///\\transit\nyct\Profile3\secrawford\Desktop\MWBE\MTA%20and%20MaBSTOA%20MVs%2012-17.xlsx" TargetMode="External"/><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3" Type="http://schemas.openxmlformats.org/officeDocument/2006/relationships/oleObject" Target="file:///\\transit\nyct\Profile3\secrawford\Desktop\MWBE\MTA%20and%20MaBSTOA%20MVs%2012-17.xlsx" TargetMode="External"/><Relationship Id="rId2" Type="http://schemas.microsoft.com/office/2011/relationships/chartColorStyle" Target="colors3.xml"/><Relationship Id="rId1" Type="http://schemas.microsoft.com/office/2011/relationships/chartStyle" Target="style3.xml"/></Relationships>
</file>

<file path=ppt/charts/_rels/chart9.xml.rels><?xml version="1.0" encoding="UTF-8" standalone="yes"?>
<Relationships xmlns="http://schemas.openxmlformats.org/package/2006/relationships"><Relationship Id="rId3" Type="http://schemas.openxmlformats.org/officeDocument/2006/relationships/oleObject" Target="file:///\\transit\nyct\Profile3\secrawford\Desktop\MWBE\MTA%20and%20MaBSTOA%20MVs%2012-17.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Sheet1!$A$2</c:f>
              <c:strCache>
                <c:ptCount val="1"/>
                <c:pt idx="0">
                  <c:v>MTA DB</c:v>
                </c:pt>
              </c:strCache>
            </c:strRef>
          </c:tx>
          <c:spPr>
            <a:pattFill prst="dkHorz">
              <a:fgClr>
                <a:schemeClr val="accent1"/>
              </a:fgClr>
              <a:bgClr>
                <a:schemeClr val="bg1"/>
              </a:bgClr>
            </a:patt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1 Yr</c:v>
                </c:pt>
                <c:pt idx="1">
                  <c:v>3 Yrs</c:v>
                </c:pt>
                <c:pt idx="2">
                  <c:v>5 Yrs</c:v>
                </c:pt>
              </c:strCache>
            </c:strRef>
          </c:cat>
          <c:val>
            <c:numRef>
              <c:f>Sheet1!$B$2:$D$2</c:f>
              <c:numCache>
                <c:formatCode>0.0%</c:formatCode>
                <c:ptCount val="3"/>
                <c:pt idx="0">
                  <c:v>0.13500000000000001</c:v>
                </c:pt>
                <c:pt idx="1">
                  <c:v>6.5000000000000002E-2</c:v>
                </c:pt>
                <c:pt idx="2">
                  <c:v>6.8000000000000005E-2</c:v>
                </c:pt>
              </c:numCache>
            </c:numRef>
          </c:val>
          <c:extLst xmlns:c16r2="http://schemas.microsoft.com/office/drawing/2015/06/chart">
            <c:ext xmlns:c16="http://schemas.microsoft.com/office/drawing/2014/chart" uri="{C3380CC4-5D6E-409C-BE32-E72D297353CC}">
              <c16:uniqueId val="{00000000-C390-4540-BC6D-1C55D5839A57}"/>
            </c:ext>
          </c:extLst>
        </c:ser>
        <c:ser>
          <c:idx val="1"/>
          <c:order val="1"/>
          <c:tx>
            <c:strRef>
              <c:f>Sheet1!$A$3</c:f>
              <c:strCache>
                <c:ptCount val="1"/>
                <c:pt idx="0">
                  <c:v>MaBSTOA</c:v>
                </c:pt>
              </c:strCache>
            </c:strRef>
          </c:tx>
          <c:spPr>
            <a:pattFill prst="dashHorz">
              <a:fgClr>
                <a:schemeClr val="accent1"/>
              </a:fgClr>
              <a:bgClr>
                <a:schemeClr val="bg1"/>
              </a:bgClr>
            </a:patt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1 Yr</c:v>
                </c:pt>
                <c:pt idx="1">
                  <c:v>3 Yrs</c:v>
                </c:pt>
                <c:pt idx="2">
                  <c:v>5 Yrs</c:v>
                </c:pt>
              </c:strCache>
            </c:strRef>
          </c:cat>
          <c:val>
            <c:numRef>
              <c:f>Sheet1!$B$3:$D$3</c:f>
              <c:numCache>
                <c:formatCode>0.0%</c:formatCode>
                <c:ptCount val="3"/>
                <c:pt idx="0">
                  <c:v>0.13500000000000001</c:v>
                </c:pt>
                <c:pt idx="1">
                  <c:v>6.5000000000000002E-2</c:v>
                </c:pt>
                <c:pt idx="2">
                  <c:v>6.8000000000000005E-2</c:v>
                </c:pt>
              </c:numCache>
            </c:numRef>
          </c:val>
          <c:extLst xmlns:c16r2="http://schemas.microsoft.com/office/drawing/2015/06/chart">
            <c:ext xmlns:c16="http://schemas.microsoft.com/office/drawing/2014/chart" uri="{C3380CC4-5D6E-409C-BE32-E72D297353CC}">
              <c16:uniqueId val="{00000001-C390-4540-BC6D-1C55D5839A57}"/>
            </c:ext>
          </c:extLst>
        </c:ser>
        <c:ser>
          <c:idx val="2"/>
          <c:order val="2"/>
          <c:tx>
            <c:strRef>
              <c:f>Sheet1!$A$4</c:f>
              <c:strCache>
                <c:ptCount val="1"/>
                <c:pt idx="0">
                  <c:v>MTA OPEB</c:v>
                </c:pt>
              </c:strCache>
            </c:strRef>
          </c:tx>
          <c:spPr>
            <a:pattFill prst="pct80">
              <a:fgClr>
                <a:schemeClr val="accent1"/>
              </a:fgClr>
              <a:bgClr>
                <a:schemeClr val="bg1"/>
              </a:bgClr>
            </a:patt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Sheet1!$B$1:$D$1</c:f>
              <c:strCache>
                <c:ptCount val="3"/>
                <c:pt idx="0">
                  <c:v>1 Yr</c:v>
                </c:pt>
                <c:pt idx="1">
                  <c:v>3 Yrs</c:v>
                </c:pt>
                <c:pt idx="2">
                  <c:v>5 Yrs</c:v>
                </c:pt>
              </c:strCache>
            </c:strRef>
          </c:cat>
          <c:val>
            <c:numRef>
              <c:f>Sheet1!$B$4:$D$4</c:f>
              <c:numCache>
                <c:formatCode>0.0%</c:formatCode>
                <c:ptCount val="3"/>
                <c:pt idx="0">
                  <c:v>0.14699999999999999</c:v>
                </c:pt>
                <c:pt idx="1">
                  <c:v>7.0000000000000007E-2</c:v>
                </c:pt>
              </c:numCache>
            </c:numRef>
          </c:val>
          <c:extLst xmlns:c16r2="http://schemas.microsoft.com/office/drawing/2015/06/chart">
            <c:ext xmlns:c16="http://schemas.microsoft.com/office/drawing/2014/chart" uri="{C3380CC4-5D6E-409C-BE32-E72D297353CC}">
              <c16:uniqueId val="{00000002-C390-4540-BC6D-1C55D5839A57}"/>
            </c:ext>
          </c:extLst>
        </c:ser>
        <c:ser>
          <c:idx val="3"/>
          <c:order val="3"/>
          <c:tx>
            <c:strRef>
              <c:f>Sheet1!$A$5</c:f>
              <c:strCache>
                <c:ptCount val="1"/>
                <c:pt idx="0">
                  <c:v>S&amp;P 500</c:v>
                </c:pt>
              </c:strCache>
            </c:strRef>
          </c:tx>
          <c:spPr>
            <a:solidFill>
              <a:srgbClr val="00B050"/>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Sheet1!$B$5:$D$5</c:f>
              <c:numCache>
                <c:formatCode>0.0%</c:formatCode>
                <c:ptCount val="3"/>
                <c:pt idx="0">
                  <c:v>0.218</c:v>
                </c:pt>
                <c:pt idx="1">
                  <c:v>0.114</c:v>
                </c:pt>
                <c:pt idx="2">
                  <c:v>0.158</c:v>
                </c:pt>
              </c:numCache>
            </c:numRef>
          </c:val>
          <c:extLst xmlns:c16r2="http://schemas.microsoft.com/office/drawing/2015/06/chart">
            <c:ext xmlns:c16="http://schemas.microsoft.com/office/drawing/2014/chart" uri="{C3380CC4-5D6E-409C-BE32-E72D297353CC}">
              <c16:uniqueId val="{00000003-C390-4540-BC6D-1C55D5839A57}"/>
            </c:ext>
          </c:extLst>
        </c:ser>
        <c:ser>
          <c:idx val="4"/>
          <c:order val="4"/>
          <c:tx>
            <c:strRef>
              <c:f>Sheet1!$A$6</c:f>
              <c:strCache>
                <c:ptCount val="1"/>
                <c:pt idx="0">
                  <c:v>MSCI EAFE</c:v>
                </c:pt>
              </c:strCache>
            </c:strRef>
          </c:tx>
          <c:spPr>
            <a:solidFill>
              <a:schemeClr val="tx2"/>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Sheet1!$B$6:$D$6</c:f>
              <c:numCache>
                <c:formatCode>0.0%</c:formatCode>
                <c:ptCount val="3"/>
                <c:pt idx="0">
                  <c:v>0.25</c:v>
                </c:pt>
                <c:pt idx="1">
                  <c:v>7.8E-2</c:v>
                </c:pt>
                <c:pt idx="2">
                  <c:v>7.9000000000000001E-2</c:v>
                </c:pt>
              </c:numCache>
            </c:numRef>
          </c:val>
          <c:extLst xmlns:c16r2="http://schemas.microsoft.com/office/drawing/2015/06/chart">
            <c:ext xmlns:c16="http://schemas.microsoft.com/office/drawing/2014/chart" uri="{C3380CC4-5D6E-409C-BE32-E72D297353CC}">
              <c16:uniqueId val="{00000004-C390-4540-BC6D-1C55D5839A57}"/>
            </c:ext>
          </c:extLst>
        </c:ser>
        <c:ser>
          <c:idx val="5"/>
          <c:order val="5"/>
          <c:tx>
            <c:strRef>
              <c:f>Sheet1!$A$7</c:f>
              <c:strCache>
                <c:ptCount val="1"/>
                <c:pt idx="0">
                  <c:v>MSCI Emerging Mkts</c:v>
                </c:pt>
              </c:strCache>
            </c:strRef>
          </c:tx>
          <c:spPr>
            <a:solidFill>
              <a:schemeClr val="accent5">
                <a:lumMod val="40000"/>
                <a:lumOff val="60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Sheet1!$B$7:$D$7</c:f>
              <c:numCache>
                <c:formatCode>0.0%</c:formatCode>
                <c:ptCount val="3"/>
                <c:pt idx="0">
                  <c:v>0.373</c:v>
                </c:pt>
                <c:pt idx="1">
                  <c:v>9.0999999999999998E-2</c:v>
                </c:pt>
                <c:pt idx="2">
                  <c:v>4.2999999999999997E-2</c:v>
                </c:pt>
              </c:numCache>
            </c:numRef>
          </c:val>
          <c:extLst xmlns:c16r2="http://schemas.microsoft.com/office/drawing/2015/06/chart">
            <c:ext xmlns:c16="http://schemas.microsoft.com/office/drawing/2014/chart" uri="{C3380CC4-5D6E-409C-BE32-E72D297353CC}">
              <c16:uniqueId val="{00000005-C390-4540-BC6D-1C55D5839A57}"/>
            </c:ext>
          </c:extLst>
        </c:ser>
        <c:ser>
          <c:idx val="6"/>
          <c:order val="6"/>
          <c:tx>
            <c:strRef>
              <c:f>Sheet1!$A$8</c:f>
              <c:strCache>
                <c:ptCount val="1"/>
                <c:pt idx="0">
                  <c:v>Barclays Aggregate Bond Index</c:v>
                </c:pt>
              </c:strCache>
            </c:strRef>
          </c:tx>
          <c:spPr>
            <a:solidFill>
              <a:srgbClr val="FF0000"/>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Sheet1!$B$8:$D$8</c:f>
              <c:numCache>
                <c:formatCode>0.0%</c:formatCode>
                <c:ptCount val="3"/>
                <c:pt idx="0">
                  <c:v>3.5000000000000003E-2</c:v>
                </c:pt>
                <c:pt idx="1">
                  <c:v>2.1999999999999999E-2</c:v>
                </c:pt>
                <c:pt idx="2">
                  <c:v>2.1000000000000001E-2</c:v>
                </c:pt>
              </c:numCache>
            </c:numRef>
          </c:val>
          <c:extLst xmlns:c16r2="http://schemas.microsoft.com/office/drawing/2015/06/chart">
            <c:ext xmlns:c16="http://schemas.microsoft.com/office/drawing/2014/chart" uri="{C3380CC4-5D6E-409C-BE32-E72D297353CC}">
              <c16:uniqueId val="{00000006-C390-4540-BC6D-1C55D5839A57}"/>
            </c:ext>
          </c:extLst>
        </c:ser>
        <c:ser>
          <c:idx val="7"/>
          <c:order val="7"/>
          <c:tx>
            <c:strRef>
              <c:f>Sheet1!$A$9</c:f>
              <c:strCache>
                <c:ptCount val="1"/>
                <c:pt idx="0">
                  <c:v>Bloomberg Commodity Index</c:v>
                </c:pt>
              </c:strCache>
            </c:strRef>
          </c:tx>
          <c:spPr>
            <a:solidFill>
              <a:schemeClr val="accent6">
                <a:lumMod val="60000"/>
                <a:lumOff val="40000"/>
              </a:schemeClr>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Sheet1!$B$9:$D$9</c:f>
              <c:numCache>
                <c:formatCode>0.0%</c:formatCode>
                <c:ptCount val="3"/>
                <c:pt idx="0">
                  <c:v>1.4999999999999999E-2</c:v>
                </c:pt>
                <c:pt idx="1">
                  <c:v>-5.6000000000000001E-2</c:v>
                </c:pt>
                <c:pt idx="2">
                  <c:v>-8.5000000000000006E-2</c:v>
                </c:pt>
              </c:numCache>
            </c:numRef>
          </c:val>
          <c:extLst xmlns:c16r2="http://schemas.microsoft.com/office/drawing/2015/06/chart">
            <c:ext xmlns:c16="http://schemas.microsoft.com/office/drawing/2014/chart" uri="{C3380CC4-5D6E-409C-BE32-E72D297353CC}">
              <c16:uniqueId val="{00000007-C390-4540-BC6D-1C55D5839A57}"/>
            </c:ext>
          </c:extLst>
        </c:ser>
        <c:dLbls>
          <c:showLegendKey val="0"/>
          <c:showVal val="0"/>
          <c:showCatName val="0"/>
          <c:showSerName val="0"/>
          <c:showPercent val="0"/>
          <c:showBubbleSize val="0"/>
        </c:dLbls>
        <c:gapWidth val="219"/>
        <c:overlap val="-27"/>
        <c:axId val="287990080"/>
        <c:axId val="287990472"/>
      </c:barChart>
      <c:catAx>
        <c:axId val="2879900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7990472"/>
        <c:crosses val="autoZero"/>
        <c:auto val="1"/>
        <c:lblAlgn val="ctr"/>
        <c:lblOffset val="100"/>
        <c:noMultiLvlLbl val="0"/>
      </c:catAx>
      <c:valAx>
        <c:axId val="287990472"/>
        <c:scaling>
          <c:orientation val="minMax"/>
          <c:min val="-0.1"/>
        </c:scaling>
        <c:delete val="0"/>
        <c:axPos val="l"/>
        <c:majorGridlines>
          <c:spPr>
            <a:ln w="9525" cap="flat" cmpd="sng" algn="ctr">
              <a:solidFill>
                <a:schemeClr val="tx2"/>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87990080"/>
        <c:crosses val="autoZero"/>
        <c:crossBetween val="between"/>
      </c:valAx>
      <c:spPr>
        <a:noFill/>
        <a:ln>
          <a:solidFill>
            <a:schemeClr val="tx2"/>
          </a:solidFill>
        </a:ln>
        <a:effectLst/>
      </c:spPr>
    </c:plotArea>
    <c:legend>
      <c:legendPos val="b"/>
      <c:layout>
        <c:manualLayout>
          <c:xMode val="edge"/>
          <c:yMode val="edge"/>
          <c:x val="8.399846360668331E-2"/>
          <c:y val="0.9457292571524647"/>
          <c:w val="0.80096082779009603"/>
          <c:h val="5.1898263606728862E-2"/>
        </c:manualLayout>
      </c:layout>
      <c:overlay val="0"/>
      <c:spPr>
        <a:noFill/>
        <a:ln>
          <a:noFill/>
        </a:ln>
        <a:effectLst/>
      </c:spPr>
      <c:txPr>
        <a:bodyPr rot="0" spcFirstLastPara="1" vertOverflow="ellipsis" vert="horz" wrap="square" anchor="ctr" anchorCtr="1"/>
        <a:lstStyle/>
        <a:p>
          <a:pPr>
            <a:defRPr sz="9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 Plans-</a:t>
            </a:r>
            <a:r>
              <a:rPr lang="en-US" baseline="0"/>
              <a:t> Alternative Investments</a:t>
            </a:r>
          </a:p>
        </c:rich>
      </c:tx>
      <c:layout>
        <c:manualLayout>
          <c:xMode val="edge"/>
          <c:yMode val="edge"/>
          <c:x val="0.121497091057579"/>
          <c:y val="0"/>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25206567080304099"/>
          <c:y val="0.25780512039831599"/>
          <c:w val="0.48336237242603602"/>
          <c:h val="0.72219764568789702"/>
        </c:manualLayout>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0D30-476A-B517-5603CC1A48F5}"/>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0D30-476A-B517-5603CC1A48F5}"/>
              </c:ext>
            </c:extLst>
          </c:dPt>
          <c:dLbls>
            <c:dLbl>
              <c:idx val="0"/>
              <c:layout>
                <c:manualLayout>
                  <c:x val="-2.2283017579702101E-2"/>
                  <c:y val="-5.0792503317832097E-2"/>
                </c:manualLayout>
              </c:layout>
              <c:spPr>
                <a:noFill/>
                <a:ln>
                  <a:noFill/>
                </a:ln>
                <a:effectLst/>
              </c:spPr>
              <c:txPr>
                <a:bodyPr rot="0" spcFirstLastPara="1" vertOverflow="ellipsis" vert="horz" wrap="square" lIns="38100" tIns="19050" rIns="38100" bIns="19050" anchor="ctr" anchorCtr="1">
                  <a:no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1-0D30-476A-B517-5603CC1A48F5}"/>
                </c:ext>
                <c:ext xmlns:c15="http://schemas.microsoft.com/office/drawing/2012/chart" uri="{CE6537A1-D6FC-4f65-9D91-7224C49458BB}">
                  <c15:layout>
                    <c:manualLayout>
                      <c:w val="0.264405862789302"/>
                      <c:h val="0.33179743617157997"/>
                    </c:manualLayout>
                  </c15:layout>
                </c:ext>
              </c:extLst>
            </c:dLbl>
            <c:dLbl>
              <c:idx val="1"/>
              <c:layout>
                <c:manualLayout>
                  <c:x val="-4.9861347632733997E-2"/>
                  <c:y val="-3.4209718379073502E-2"/>
                </c:manualLayout>
              </c:layout>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3-0D30-476A-B517-5603CC1A48F5}"/>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'Combined Plans Charts'!$A$10:$A$11</c:f>
              <c:strCache>
                <c:ptCount val="2"/>
                <c:pt idx="0">
                  <c:v>Non-MWBE Managed Assets (Alternatives)</c:v>
                </c:pt>
                <c:pt idx="1">
                  <c:v>MWBE Managed Assets (Alternatives)</c:v>
                </c:pt>
              </c:strCache>
            </c:strRef>
          </c:cat>
          <c:val>
            <c:numRef>
              <c:f>'Combined Plans Charts'!$B$10:$B$11</c:f>
              <c:numCache>
                <c:formatCode>#,##0</c:formatCode>
                <c:ptCount val="2"/>
                <c:pt idx="0" formatCode="_(&quot;$&quot;* #,##0_);_(&quot;$&quot;* \(#,##0\);_(&quot;$&quot;* &quot;-&quot;??_);_(@_)">
                  <c:v>2608465846</c:v>
                </c:pt>
                <c:pt idx="1">
                  <c:v>75767592</c:v>
                </c:pt>
              </c:numCache>
            </c:numRef>
          </c:val>
          <c:extLst xmlns:c16r2="http://schemas.microsoft.com/office/drawing/2015/06/chart">
            <c:ext xmlns:c16="http://schemas.microsoft.com/office/drawing/2014/chart" uri="{C3380CC4-5D6E-409C-BE32-E72D297353CC}">
              <c16:uniqueId val="{00000004-0D30-476A-B517-5603CC1A48F5}"/>
            </c:ext>
          </c:extLst>
        </c:ser>
        <c:dLbls>
          <c:showLegendKey val="0"/>
          <c:showVal val="0"/>
          <c:showCatName val="0"/>
          <c:showSerName val="0"/>
          <c:showPercent val="0"/>
          <c:showBubbleSize val="0"/>
          <c:showLeaderLines val="1"/>
        </c:dLbls>
        <c:firstSliceAng val="11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621344396619784"/>
          <c:y val="5.2011489438540254E-2"/>
          <c:w val="0.82887816684364868"/>
          <c:h val="0.82962272123963821"/>
        </c:manualLayout>
      </c:layout>
      <c:scatterChart>
        <c:scatterStyle val="lineMarker"/>
        <c:varyColors val="0"/>
        <c:ser>
          <c:idx val="0"/>
          <c:order val="0"/>
          <c:tx>
            <c:strRef>
              <c:f>'MTA 3 YR'!$A$3</c:f>
              <c:strCache>
                <c:ptCount val="1"/>
                <c:pt idx="0">
                  <c:v>MaBSTOA</c:v>
                </c:pt>
              </c:strCache>
            </c:strRef>
          </c:tx>
          <c:spPr>
            <a:ln w="28575">
              <a:noFill/>
            </a:ln>
          </c:spPr>
          <c:marker>
            <c:symbol val="square"/>
            <c:size val="11"/>
            <c:spPr>
              <a:ln>
                <a:noFill/>
              </a:ln>
            </c:spPr>
          </c:marker>
          <c:dPt>
            <c:idx val="0"/>
            <c:marker>
              <c:spPr>
                <a:solidFill>
                  <a:schemeClr val="accent2"/>
                </a:solidFill>
                <a:ln>
                  <a:noFill/>
                </a:ln>
              </c:spPr>
            </c:marker>
            <c:bubble3D val="0"/>
            <c:extLst xmlns:c16r2="http://schemas.microsoft.com/office/drawing/2015/06/chart">
              <c:ext xmlns:c16="http://schemas.microsoft.com/office/drawing/2014/chart" uri="{C3380CC4-5D6E-409C-BE32-E72D297353CC}">
                <c16:uniqueId val="{00000000-7431-45C6-BD67-C3F812204442}"/>
              </c:ext>
            </c:extLst>
          </c:dPt>
          <c:dPt>
            <c:idx val="2"/>
            <c:marker>
              <c:spPr>
                <a:solidFill>
                  <a:schemeClr val="accent3"/>
                </a:solidFill>
                <a:ln>
                  <a:noFill/>
                </a:ln>
              </c:spPr>
            </c:marker>
            <c:bubble3D val="0"/>
            <c:extLst xmlns:c16r2="http://schemas.microsoft.com/office/drawing/2015/06/chart">
              <c:ext xmlns:c16="http://schemas.microsoft.com/office/drawing/2014/chart" uri="{C3380CC4-5D6E-409C-BE32-E72D297353CC}">
                <c16:uniqueId val="{00000001-7431-45C6-BD67-C3F812204442}"/>
              </c:ext>
            </c:extLst>
          </c:dPt>
          <c:dLbls>
            <c:dLbl>
              <c:idx val="0"/>
              <c:layout>
                <c:manualLayout>
                  <c:x val="-8.8784320153896035E-2"/>
                  <c:y val="-4.7283172216854817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0-7431-45C6-BD67-C3F812204442}"/>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3 YR'!$C$3</c:f>
              <c:numCache>
                <c:formatCode>0.0%</c:formatCode>
                <c:ptCount val="1"/>
                <c:pt idx="0">
                  <c:v>5.2999999999999999E-2</c:v>
                </c:pt>
              </c:numCache>
            </c:numRef>
          </c:xVal>
          <c:yVal>
            <c:numRef>
              <c:f>'MTA 3 YR'!$B$3</c:f>
              <c:numCache>
                <c:formatCode>0.0%</c:formatCode>
                <c:ptCount val="1"/>
                <c:pt idx="0">
                  <c:v>6.5000000000000002E-2</c:v>
                </c:pt>
              </c:numCache>
            </c:numRef>
          </c:yVal>
          <c:smooth val="0"/>
          <c:extLst xmlns:c16r2="http://schemas.microsoft.com/office/drawing/2015/06/chart">
            <c:ext xmlns:c16="http://schemas.microsoft.com/office/drawing/2014/chart" uri="{C3380CC4-5D6E-409C-BE32-E72D297353CC}">
              <c16:uniqueId val="{00000002-7431-45C6-BD67-C3F812204442}"/>
            </c:ext>
          </c:extLst>
        </c:ser>
        <c:ser>
          <c:idx val="1"/>
          <c:order val="1"/>
          <c:tx>
            <c:strRef>
              <c:f>'MTA 3 YR'!$A$2</c:f>
              <c:strCache>
                <c:ptCount val="1"/>
                <c:pt idx="0">
                  <c:v>MTA</c:v>
                </c:pt>
              </c:strCache>
            </c:strRef>
          </c:tx>
          <c:spPr>
            <a:ln w="28575">
              <a:noFill/>
            </a:ln>
          </c:spPr>
          <c:marker>
            <c:symbol val="square"/>
            <c:size val="11"/>
            <c:spPr>
              <a:solidFill>
                <a:schemeClr val="accent1"/>
              </a:solidFill>
              <a:ln>
                <a:noFill/>
              </a:ln>
            </c:spPr>
          </c:marker>
          <c:dLbls>
            <c:dLbl>
              <c:idx val="0"/>
              <c:layout>
                <c:manualLayout>
                  <c:x val="-6.4858597169171167E-2"/>
                  <c:y val="-5.1456005242102872E-2"/>
                </c:manualLayout>
              </c:layout>
              <c:dLblPos val="r"/>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3-7431-45C6-BD67-C3F812204442}"/>
                </c:ex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3 YR'!$C$2</c:f>
              <c:numCache>
                <c:formatCode>0.0%</c:formatCode>
                <c:ptCount val="1"/>
                <c:pt idx="0">
                  <c:v>5.1299999999999998E-2</c:v>
                </c:pt>
              </c:numCache>
            </c:numRef>
          </c:xVal>
          <c:yVal>
            <c:numRef>
              <c:f>'MTA 3 YR'!$B$2</c:f>
              <c:numCache>
                <c:formatCode>0.0%</c:formatCode>
                <c:ptCount val="1"/>
                <c:pt idx="0">
                  <c:v>6.5000000000000002E-2</c:v>
                </c:pt>
              </c:numCache>
            </c:numRef>
          </c:yVal>
          <c:smooth val="0"/>
          <c:extLst xmlns:c16r2="http://schemas.microsoft.com/office/drawing/2015/06/chart">
            <c:ext xmlns:c16="http://schemas.microsoft.com/office/drawing/2014/chart" uri="{C3380CC4-5D6E-409C-BE32-E72D297353CC}">
              <c16:uniqueId val="{00000004-7431-45C6-BD67-C3F812204442}"/>
            </c:ext>
          </c:extLst>
        </c:ser>
        <c:ser>
          <c:idx val="2"/>
          <c:order val="2"/>
          <c:tx>
            <c:strRef>
              <c:f>'MTA 3 YR'!$A$4</c:f>
              <c:strCache>
                <c:ptCount val="1"/>
                <c:pt idx="0">
                  <c:v>Median Public Fund</c:v>
                </c:pt>
              </c:strCache>
            </c:strRef>
          </c:tx>
          <c:spPr>
            <a:ln w="28575">
              <a:noFill/>
            </a:ln>
          </c:spPr>
          <c:marker>
            <c:symbol val="square"/>
            <c:size val="11"/>
            <c:spPr>
              <a:ln>
                <a:noFill/>
              </a:ln>
            </c:spPr>
          </c:marker>
          <c:dLbls>
            <c:dLbl>
              <c:idx val="0"/>
              <c:layout>
                <c:manualLayout>
                  <c:x val="-1.2246113124675315E-2"/>
                  <c:y val="0"/>
                </c:manualLayout>
              </c:layout>
              <c:tx>
                <c:rich>
                  <a:bodyPr/>
                  <a:lstStyle/>
                  <a:p>
                    <a:r>
                      <a:rPr lang="en-US" dirty="0"/>
                      <a:t>Median</a:t>
                    </a:r>
                  </a:p>
                </c:rich>
              </c:tx>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5-7431-45C6-BD67-C3F812204442}"/>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3 YR'!$C$4</c:f>
              <c:numCache>
                <c:formatCode>0.0%</c:formatCode>
                <c:ptCount val="1"/>
                <c:pt idx="0">
                  <c:v>5.8999999999999997E-2</c:v>
                </c:pt>
              </c:numCache>
            </c:numRef>
          </c:xVal>
          <c:yVal>
            <c:numRef>
              <c:f>'MTA 3 YR'!$B$4</c:f>
              <c:numCache>
                <c:formatCode>0.0%</c:formatCode>
                <c:ptCount val="1"/>
                <c:pt idx="0">
                  <c:v>7.0999999999999994E-2</c:v>
                </c:pt>
              </c:numCache>
            </c:numRef>
          </c:yVal>
          <c:smooth val="0"/>
          <c:extLst xmlns:c16r2="http://schemas.microsoft.com/office/drawing/2015/06/chart">
            <c:ext xmlns:c16="http://schemas.microsoft.com/office/drawing/2014/chart" uri="{C3380CC4-5D6E-409C-BE32-E72D297353CC}">
              <c16:uniqueId val="{00000006-7431-45C6-BD67-C3F812204442}"/>
            </c:ext>
          </c:extLst>
        </c:ser>
        <c:ser>
          <c:idx val="3"/>
          <c:order val="3"/>
          <c:tx>
            <c:strRef>
              <c:f>'MTA 3 YR'!$A$5</c:f>
              <c:strCache>
                <c:ptCount val="1"/>
                <c:pt idx="0">
                  <c:v>60/40</c:v>
                </c:pt>
              </c:strCache>
            </c:strRef>
          </c:tx>
          <c:spPr>
            <a:ln w="28575">
              <a:noFill/>
            </a:ln>
          </c:spPr>
          <c:marker>
            <c:symbol val="square"/>
            <c:size val="11"/>
            <c:spPr>
              <a:ln>
                <a:noFill/>
              </a:ln>
            </c:spPr>
          </c:marker>
          <c:dLbls>
            <c:dLbl>
              <c:idx val="0"/>
              <c:layout>
                <c:manualLayout>
                  <c:x val="-9.184584843506486E-3"/>
                  <c:y val="1.891326888674191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7-7431-45C6-BD67-C3F812204442}"/>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3 YR'!$C$5</c:f>
              <c:numCache>
                <c:formatCode>0.0%</c:formatCode>
                <c:ptCount val="1"/>
                <c:pt idx="0">
                  <c:v>6.3200000000000006E-2</c:v>
                </c:pt>
              </c:numCache>
            </c:numRef>
          </c:xVal>
          <c:yVal>
            <c:numRef>
              <c:f>'MTA 3 YR'!$B$5</c:f>
              <c:numCache>
                <c:formatCode>0.0%</c:formatCode>
                <c:ptCount val="1"/>
                <c:pt idx="0">
                  <c:v>6.5699999999999995E-2</c:v>
                </c:pt>
              </c:numCache>
            </c:numRef>
          </c:yVal>
          <c:smooth val="0"/>
          <c:extLst xmlns:c16r2="http://schemas.microsoft.com/office/drawing/2015/06/chart">
            <c:ext xmlns:c16="http://schemas.microsoft.com/office/drawing/2014/chart" uri="{C3380CC4-5D6E-409C-BE32-E72D297353CC}">
              <c16:uniqueId val="{00000008-7431-45C6-BD67-C3F812204442}"/>
            </c:ext>
          </c:extLst>
        </c:ser>
        <c:dLbls>
          <c:showLegendKey val="0"/>
          <c:showVal val="0"/>
          <c:showCatName val="0"/>
          <c:showSerName val="0"/>
          <c:showPercent val="0"/>
          <c:showBubbleSize val="0"/>
        </c:dLbls>
        <c:axId val="287991256"/>
        <c:axId val="287991648"/>
      </c:scatterChart>
      <c:valAx>
        <c:axId val="287991256"/>
        <c:scaling>
          <c:orientation val="minMax"/>
          <c:max val="6.5000000000000016E-2"/>
          <c:min val="5.000000000000001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41763609035606541"/>
              <c:y val="0.94541139152141984"/>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7991648"/>
        <c:crosses val="autoZero"/>
        <c:crossBetween val="midCat"/>
        <c:majorUnit val="5.000000000000001E-3"/>
      </c:valAx>
      <c:valAx>
        <c:axId val="287991648"/>
        <c:scaling>
          <c:orientation val="minMax"/>
          <c:max val="0.12000000000000001"/>
          <c:min val="0"/>
        </c:scaling>
        <c:delete val="0"/>
        <c:axPos val="l"/>
        <c:majorGridlines/>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29675700731027627"/>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7991256"/>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315194296202694"/>
          <c:y val="5.1783932376189327E-2"/>
          <c:w val="0.82650532006960031"/>
          <c:h val="0.8162452534484318"/>
        </c:manualLayout>
      </c:layout>
      <c:scatterChart>
        <c:scatterStyle val="lineMarker"/>
        <c:varyColors val="0"/>
        <c:ser>
          <c:idx val="0"/>
          <c:order val="0"/>
          <c:tx>
            <c:strRef>
              <c:f>'MTA 5 YR'!$A$3</c:f>
              <c:strCache>
                <c:ptCount val="1"/>
                <c:pt idx="0">
                  <c:v>MaBSTOA</c:v>
                </c:pt>
              </c:strCache>
            </c:strRef>
          </c:tx>
          <c:spPr>
            <a:ln w="28575">
              <a:noFill/>
            </a:ln>
          </c:spPr>
          <c:marker>
            <c:symbol val="square"/>
            <c:size val="11"/>
            <c:spPr>
              <a:ln>
                <a:noFill/>
              </a:ln>
            </c:spPr>
          </c:marker>
          <c:dPt>
            <c:idx val="0"/>
            <c:marker>
              <c:spPr>
                <a:solidFill>
                  <a:schemeClr val="accent2"/>
                </a:solidFill>
                <a:ln>
                  <a:noFill/>
                </a:ln>
              </c:spPr>
            </c:marker>
            <c:bubble3D val="0"/>
            <c:extLst xmlns:c16r2="http://schemas.microsoft.com/office/drawing/2015/06/chart">
              <c:ext xmlns:c16="http://schemas.microsoft.com/office/drawing/2014/chart" uri="{C3380CC4-5D6E-409C-BE32-E72D297353CC}">
                <c16:uniqueId val="{00000000-FD31-4120-AD9F-CD1246F96446}"/>
              </c:ext>
            </c:extLst>
          </c:dPt>
          <c:dPt>
            <c:idx val="2"/>
            <c:marker>
              <c:spPr>
                <a:solidFill>
                  <a:schemeClr val="accent3"/>
                </a:solidFill>
                <a:ln>
                  <a:noFill/>
                </a:ln>
              </c:spPr>
            </c:marker>
            <c:bubble3D val="0"/>
            <c:extLst xmlns:c16r2="http://schemas.microsoft.com/office/drawing/2015/06/chart">
              <c:ext xmlns:c16="http://schemas.microsoft.com/office/drawing/2014/chart" uri="{C3380CC4-5D6E-409C-BE32-E72D297353CC}">
                <c16:uniqueId val="{00000001-FD31-4120-AD9F-CD1246F96446}"/>
              </c:ext>
            </c:extLst>
          </c:dPt>
          <c:dLbls>
            <c:dLbl>
              <c:idx val="0"/>
              <c:layout>
                <c:manualLayout>
                  <c:x val="-7.9599754499121822E-2"/>
                  <c:y val="-5.1783932376189369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0-FD31-4120-AD9F-CD1246F96446}"/>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5 YR'!$C$3</c:f>
              <c:numCache>
                <c:formatCode>0.0%</c:formatCode>
                <c:ptCount val="1"/>
                <c:pt idx="0">
                  <c:v>5.2999999999999999E-2</c:v>
                </c:pt>
              </c:numCache>
            </c:numRef>
          </c:xVal>
          <c:yVal>
            <c:numRef>
              <c:f>'MTA 5 YR'!$B$3</c:f>
              <c:numCache>
                <c:formatCode>0.0%</c:formatCode>
                <c:ptCount val="1"/>
                <c:pt idx="0">
                  <c:v>6.8000000000000005E-2</c:v>
                </c:pt>
              </c:numCache>
            </c:numRef>
          </c:yVal>
          <c:smooth val="0"/>
          <c:extLst xmlns:c16r2="http://schemas.microsoft.com/office/drawing/2015/06/chart">
            <c:ext xmlns:c16="http://schemas.microsoft.com/office/drawing/2014/chart" uri="{C3380CC4-5D6E-409C-BE32-E72D297353CC}">
              <c16:uniqueId val="{00000002-FD31-4120-AD9F-CD1246F96446}"/>
            </c:ext>
          </c:extLst>
        </c:ser>
        <c:ser>
          <c:idx val="1"/>
          <c:order val="1"/>
          <c:tx>
            <c:strRef>
              <c:f>'MTA 5 YR'!$A$2</c:f>
              <c:strCache>
                <c:ptCount val="1"/>
                <c:pt idx="0">
                  <c:v>MTA</c:v>
                </c:pt>
              </c:strCache>
            </c:strRef>
          </c:tx>
          <c:spPr>
            <a:ln w="28575">
              <a:noFill/>
            </a:ln>
          </c:spPr>
          <c:marker>
            <c:symbol val="square"/>
            <c:size val="11"/>
            <c:spPr>
              <a:solidFill>
                <a:schemeClr val="accent1"/>
              </a:solidFill>
              <a:ln>
                <a:noFill/>
              </a:ln>
            </c:spPr>
          </c:marker>
          <c:dLbls>
            <c:dLbl>
              <c:idx val="0"/>
              <c:layout>
                <c:manualLayout>
                  <c:x val="-7.4043199861917805E-2"/>
                  <c:y val="-5.5938508711710612E-2"/>
                </c:manualLayout>
              </c:layout>
              <c:dLblPos val="r"/>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3-FD31-4120-AD9F-CD1246F96446}"/>
                </c:ex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5 YR'!$C$2</c:f>
              <c:numCache>
                <c:formatCode>0.0%</c:formatCode>
                <c:ptCount val="1"/>
                <c:pt idx="0">
                  <c:v>5.1799999999999999E-2</c:v>
                </c:pt>
              </c:numCache>
            </c:numRef>
          </c:xVal>
          <c:yVal>
            <c:numRef>
              <c:f>'MTA 5 YR'!$B$2</c:f>
              <c:numCache>
                <c:formatCode>0.0%</c:formatCode>
                <c:ptCount val="1"/>
                <c:pt idx="0">
                  <c:v>6.8099999999999994E-2</c:v>
                </c:pt>
              </c:numCache>
            </c:numRef>
          </c:yVal>
          <c:smooth val="0"/>
          <c:extLst xmlns:c16r2="http://schemas.microsoft.com/office/drawing/2015/06/chart">
            <c:ext xmlns:c16="http://schemas.microsoft.com/office/drawing/2014/chart" uri="{C3380CC4-5D6E-409C-BE32-E72D297353CC}">
              <c16:uniqueId val="{00000004-FD31-4120-AD9F-CD1246F96446}"/>
            </c:ext>
          </c:extLst>
        </c:ser>
        <c:ser>
          <c:idx val="2"/>
          <c:order val="2"/>
          <c:tx>
            <c:strRef>
              <c:f>'MTA 5 YR'!$A$4</c:f>
              <c:strCache>
                <c:ptCount val="1"/>
                <c:pt idx="0">
                  <c:v>Median Public Fund</c:v>
                </c:pt>
              </c:strCache>
            </c:strRef>
          </c:tx>
          <c:spPr>
            <a:ln w="28575">
              <a:noFill/>
            </a:ln>
          </c:spPr>
          <c:marker>
            <c:symbol val="square"/>
            <c:size val="11"/>
            <c:spPr>
              <a:ln>
                <a:noFill/>
              </a:ln>
            </c:spPr>
          </c:marker>
          <c:dLbls>
            <c:dLbl>
              <c:idx val="0"/>
              <c:layout>
                <c:manualLayout>
                  <c:x val="-7.3476696460727811E-2"/>
                  <c:y val="-4.7076302160172154E-2"/>
                </c:manualLayout>
              </c:layout>
              <c:tx>
                <c:rich>
                  <a:bodyPr/>
                  <a:lstStyle/>
                  <a:p>
                    <a:r>
                      <a:rPr lang="en-US" dirty="0"/>
                      <a:t>Median</a:t>
                    </a:r>
                  </a:p>
                </c:rich>
              </c:tx>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5-FD31-4120-AD9F-CD1246F96446}"/>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5 YR'!$C$4</c:f>
              <c:numCache>
                <c:formatCode>0.0%</c:formatCode>
                <c:ptCount val="1"/>
                <c:pt idx="0">
                  <c:v>6.0999999999999999E-2</c:v>
                </c:pt>
              </c:numCache>
            </c:numRef>
          </c:xVal>
          <c:yVal>
            <c:numRef>
              <c:f>'MTA 5 YR'!$B$4</c:f>
              <c:numCache>
                <c:formatCode>0.0%</c:formatCode>
                <c:ptCount val="1"/>
                <c:pt idx="0">
                  <c:v>8.4000000000000005E-2</c:v>
                </c:pt>
              </c:numCache>
            </c:numRef>
          </c:yVal>
          <c:smooth val="0"/>
          <c:extLst xmlns:c16r2="http://schemas.microsoft.com/office/drawing/2015/06/chart">
            <c:ext xmlns:c16="http://schemas.microsoft.com/office/drawing/2014/chart" uri="{C3380CC4-5D6E-409C-BE32-E72D297353CC}">
              <c16:uniqueId val="{00000006-FD31-4120-AD9F-CD1246F96446}"/>
            </c:ext>
          </c:extLst>
        </c:ser>
        <c:ser>
          <c:idx val="3"/>
          <c:order val="3"/>
          <c:tx>
            <c:strRef>
              <c:f>'MTA 5 YR'!$A$5</c:f>
              <c:strCache>
                <c:ptCount val="1"/>
                <c:pt idx="0">
                  <c:v>60/40</c:v>
                </c:pt>
              </c:strCache>
            </c:strRef>
          </c:tx>
          <c:spPr>
            <a:ln w="28575">
              <a:noFill/>
            </a:ln>
          </c:spPr>
          <c:marker>
            <c:symbol val="square"/>
            <c:size val="11"/>
            <c:spPr>
              <a:ln>
                <a:noFill/>
              </a:ln>
            </c:spPr>
          </c:marker>
          <c:dLbls>
            <c:dLbl>
              <c:idx val="0"/>
              <c:layout>
                <c:manualLayout>
                  <c:x val="-5.2045993326348815E-2"/>
                  <c:y val="-6.5906823024240987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7-FD31-4120-AD9F-CD1246F96446}"/>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5 YR'!$C$5</c:f>
              <c:numCache>
                <c:formatCode>0.0%</c:formatCode>
                <c:ptCount val="1"/>
                <c:pt idx="0">
                  <c:v>6.1400000000000003E-2</c:v>
                </c:pt>
              </c:numCache>
            </c:numRef>
          </c:xVal>
          <c:yVal>
            <c:numRef>
              <c:f>'MTA 5 YR'!$B$5</c:f>
              <c:numCache>
                <c:formatCode>0.0%</c:formatCode>
                <c:ptCount val="1"/>
                <c:pt idx="0">
                  <c:v>7.3700000000000002E-2</c:v>
                </c:pt>
              </c:numCache>
            </c:numRef>
          </c:yVal>
          <c:smooth val="0"/>
          <c:extLst xmlns:c16r2="http://schemas.microsoft.com/office/drawing/2015/06/chart">
            <c:ext xmlns:c16="http://schemas.microsoft.com/office/drawing/2014/chart" uri="{C3380CC4-5D6E-409C-BE32-E72D297353CC}">
              <c16:uniqueId val="{00000008-FD31-4120-AD9F-CD1246F96446}"/>
            </c:ext>
          </c:extLst>
        </c:ser>
        <c:dLbls>
          <c:showLegendKey val="0"/>
          <c:showVal val="0"/>
          <c:showCatName val="0"/>
          <c:showSerName val="0"/>
          <c:showPercent val="0"/>
          <c:showBubbleSize val="0"/>
        </c:dLbls>
        <c:axId val="287992432"/>
        <c:axId val="287992824"/>
      </c:scatterChart>
      <c:valAx>
        <c:axId val="287992432"/>
        <c:scaling>
          <c:orientation val="minMax"/>
          <c:max val="6.5000000000000016E-2"/>
          <c:min val="5.000000000000001E-2"/>
        </c:scaling>
        <c:delete val="0"/>
        <c:axPos val="b"/>
        <c:title>
          <c:tx>
            <c:rich>
              <a:bodyPr/>
              <a:lstStyle/>
              <a:p>
                <a:pPr>
                  <a:defRPr sz="700" b="1" i="0" u="none" strike="noStrike" baseline="0">
                    <a:solidFill>
                      <a:srgbClr val="000000"/>
                    </a:solidFill>
                    <a:latin typeface="Calibri"/>
                    <a:ea typeface="Calibri"/>
                    <a:cs typeface="Calibri"/>
                  </a:defRPr>
                </a:pPr>
                <a:r>
                  <a:rPr lang="en-US" sz="700"/>
                  <a:t>Risk (Standard Deviation)</a:t>
                </a:r>
              </a:p>
            </c:rich>
          </c:tx>
          <c:layout>
            <c:manualLayout>
              <c:xMode val="edge"/>
              <c:yMode val="edge"/>
              <c:x val="0.42716501930691803"/>
              <c:y val="0.94094259360029175"/>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7992824"/>
        <c:crosses val="autoZero"/>
        <c:crossBetween val="midCat"/>
        <c:majorUnit val="5.000000000000001E-3"/>
      </c:valAx>
      <c:valAx>
        <c:axId val="287992824"/>
        <c:scaling>
          <c:orientation val="minMax"/>
          <c:max val="0.12000000000000001"/>
          <c:min val="0"/>
        </c:scaling>
        <c:delete val="0"/>
        <c:axPos val="l"/>
        <c:majorGridlines/>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3.0615290191969924E-3"/>
              <c:y val="0.3023536668361908"/>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7992432"/>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9221985924680595E-2"/>
          <c:y val="5.1783932376189327E-2"/>
          <c:w val="0.84043527710694665"/>
          <c:h val="0.82095288366444896"/>
        </c:manualLayout>
      </c:layout>
      <c:scatterChart>
        <c:scatterStyle val="lineMarker"/>
        <c:varyColors val="0"/>
        <c:ser>
          <c:idx val="0"/>
          <c:order val="0"/>
          <c:tx>
            <c:strRef>
              <c:f>'MTA 7 YR'!$A$3</c:f>
              <c:strCache>
                <c:ptCount val="1"/>
                <c:pt idx="0">
                  <c:v>MaBSTOA</c:v>
                </c:pt>
              </c:strCache>
            </c:strRef>
          </c:tx>
          <c:spPr>
            <a:ln w="28575">
              <a:noFill/>
            </a:ln>
          </c:spPr>
          <c:marker>
            <c:symbol val="square"/>
            <c:size val="11"/>
            <c:spPr>
              <a:ln>
                <a:noFill/>
              </a:ln>
            </c:spPr>
          </c:marker>
          <c:dPt>
            <c:idx val="0"/>
            <c:marker>
              <c:spPr>
                <a:solidFill>
                  <a:schemeClr val="accent2"/>
                </a:solidFill>
                <a:ln>
                  <a:noFill/>
                </a:ln>
              </c:spPr>
            </c:marker>
            <c:bubble3D val="0"/>
            <c:extLst xmlns:c16r2="http://schemas.microsoft.com/office/drawing/2015/06/chart">
              <c:ext xmlns:c16="http://schemas.microsoft.com/office/drawing/2014/chart" uri="{C3380CC4-5D6E-409C-BE32-E72D297353CC}">
                <c16:uniqueId val="{00000000-8DD7-4614-BB3D-FB4FB36A8F91}"/>
              </c:ext>
            </c:extLst>
          </c:dPt>
          <c:dPt>
            <c:idx val="2"/>
            <c:marker>
              <c:spPr>
                <a:solidFill>
                  <a:schemeClr val="accent3"/>
                </a:solidFill>
                <a:ln>
                  <a:noFill/>
                </a:ln>
              </c:spPr>
            </c:marker>
            <c:bubble3D val="0"/>
            <c:extLst xmlns:c16r2="http://schemas.microsoft.com/office/drawing/2015/06/chart">
              <c:ext xmlns:c16="http://schemas.microsoft.com/office/drawing/2014/chart" uri="{C3380CC4-5D6E-409C-BE32-E72D297353CC}">
                <c16:uniqueId val="{00000001-8DD7-4614-BB3D-FB4FB36A8F91}"/>
              </c:ext>
            </c:extLst>
          </c:dPt>
          <c:dLbls>
            <c:dLbl>
              <c:idx val="0"/>
              <c:layout>
                <c:manualLayout>
                  <c:x val="-7.3476696460727811E-2"/>
                  <c:y val="-5.1783932376189411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0-8DD7-4614-BB3D-FB4FB36A8F91}"/>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7 YR'!$C$3</c:f>
              <c:numCache>
                <c:formatCode>0.0%</c:formatCode>
                <c:ptCount val="1"/>
                <c:pt idx="0">
                  <c:v>6.3E-2</c:v>
                </c:pt>
              </c:numCache>
            </c:numRef>
          </c:xVal>
          <c:yVal>
            <c:numRef>
              <c:f>'MTA 7 YR'!$B$3</c:f>
              <c:numCache>
                <c:formatCode>0.0%</c:formatCode>
                <c:ptCount val="1"/>
                <c:pt idx="0">
                  <c:v>6.4000000000000001E-2</c:v>
                </c:pt>
              </c:numCache>
            </c:numRef>
          </c:yVal>
          <c:smooth val="0"/>
          <c:extLst xmlns:c16r2="http://schemas.microsoft.com/office/drawing/2015/06/chart">
            <c:ext xmlns:c16="http://schemas.microsoft.com/office/drawing/2014/chart" uri="{C3380CC4-5D6E-409C-BE32-E72D297353CC}">
              <c16:uniqueId val="{00000002-8DD7-4614-BB3D-FB4FB36A8F91}"/>
            </c:ext>
          </c:extLst>
        </c:ser>
        <c:ser>
          <c:idx val="1"/>
          <c:order val="1"/>
          <c:tx>
            <c:strRef>
              <c:f>'MTA 7 YR'!$A$2</c:f>
              <c:strCache>
                <c:ptCount val="1"/>
                <c:pt idx="0">
                  <c:v>MTA</c:v>
                </c:pt>
              </c:strCache>
            </c:strRef>
          </c:tx>
          <c:spPr>
            <a:ln w="28575">
              <a:noFill/>
            </a:ln>
          </c:spPr>
          <c:marker>
            <c:symbol val="square"/>
            <c:size val="11"/>
            <c:spPr>
              <a:solidFill>
                <a:schemeClr val="accent1"/>
              </a:solidFill>
              <a:ln>
                <a:noFill/>
              </a:ln>
            </c:spPr>
          </c:marker>
          <c:dLbls>
            <c:dLbl>
              <c:idx val="0"/>
              <c:layout>
                <c:manualLayout>
                  <c:x val="-6.7920141823523822E-2"/>
                  <c:y val="-4.6523248279676237E-2"/>
                </c:manualLayout>
              </c:layout>
              <c:dLblPos val="r"/>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3-8DD7-4614-BB3D-FB4FB36A8F91}"/>
                </c:ex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7 YR'!$C$2</c:f>
              <c:numCache>
                <c:formatCode>0.0%</c:formatCode>
                <c:ptCount val="1"/>
                <c:pt idx="0">
                  <c:v>6.1800000000000001E-2</c:v>
                </c:pt>
              </c:numCache>
            </c:numRef>
          </c:xVal>
          <c:yVal>
            <c:numRef>
              <c:f>'MTA 7 YR'!$B$2</c:f>
              <c:numCache>
                <c:formatCode>0.0%</c:formatCode>
                <c:ptCount val="1"/>
                <c:pt idx="0">
                  <c:v>6.7799999999999999E-2</c:v>
                </c:pt>
              </c:numCache>
            </c:numRef>
          </c:yVal>
          <c:smooth val="0"/>
          <c:extLst xmlns:c16r2="http://schemas.microsoft.com/office/drawing/2015/06/chart">
            <c:ext xmlns:c16="http://schemas.microsoft.com/office/drawing/2014/chart" uri="{C3380CC4-5D6E-409C-BE32-E72D297353CC}">
              <c16:uniqueId val="{00000004-8DD7-4614-BB3D-FB4FB36A8F91}"/>
            </c:ext>
          </c:extLst>
        </c:ser>
        <c:ser>
          <c:idx val="2"/>
          <c:order val="2"/>
          <c:tx>
            <c:strRef>
              <c:f>'MTA 7 YR'!$A$4</c:f>
              <c:strCache>
                <c:ptCount val="1"/>
                <c:pt idx="0">
                  <c:v>Median Public Fund</c:v>
                </c:pt>
              </c:strCache>
            </c:strRef>
          </c:tx>
          <c:spPr>
            <a:ln w="28575">
              <a:noFill/>
            </a:ln>
          </c:spPr>
          <c:marker>
            <c:symbol val="square"/>
            <c:size val="11"/>
            <c:spPr>
              <a:ln>
                <a:noFill/>
              </a:ln>
            </c:spPr>
          </c:marker>
          <c:dLbls>
            <c:dLbl>
              <c:idx val="0"/>
              <c:layout>
                <c:manualLayout>
                  <c:x val="-1.2246116076787857E-2"/>
                  <c:y val="-9.4152604320344221E-3"/>
                </c:manualLayout>
              </c:layout>
              <c:tx>
                <c:rich>
                  <a:bodyPr/>
                  <a:lstStyle/>
                  <a:p>
                    <a:r>
                      <a:rPr lang="en-US" dirty="0"/>
                      <a:t>Median</a:t>
                    </a:r>
                  </a:p>
                </c:rich>
              </c:tx>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5-8DD7-4614-BB3D-FB4FB36A8F91}"/>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7 YR'!$C$4</c:f>
              <c:numCache>
                <c:formatCode>0.0%</c:formatCode>
                <c:ptCount val="1"/>
                <c:pt idx="0">
                  <c:v>6.7000000000000004E-2</c:v>
                </c:pt>
              </c:numCache>
            </c:numRef>
          </c:xVal>
          <c:yVal>
            <c:numRef>
              <c:f>'MTA 7 YR'!$B$4</c:f>
              <c:numCache>
                <c:formatCode>0.0%</c:formatCode>
                <c:ptCount val="1"/>
                <c:pt idx="0">
                  <c:v>7.5999999999999998E-2</c:v>
                </c:pt>
              </c:numCache>
            </c:numRef>
          </c:yVal>
          <c:smooth val="0"/>
          <c:extLst xmlns:c16r2="http://schemas.microsoft.com/office/drawing/2015/06/chart">
            <c:ext xmlns:c16="http://schemas.microsoft.com/office/drawing/2014/chart" uri="{C3380CC4-5D6E-409C-BE32-E72D297353CC}">
              <c16:uniqueId val="{00000006-8DD7-4614-BB3D-FB4FB36A8F91}"/>
            </c:ext>
          </c:extLst>
        </c:ser>
        <c:ser>
          <c:idx val="3"/>
          <c:order val="3"/>
          <c:tx>
            <c:strRef>
              <c:f>'MTA 7 YR'!$A$5</c:f>
              <c:strCache>
                <c:ptCount val="1"/>
                <c:pt idx="0">
                  <c:v>60/40</c:v>
                </c:pt>
              </c:strCache>
            </c:strRef>
          </c:tx>
          <c:spPr>
            <a:ln w="28575">
              <a:noFill/>
            </a:ln>
          </c:spPr>
          <c:marker>
            <c:symbol val="square"/>
            <c:size val="11"/>
            <c:spPr>
              <a:ln>
                <a:noFill/>
              </a:ln>
            </c:spPr>
          </c:marker>
          <c:dLbls>
            <c:dLbl>
              <c:idx val="0"/>
              <c:layout>
                <c:manualLayout>
                  <c:x val="-1.5307645095984961E-2"/>
                  <c:y val="-4.3152778475578453E-17"/>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7-8DD7-4614-BB3D-FB4FB36A8F91}"/>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7 YR'!$C$5</c:f>
              <c:numCache>
                <c:formatCode>0.0%</c:formatCode>
                <c:ptCount val="1"/>
                <c:pt idx="0">
                  <c:v>7.1400000000000005E-2</c:v>
                </c:pt>
              </c:numCache>
            </c:numRef>
          </c:xVal>
          <c:yVal>
            <c:numRef>
              <c:f>'MTA 7 YR'!$B$5</c:f>
              <c:numCache>
                <c:formatCode>0.0%</c:formatCode>
                <c:ptCount val="1"/>
                <c:pt idx="0">
                  <c:v>6.6799999999999998E-2</c:v>
                </c:pt>
              </c:numCache>
            </c:numRef>
          </c:yVal>
          <c:smooth val="0"/>
          <c:extLst xmlns:c16r2="http://schemas.microsoft.com/office/drawing/2015/06/chart">
            <c:ext xmlns:c16="http://schemas.microsoft.com/office/drawing/2014/chart" uri="{C3380CC4-5D6E-409C-BE32-E72D297353CC}">
              <c16:uniqueId val="{00000008-8DD7-4614-BB3D-FB4FB36A8F91}"/>
            </c:ext>
          </c:extLst>
        </c:ser>
        <c:dLbls>
          <c:showLegendKey val="0"/>
          <c:showVal val="0"/>
          <c:showCatName val="0"/>
          <c:showSerName val="0"/>
          <c:showPercent val="0"/>
          <c:showBubbleSize val="0"/>
        </c:dLbls>
        <c:axId val="288887688"/>
        <c:axId val="288888080"/>
      </c:scatterChart>
      <c:valAx>
        <c:axId val="288887688"/>
        <c:scaling>
          <c:orientation val="minMax"/>
          <c:max val="7.5000000000000011E-2"/>
          <c:min val="6.0000000000000012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41560786779208803"/>
              <c:y val="0.94565022381630903"/>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8888080"/>
        <c:crosses val="autoZero"/>
        <c:crossBetween val="midCat"/>
        <c:majorUnit val="5.000000000000001E-3"/>
      </c:valAx>
      <c:valAx>
        <c:axId val="288888080"/>
        <c:scaling>
          <c:orientation val="minMax"/>
          <c:max val="0.12000000000000001"/>
          <c:min val="2.0000000000000004E-2"/>
        </c:scaling>
        <c:delete val="0"/>
        <c:axPos val="l"/>
        <c:majorGridlines/>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29764603662017358"/>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8887688"/>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9221985924680595E-2"/>
          <c:y val="5.1783932376189327E-2"/>
          <c:w val="0.84043527710694665"/>
          <c:h val="0.82462483523294239"/>
        </c:manualLayout>
      </c:layout>
      <c:scatterChart>
        <c:scatterStyle val="lineMarker"/>
        <c:varyColors val="0"/>
        <c:ser>
          <c:idx val="0"/>
          <c:order val="0"/>
          <c:tx>
            <c:strRef>
              <c:f>'MTA 10 YR'!$A$3</c:f>
              <c:strCache>
                <c:ptCount val="1"/>
                <c:pt idx="0">
                  <c:v>MaBSTOA</c:v>
                </c:pt>
              </c:strCache>
            </c:strRef>
          </c:tx>
          <c:spPr>
            <a:ln w="28575">
              <a:noFill/>
            </a:ln>
          </c:spPr>
          <c:marker>
            <c:symbol val="square"/>
            <c:size val="11"/>
            <c:spPr>
              <a:ln>
                <a:noFill/>
              </a:ln>
            </c:spPr>
          </c:marker>
          <c:dPt>
            <c:idx val="0"/>
            <c:marker>
              <c:spPr>
                <a:solidFill>
                  <a:schemeClr val="accent2"/>
                </a:solidFill>
                <a:ln>
                  <a:noFill/>
                </a:ln>
              </c:spPr>
            </c:marker>
            <c:bubble3D val="0"/>
            <c:extLst xmlns:c16r2="http://schemas.microsoft.com/office/drawing/2015/06/chart">
              <c:ext xmlns:c16="http://schemas.microsoft.com/office/drawing/2014/chart" uri="{C3380CC4-5D6E-409C-BE32-E72D297353CC}">
                <c16:uniqueId val="{00000000-A6B9-49E0-A70F-14391C94050D}"/>
              </c:ext>
            </c:extLst>
          </c:dPt>
          <c:dPt>
            <c:idx val="2"/>
            <c:marker>
              <c:spPr>
                <a:solidFill>
                  <a:schemeClr val="accent3"/>
                </a:solidFill>
                <a:ln>
                  <a:noFill/>
                </a:ln>
              </c:spPr>
            </c:marker>
            <c:bubble3D val="0"/>
            <c:extLst xmlns:c16r2="http://schemas.microsoft.com/office/drawing/2015/06/chart">
              <c:ext xmlns:c16="http://schemas.microsoft.com/office/drawing/2014/chart" uri="{C3380CC4-5D6E-409C-BE32-E72D297353CC}">
                <c16:uniqueId val="{00000001-A6B9-49E0-A70F-14391C94050D}"/>
              </c:ext>
            </c:extLst>
          </c:dPt>
          <c:dLbls>
            <c:dLbl>
              <c:idx val="0"/>
              <c:layout>
                <c:manualLayout>
                  <c:x val="-7.653822547992481E-2"/>
                  <c:y val="-5.1784303055733893E-2"/>
                </c:manualLayout>
              </c:layout>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0-A6B9-49E0-A70F-14391C94050D}"/>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10 YR'!$C$3</c:f>
              <c:numCache>
                <c:formatCode>0.0%</c:formatCode>
                <c:ptCount val="1"/>
                <c:pt idx="0">
                  <c:v>8.7999999999999995E-2</c:v>
                </c:pt>
              </c:numCache>
            </c:numRef>
          </c:xVal>
          <c:yVal>
            <c:numRef>
              <c:f>'MTA 10 YR'!$B$3</c:f>
              <c:numCache>
                <c:formatCode>0.0%</c:formatCode>
                <c:ptCount val="1"/>
                <c:pt idx="0">
                  <c:v>5.1999999999999998E-2</c:v>
                </c:pt>
              </c:numCache>
            </c:numRef>
          </c:yVal>
          <c:smooth val="0"/>
          <c:extLst xmlns:c16r2="http://schemas.microsoft.com/office/drawing/2015/06/chart">
            <c:ext xmlns:c16="http://schemas.microsoft.com/office/drawing/2014/chart" uri="{C3380CC4-5D6E-409C-BE32-E72D297353CC}">
              <c16:uniqueId val="{00000002-A6B9-49E0-A70F-14391C94050D}"/>
            </c:ext>
          </c:extLst>
        </c:ser>
        <c:ser>
          <c:idx val="1"/>
          <c:order val="1"/>
          <c:tx>
            <c:strRef>
              <c:f>'MTA 10 YR'!$A$2</c:f>
              <c:strCache>
                <c:ptCount val="1"/>
                <c:pt idx="0">
                  <c:v>MTA</c:v>
                </c:pt>
              </c:strCache>
            </c:strRef>
          </c:tx>
          <c:spPr>
            <a:ln w="28575">
              <a:noFill/>
            </a:ln>
          </c:spPr>
          <c:marker>
            <c:symbol val="square"/>
            <c:size val="11"/>
            <c:spPr>
              <a:solidFill>
                <a:schemeClr val="accent1"/>
              </a:solidFill>
              <a:ln>
                <a:noFill/>
              </a:ln>
            </c:spPr>
          </c:marker>
          <c:dLbls>
            <c:dLbl>
              <c:idx val="0"/>
              <c:layout>
                <c:manualLayout>
                  <c:x val="-7.4043199861917805E-2"/>
                  <c:y val="-6.0646138927727952E-2"/>
                </c:manualLayout>
              </c:layout>
              <c:dLblPos val="r"/>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3-A6B9-49E0-A70F-14391C94050D}"/>
                </c:ext>
                <c:ext xmlns:c15="http://schemas.microsoft.com/office/drawing/2012/chart" uri="{CE6537A1-D6FC-4f65-9D91-7224C49458BB}">
                  <c15:layout/>
                </c:ext>
              </c:extLst>
            </c:dLbl>
            <c:spPr>
              <a:noFill/>
              <a:ln>
                <a:noFill/>
              </a:ln>
              <a:effectLst/>
            </c:spPr>
            <c:txPr>
              <a:bodyPr/>
              <a:lstStyle/>
              <a:p>
                <a:pPr>
                  <a:defRPr sz="800"/>
                </a:pPr>
                <a:endParaRPr lang="en-US"/>
              </a:p>
            </c:txPr>
            <c:dLblPos val="t"/>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10 YR'!$C$2</c:f>
              <c:numCache>
                <c:formatCode>0.0%</c:formatCode>
                <c:ptCount val="1"/>
                <c:pt idx="0">
                  <c:v>8.2900000000000001E-2</c:v>
                </c:pt>
              </c:numCache>
            </c:numRef>
          </c:xVal>
          <c:yVal>
            <c:numRef>
              <c:f>'MTA 10 YR'!$B$2</c:f>
              <c:numCache>
                <c:formatCode>0.0%</c:formatCode>
                <c:ptCount val="1"/>
                <c:pt idx="0">
                  <c:v>4.82E-2</c:v>
                </c:pt>
              </c:numCache>
            </c:numRef>
          </c:yVal>
          <c:smooth val="0"/>
          <c:extLst xmlns:c16r2="http://schemas.microsoft.com/office/drawing/2015/06/chart">
            <c:ext xmlns:c16="http://schemas.microsoft.com/office/drawing/2014/chart" uri="{C3380CC4-5D6E-409C-BE32-E72D297353CC}">
              <c16:uniqueId val="{00000004-A6B9-49E0-A70F-14391C94050D}"/>
            </c:ext>
          </c:extLst>
        </c:ser>
        <c:ser>
          <c:idx val="2"/>
          <c:order val="2"/>
          <c:tx>
            <c:strRef>
              <c:f>'MTA 10 YR'!$A$4</c:f>
              <c:strCache>
                <c:ptCount val="1"/>
                <c:pt idx="0">
                  <c:v>Median Public Fund</c:v>
                </c:pt>
              </c:strCache>
            </c:strRef>
          </c:tx>
          <c:spPr>
            <a:ln w="28575">
              <a:noFill/>
            </a:ln>
          </c:spPr>
          <c:marker>
            <c:symbol val="square"/>
            <c:size val="11"/>
            <c:spPr>
              <a:ln>
                <a:noFill/>
              </a:ln>
            </c:spPr>
          </c:marker>
          <c:dLbls>
            <c:dLbl>
              <c:idx val="0"/>
              <c:layout>
                <c:manualLayout>
                  <c:x val="-9.1845870575909764E-3"/>
                  <c:y val="-3.7067954456828438E-7"/>
                </c:manualLayout>
              </c:layout>
              <c:tx>
                <c:rich>
                  <a:bodyPr/>
                  <a:lstStyle/>
                  <a:p>
                    <a:r>
                      <a:rPr lang="en-US" dirty="0"/>
                      <a:t>Median</a:t>
                    </a:r>
                  </a:p>
                </c:rich>
              </c:tx>
              <c:showLegendKey val="0"/>
              <c:showVal val="0"/>
              <c:showCatName val="0"/>
              <c:showSerName val="1"/>
              <c:showPercent val="0"/>
              <c:showBubbleSize val="0"/>
              <c:extLst xmlns:c16r2="http://schemas.microsoft.com/office/drawing/2015/06/chart">
                <c:ext xmlns:c16="http://schemas.microsoft.com/office/drawing/2014/chart" uri="{C3380CC4-5D6E-409C-BE32-E72D297353CC}">
                  <c16:uniqueId val="{00000005-A6B9-49E0-A70F-14391C94050D}"/>
                </c:ext>
                <c:ext xmlns:c15="http://schemas.microsoft.com/office/drawing/2012/chart" uri="{CE6537A1-D6FC-4f65-9D91-7224C49458BB}">
                  <c15:layout/>
                </c:ext>
              </c:extLst>
            </c:dLbl>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showLeaderLines val="0"/>
              </c:ext>
            </c:extLst>
          </c:dLbls>
          <c:xVal>
            <c:numRef>
              <c:f>'MTA 10 YR'!$C$4</c:f>
              <c:numCache>
                <c:formatCode>0.0%</c:formatCode>
                <c:ptCount val="1"/>
                <c:pt idx="0">
                  <c:v>9.6000000000000002E-2</c:v>
                </c:pt>
              </c:numCache>
            </c:numRef>
          </c:xVal>
          <c:yVal>
            <c:numRef>
              <c:f>'MTA 10 YR'!$B$4</c:f>
              <c:numCache>
                <c:formatCode>0.0%</c:formatCode>
                <c:ptCount val="1"/>
                <c:pt idx="0">
                  <c:v>5.6000000000000001E-2</c:v>
                </c:pt>
              </c:numCache>
            </c:numRef>
          </c:yVal>
          <c:smooth val="0"/>
          <c:extLst xmlns:c16r2="http://schemas.microsoft.com/office/drawing/2015/06/chart">
            <c:ext xmlns:c16="http://schemas.microsoft.com/office/drawing/2014/chart" uri="{C3380CC4-5D6E-409C-BE32-E72D297353CC}">
              <c16:uniqueId val="{00000006-A6B9-49E0-A70F-14391C94050D}"/>
            </c:ext>
          </c:extLst>
        </c:ser>
        <c:ser>
          <c:idx val="3"/>
          <c:order val="3"/>
          <c:tx>
            <c:strRef>
              <c:f>'MTA 10 YR'!$A$5</c:f>
              <c:strCache>
                <c:ptCount val="1"/>
                <c:pt idx="0">
                  <c:v>60/40</c:v>
                </c:pt>
              </c:strCache>
            </c:strRef>
          </c:tx>
          <c:spPr>
            <a:ln w="28575">
              <a:noFill/>
            </a:ln>
          </c:spPr>
          <c:marker>
            <c:symbol val="square"/>
            <c:size val="11"/>
            <c:spPr>
              <a:ln>
                <a:noFill/>
              </a:ln>
            </c:spPr>
          </c:marker>
          <c:dLbls>
            <c:spPr>
              <a:noFill/>
              <a:ln>
                <a:noFill/>
              </a:ln>
              <a:effectLst/>
            </c:spPr>
            <c:txPr>
              <a:bodyPr/>
              <a:lstStyle/>
              <a:p>
                <a:pPr>
                  <a:defRPr sz="800"/>
                </a:pPr>
                <a:endParaRPr lang="en-US"/>
              </a:p>
            </c:txPr>
            <c:showLegendKey val="0"/>
            <c:showVal val="0"/>
            <c:showCatName val="0"/>
            <c:showSerName val="1"/>
            <c:showPercent val="0"/>
            <c:showBubbleSize val="0"/>
            <c:showLeaderLines val="0"/>
            <c:extLst xmlns:c16r2="http://schemas.microsoft.com/office/drawing/2015/06/chart">
              <c:ext xmlns:c15="http://schemas.microsoft.com/office/drawing/2012/chart" uri="{CE6537A1-D6FC-4f65-9D91-7224C49458BB}">
                <c15:layout/>
                <c15:showLeaderLines val="0"/>
              </c:ext>
            </c:extLst>
          </c:dLbls>
          <c:xVal>
            <c:numRef>
              <c:f>'MTA 10 YR'!$C$5</c:f>
              <c:numCache>
                <c:formatCode>0.0%</c:formatCode>
                <c:ptCount val="1"/>
                <c:pt idx="0">
                  <c:v>0.10299999999999999</c:v>
                </c:pt>
              </c:numCache>
            </c:numRef>
          </c:xVal>
          <c:yVal>
            <c:numRef>
              <c:f>'MTA 10 YR'!$B$5</c:f>
              <c:numCache>
                <c:formatCode>0.0%</c:formatCode>
                <c:ptCount val="1"/>
                <c:pt idx="0">
                  <c:v>4.7500000000000001E-2</c:v>
                </c:pt>
              </c:numCache>
            </c:numRef>
          </c:yVal>
          <c:smooth val="0"/>
          <c:extLst xmlns:c16r2="http://schemas.microsoft.com/office/drawing/2015/06/chart">
            <c:ext xmlns:c16="http://schemas.microsoft.com/office/drawing/2014/chart" uri="{C3380CC4-5D6E-409C-BE32-E72D297353CC}">
              <c16:uniqueId val="{00000007-A6B9-49E0-A70F-14391C94050D}"/>
            </c:ext>
          </c:extLst>
        </c:ser>
        <c:dLbls>
          <c:showLegendKey val="0"/>
          <c:showVal val="0"/>
          <c:showCatName val="0"/>
          <c:showSerName val="0"/>
          <c:showPercent val="0"/>
          <c:showBubbleSize val="0"/>
        </c:dLbls>
        <c:axId val="288888864"/>
        <c:axId val="288889256"/>
      </c:scatterChart>
      <c:valAx>
        <c:axId val="288888864"/>
        <c:scaling>
          <c:orientation val="minMax"/>
          <c:max val="0.10500000000000001"/>
          <c:min val="8.0000000000000016E-2"/>
        </c:scaling>
        <c:delete val="0"/>
        <c:axPos val="b"/>
        <c:title>
          <c:tx>
            <c:rich>
              <a:bodyPr/>
              <a:lstStyle/>
              <a:p>
                <a:pPr>
                  <a:defRPr sz="800" b="1" i="0" u="none" strike="noStrike" baseline="0">
                    <a:solidFill>
                      <a:srgbClr val="000000"/>
                    </a:solidFill>
                    <a:latin typeface="Calibri"/>
                    <a:ea typeface="Calibri"/>
                    <a:cs typeface="Calibri"/>
                  </a:defRPr>
                </a:pPr>
                <a:r>
                  <a:rPr lang="en-US" sz="800"/>
                  <a:t>Risk (Standard Deviation)</a:t>
                </a:r>
              </a:p>
            </c:rich>
          </c:tx>
          <c:layout>
            <c:manualLayout>
              <c:xMode val="edge"/>
              <c:yMode val="edge"/>
              <c:x val="0.39944299457072785"/>
              <c:y val="0.93990691495276801"/>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8889256"/>
        <c:crosses val="autoZero"/>
        <c:crossBetween val="midCat"/>
        <c:majorUnit val="5.000000000000001E-3"/>
      </c:valAx>
      <c:valAx>
        <c:axId val="288889256"/>
        <c:scaling>
          <c:orientation val="minMax"/>
          <c:max val="0.12000000000000001"/>
          <c:min val="0"/>
        </c:scaling>
        <c:delete val="0"/>
        <c:axPos val="l"/>
        <c:majorGridlines/>
        <c:title>
          <c:tx>
            <c:rich>
              <a:bodyPr/>
              <a:lstStyle/>
              <a:p>
                <a:pPr>
                  <a:defRPr sz="800" b="1" i="0" u="none" strike="noStrike" baseline="0">
                    <a:solidFill>
                      <a:srgbClr val="000000"/>
                    </a:solidFill>
                    <a:latin typeface="Calibri"/>
                    <a:ea typeface="Calibri"/>
                    <a:cs typeface="Calibri"/>
                  </a:defRPr>
                </a:pPr>
                <a:r>
                  <a:rPr lang="en-US" sz="800"/>
                  <a:t>Annualized Return</a:t>
                </a:r>
              </a:p>
            </c:rich>
          </c:tx>
          <c:layout>
            <c:manualLayout>
              <c:xMode val="edge"/>
              <c:yMode val="edge"/>
              <c:x val="0"/>
              <c:y val="0.30482535803937211"/>
            </c:manualLayout>
          </c:layout>
          <c:overlay val="0"/>
        </c:title>
        <c:numFmt formatCode="0.0%" sourceLinked="0"/>
        <c:majorTickMark val="out"/>
        <c:minorTickMark val="none"/>
        <c:tickLblPos val="nextTo"/>
        <c:txPr>
          <a:bodyPr rot="0" vert="horz"/>
          <a:lstStyle/>
          <a:p>
            <a:pPr>
              <a:defRPr sz="700" b="0" i="0" u="none" strike="noStrike" baseline="0">
                <a:solidFill>
                  <a:srgbClr val="000000"/>
                </a:solidFill>
                <a:latin typeface="Calibri"/>
                <a:ea typeface="Calibri"/>
                <a:cs typeface="Calibri"/>
              </a:defRPr>
            </a:pPr>
            <a:endParaRPr lang="en-US"/>
          </a:p>
        </c:txPr>
        <c:crossAx val="288888864"/>
        <c:crosses val="autoZero"/>
        <c:crossBetween val="midCat"/>
        <c:majorUnit val="2.0000000000000004E-2"/>
      </c:valAx>
    </c:plotArea>
    <c:plotVisOnly val="1"/>
    <c:dispBlanksAs val="gap"/>
    <c:showDLblsOverMax val="0"/>
  </c:chart>
  <c:spPr>
    <a:ln>
      <a:solidFill>
        <a:sysClr val="windowText" lastClr="000000"/>
      </a:solidFill>
    </a:ln>
  </c:spPr>
  <c:txPr>
    <a:bodyPr/>
    <a:lstStyle/>
    <a:p>
      <a:pPr>
        <a:defRPr sz="1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125037922154"/>
          <c:y val="0.14218009478672999"/>
          <c:w val="0.78004707883157698"/>
          <c:h val="0.66350710900473897"/>
        </c:manualLayout>
      </c:layout>
      <c:lineChart>
        <c:grouping val="standard"/>
        <c:varyColors val="0"/>
        <c:ser>
          <c:idx val="1"/>
          <c:order val="0"/>
          <c:tx>
            <c:strRef>
              <c:f>Sheet1!$A$6</c:f>
              <c:strCache>
                <c:ptCount val="1"/>
                <c:pt idx="0">
                  <c:v>LIRR Additional Plan</c:v>
                </c:pt>
              </c:strCache>
            </c:strRef>
          </c:tx>
          <c:spPr>
            <a:ln w="25400">
              <a:solidFill>
                <a:srgbClr val="0070C0"/>
              </a:solidFill>
              <a:prstDash val="solid"/>
            </a:ln>
          </c:spPr>
          <c:marker>
            <c:symbol val="square"/>
            <c:size val="7"/>
            <c:spPr>
              <a:solidFill>
                <a:srgbClr val="0070C0"/>
              </a:solidFill>
              <a:ln>
                <a:solidFill>
                  <a:srgbClr val="0070C0"/>
                </a:solidFill>
                <a:prstDash val="solid"/>
              </a:ln>
            </c:spPr>
          </c:marker>
          <c:dLbls>
            <c:dLbl>
              <c:idx val="0"/>
              <c:layout>
                <c:manualLayout>
                  <c:x val="-1.62395335460385E-2"/>
                  <c:y val="4.3715843034578802E-2"/>
                </c:manualLayout>
              </c:layout>
              <c:tx>
                <c:rich>
                  <a:bodyPr/>
                  <a:lstStyle/>
                  <a:p>
                    <a:r>
                      <a:rPr lang="en-US" sz="1200" b="1">
                        <a:solidFill>
                          <a:srgbClr val="0070C0"/>
                        </a:solidFill>
                      </a:rPr>
                      <a:t>26.9%</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AF34-48F9-AE14-34A75262A628}"/>
                </c:ext>
                <c:ext xmlns:c15="http://schemas.microsoft.com/office/drawing/2012/chart" uri="{CE6537A1-D6FC-4f65-9D91-7224C49458BB}">
                  <c15:layout/>
                </c:ext>
              </c:extLst>
            </c:dLbl>
            <c:dLbl>
              <c:idx val="1"/>
              <c:delete val="1"/>
              <c:extLst xmlns:c16r2="http://schemas.microsoft.com/office/drawing/2015/06/chart">
                <c:ext xmlns:c16="http://schemas.microsoft.com/office/drawing/2014/chart" uri="{C3380CC4-5D6E-409C-BE32-E72D297353CC}">
                  <c16:uniqueId val="{00000001-AF34-48F9-AE14-34A75262A628}"/>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02-AF34-48F9-AE14-34A75262A628}"/>
                </c:ext>
                <c:ext xmlns:c15="http://schemas.microsoft.com/office/drawing/2012/chart" uri="{CE6537A1-D6FC-4f65-9D91-7224C49458BB}"/>
              </c:extLst>
            </c:dLbl>
            <c:dLbl>
              <c:idx val="3"/>
              <c:delete val="1"/>
              <c:extLst xmlns:c16r2="http://schemas.microsoft.com/office/drawing/2015/06/chart">
                <c:ext xmlns:c16="http://schemas.microsoft.com/office/drawing/2014/chart" uri="{C3380CC4-5D6E-409C-BE32-E72D297353CC}">
                  <c16:uniqueId val="{00000003-AF34-48F9-AE14-34A75262A628}"/>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4-AF34-48F9-AE14-34A75262A628}"/>
                </c:ext>
                <c:ext xmlns:c15="http://schemas.microsoft.com/office/drawing/2012/chart" uri="{CE6537A1-D6FC-4f65-9D91-7224C49458BB}"/>
              </c:extLst>
            </c:dLbl>
            <c:dLbl>
              <c:idx val="5"/>
              <c:delete val="1"/>
              <c:extLst xmlns:c16r2="http://schemas.microsoft.com/office/drawing/2015/06/chart">
                <c:ext xmlns:c16="http://schemas.microsoft.com/office/drawing/2014/chart" uri="{C3380CC4-5D6E-409C-BE32-E72D297353CC}">
                  <c16:uniqueId val="{00000005-AF34-48F9-AE14-34A75262A628}"/>
                </c:ext>
                <c:ext xmlns:c15="http://schemas.microsoft.com/office/drawing/2012/chart" uri="{CE6537A1-D6FC-4f65-9D91-7224C49458BB}"/>
              </c:extLst>
            </c:dLbl>
            <c:dLbl>
              <c:idx val="6"/>
              <c:delete val="1"/>
              <c:extLst xmlns:c16r2="http://schemas.microsoft.com/office/drawing/2015/06/chart">
                <c:ext xmlns:c16="http://schemas.microsoft.com/office/drawing/2014/chart" uri="{C3380CC4-5D6E-409C-BE32-E72D297353CC}">
                  <c16:uniqueId val="{00000006-AF34-48F9-AE14-34A75262A628}"/>
                </c:ext>
                <c:ext xmlns:c15="http://schemas.microsoft.com/office/drawing/2012/chart" uri="{CE6537A1-D6FC-4f65-9D91-7224C49458BB}"/>
              </c:extLst>
            </c:dLbl>
            <c:dLbl>
              <c:idx val="7"/>
              <c:layout>
                <c:manualLayout>
                  <c:x val="-6.08982507976445E-2"/>
                  <c:y val="5.8671353604102201E-2"/>
                </c:manualLayout>
              </c:layout>
              <c:tx>
                <c:rich>
                  <a:bodyPr wrap="square" lIns="38100" tIns="19050" rIns="38100" bIns="19050" anchor="ctr">
                    <a:noAutofit/>
                  </a:bodyPr>
                  <a:lstStyle/>
                  <a:p>
                    <a:pPr>
                      <a:defRPr/>
                    </a:pPr>
                    <a:r>
                      <a:rPr lang="en-US" sz="1200" b="1">
                        <a:solidFill>
                          <a:srgbClr val="0070C0"/>
                        </a:solidFill>
                      </a:rPr>
                      <a:t>50.8% </a:t>
                    </a:r>
                  </a:p>
                </c:rich>
              </c:tx>
              <c:spPr>
                <a:noFill/>
                <a:ln>
                  <a:noFill/>
                </a:ln>
                <a:effectLst/>
              </c:sp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AF34-48F9-AE14-34A75262A628}"/>
                </c:ext>
                <c:ext xmlns:c15="http://schemas.microsoft.com/office/drawing/2012/chart" uri="{CE6537A1-D6FC-4f65-9D91-7224C49458BB}">
                  <c15:layout>
                    <c:manualLayout>
                      <c:w val="7.0411910866698804E-2"/>
                      <c:h val="5.0169772550798603E-2"/>
                    </c:manualLayout>
                  </c15:layout>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Sheet1!$L$4:$S$4</c:f>
              <c:numCache>
                <c:formatCode>m/d/yyyy</c:formatCode>
                <c:ptCount val="8"/>
                <c:pt idx="0">
                  <c:v>40179</c:v>
                </c:pt>
                <c:pt idx="1">
                  <c:v>40544</c:v>
                </c:pt>
                <c:pt idx="2">
                  <c:v>40909</c:v>
                </c:pt>
                <c:pt idx="3">
                  <c:v>41275</c:v>
                </c:pt>
                <c:pt idx="4">
                  <c:v>41640</c:v>
                </c:pt>
                <c:pt idx="5">
                  <c:v>42005</c:v>
                </c:pt>
                <c:pt idx="6">
                  <c:v>42370</c:v>
                </c:pt>
                <c:pt idx="7">
                  <c:v>42736</c:v>
                </c:pt>
              </c:numCache>
            </c:numRef>
          </c:cat>
          <c:val>
            <c:numRef>
              <c:f>Sheet1!$L$6:$S$6</c:f>
              <c:numCache>
                <c:formatCode>0.0</c:formatCode>
                <c:ptCount val="8"/>
                <c:pt idx="0">
                  <c:v>26.9</c:v>
                </c:pt>
                <c:pt idx="1">
                  <c:v>28.2</c:v>
                </c:pt>
                <c:pt idx="2">
                  <c:v>24.8</c:v>
                </c:pt>
                <c:pt idx="3">
                  <c:v>24.8</c:v>
                </c:pt>
                <c:pt idx="4">
                  <c:v>30.9</c:v>
                </c:pt>
                <c:pt idx="5">
                  <c:v>48.8</c:v>
                </c:pt>
                <c:pt idx="6">
                  <c:v>46</c:v>
                </c:pt>
                <c:pt idx="7">
                  <c:v>50.8</c:v>
                </c:pt>
              </c:numCache>
            </c:numRef>
          </c:val>
          <c:smooth val="1"/>
          <c:extLst xmlns:c16r2="http://schemas.microsoft.com/office/drawing/2015/06/chart">
            <c:ext xmlns:c16="http://schemas.microsoft.com/office/drawing/2014/chart" uri="{C3380CC4-5D6E-409C-BE32-E72D297353CC}">
              <c16:uniqueId val="{00000008-AF34-48F9-AE14-34A75262A628}"/>
            </c:ext>
          </c:extLst>
        </c:ser>
        <c:ser>
          <c:idx val="2"/>
          <c:order val="1"/>
          <c:tx>
            <c:strRef>
              <c:f>Sheet1!$A$7</c:f>
              <c:strCache>
                <c:ptCount val="1"/>
                <c:pt idx="0">
                  <c:v>MaBSTOA</c:v>
                </c:pt>
              </c:strCache>
            </c:strRef>
          </c:tx>
          <c:spPr>
            <a:ln w="25400">
              <a:solidFill>
                <a:srgbClr val="00B050"/>
              </a:solidFill>
              <a:prstDash val="solid"/>
            </a:ln>
          </c:spPr>
          <c:marker>
            <c:symbol val="triangle"/>
            <c:size val="7"/>
            <c:spPr>
              <a:solidFill>
                <a:srgbClr val="00B050"/>
              </a:solidFill>
              <a:ln>
                <a:solidFill>
                  <a:srgbClr val="00B050"/>
                </a:solidFill>
                <a:prstDash val="solid"/>
              </a:ln>
            </c:spPr>
          </c:marker>
          <c:dPt>
            <c:idx val="3"/>
            <c:marker>
              <c:symbol val="triangle"/>
              <c:size val="9"/>
            </c:marker>
            <c:bubble3D val="0"/>
            <c:extLst xmlns:c16r2="http://schemas.microsoft.com/office/drawing/2015/06/chart">
              <c:ext xmlns:c16="http://schemas.microsoft.com/office/drawing/2014/chart" uri="{C3380CC4-5D6E-409C-BE32-E72D297353CC}">
                <c16:uniqueId val="{00000009-AF34-48F9-AE14-34A75262A628}"/>
              </c:ext>
            </c:extLst>
          </c:dPt>
          <c:dLbls>
            <c:dLbl>
              <c:idx val="0"/>
              <c:layout>
                <c:manualLayout>
                  <c:x val="-2.4359300319057801E-2"/>
                  <c:y val="3.4512507658877999E-2"/>
                </c:manualLayout>
              </c:layout>
              <c:tx>
                <c:rich>
                  <a:bodyPr/>
                  <a:lstStyle/>
                  <a:p>
                    <a:r>
                      <a:rPr lang="en-US" sz="1200" b="1">
                        <a:solidFill>
                          <a:srgbClr val="00B050"/>
                        </a:solidFill>
                      </a:rPr>
                      <a:t>53.4%</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A-AF34-48F9-AE14-34A75262A628}"/>
                </c:ext>
                <c:ext xmlns:c15="http://schemas.microsoft.com/office/drawing/2012/chart" uri="{CE6537A1-D6FC-4f65-9D91-7224C49458BB}">
                  <c15:layout/>
                </c:ext>
              </c:extLst>
            </c:dLbl>
            <c:dLbl>
              <c:idx val="1"/>
              <c:delete val="1"/>
              <c:extLst xmlns:c16r2="http://schemas.microsoft.com/office/drawing/2015/06/chart">
                <c:ext xmlns:c16="http://schemas.microsoft.com/office/drawing/2014/chart" uri="{C3380CC4-5D6E-409C-BE32-E72D297353CC}">
                  <c16:uniqueId val="{0000000B-AF34-48F9-AE14-34A75262A628}"/>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0C-AF34-48F9-AE14-34A75262A628}"/>
                </c:ext>
                <c:ext xmlns:c15="http://schemas.microsoft.com/office/drawing/2012/chart" uri="{CE6537A1-D6FC-4f65-9D91-7224C49458BB}"/>
              </c:extLst>
            </c:dLbl>
            <c:dLbl>
              <c:idx val="3"/>
              <c:delete val="1"/>
              <c:extLst xmlns:c16r2="http://schemas.microsoft.com/office/drawing/2015/06/chart">
                <c:ext xmlns:c16="http://schemas.microsoft.com/office/drawing/2014/chart" uri="{C3380CC4-5D6E-409C-BE32-E72D297353CC}">
                  <c16:uniqueId val="{00000009-AF34-48F9-AE14-34A75262A628}"/>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0D-AF34-48F9-AE14-34A75262A628}"/>
                </c:ext>
                <c:ext xmlns:c15="http://schemas.microsoft.com/office/drawing/2012/chart" uri="{CE6537A1-D6FC-4f65-9D91-7224C49458BB}"/>
              </c:extLst>
            </c:dLbl>
            <c:dLbl>
              <c:idx val="5"/>
              <c:delete val="1"/>
              <c:extLst xmlns:c16r2="http://schemas.microsoft.com/office/drawing/2015/06/chart">
                <c:ext xmlns:c16="http://schemas.microsoft.com/office/drawing/2014/chart" uri="{C3380CC4-5D6E-409C-BE32-E72D297353CC}">
                  <c16:uniqueId val="{0000000E-AF34-48F9-AE14-34A75262A628}"/>
                </c:ext>
                <c:ext xmlns:c15="http://schemas.microsoft.com/office/drawing/2012/chart" uri="{CE6537A1-D6FC-4f65-9D91-7224C49458BB}"/>
              </c:extLst>
            </c:dLbl>
            <c:dLbl>
              <c:idx val="6"/>
              <c:delete val="1"/>
              <c:extLst xmlns:c16r2="http://schemas.microsoft.com/office/drawing/2015/06/chart">
                <c:ext xmlns:c16="http://schemas.microsoft.com/office/drawing/2014/chart" uri="{C3380CC4-5D6E-409C-BE32-E72D297353CC}">
                  <c16:uniqueId val="{0000000F-AF34-48F9-AE14-34A75262A628}"/>
                </c:ext>
                <c:ext xmlns:c15="http://schemas.microsoft.com/office/drawing/2012/chart" uri="{CE6537A1-D6FC-4f65-9D91-7224C49458BB}"/>
              </c:extLst>
            </c:dLbl>
            <c:dLbl>
              <c:idx val="7"/>
              <c:layout>
                <c:manualLayout>
                  <c:x val="-1.8946122470378302E-2"/>
                  <c:y val="-2.7610006127102401E-2"/>
                </c:manualLayout>
              </c:layout>
              <c:tx>
                <c:rich>
                  <a:bodyPr/>
                  <a:lstStyle/>
                  <a:p>
                    <a:r>
                      <a:rPr lang="en-US" sz="1200" b="1">
                        <a:solidFill>
                          <a:srgbClr val="00B050"/>
                        </a:solidFill>
                      </a:rPr>
                      <a:t>72.1%</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AF34-48F9-AE14-34A75262A628}"/>
                </c:ex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Sheet1!$L$4:$S$4</c:f>
              <c:numCache>
                <c:formatCode>m/d/yyyy</c:formatCode>
                <c:ptCount val="8"/>
                <c:pt idx="0">
                  <c:v>40179</c:v>
                </c:pt>
                <c:pt idx="1">
                  <c:v>40544</c:v>
                </c:pt>
                <c:pt idx="2">
                  <c:v>40909</c:v>
                </c:pt>
                <c:pt idx="3">
                  <c:v>41275</c:v>
                </c:pt>
                <c:pt idx="4">
                  <c:v>41640</c:v>
                </c:pt>
                <c:pt idx="5">
                  <c:v>42005</c:v>
                </c:pt>
                <c:pt idx="6">
                  <c:v>42370</c:v>
                </c:pt>
                <c:pt idx="7">
                  <c:v>42736</c:v>
                </c:pt>
              </c:numCache>
            </c:numRef>
          </c:cat>
          <c:val>
            <c:numRef>
              <c:f>Sheet1!$L$7:$S$7</c:f>
              <c:numCache>
                <c:formatCode>0.0</c:formatCode>
                <c:ptCount val="8"/>
                <c:pt idx="0">
                  <c:v>53.4</c:v>
                </c:pt>
                <c:pt idx="1">
                  <c:v>60.57</c:v>
                </c:pt>
                <c:pt idx="2">
                  <c:v>55.69</c:v>
                </c:pt>
                <c:pt idx="3">
                  <c:v>60.09</c:v>
                </c:pt>
                <c:pt idx="4">
                  <c:v>65.179999999999993</c:v>
                </c:pt>
                <c:pt idx="5">
                  <c:v>69.28</c:v>
                </c:pt>
                <c:pt idx="6">
                  <c:v>67.290000000000006</c:v>
                </c:pt>
                <c:pt idx="7">
                  <c:v>72.099999999999994</c:v>
                </c:pt>
              </c:numCache>
            </c:numRef>
          </c:val>
          <c:smooth val="1"/>
          <c:extLst xmlns:c16r2="http://schemas.microsoft.com/office/drawing/2015/06/chart">
            <c:ext xmlns:c16="http://schemas.microsoft.com/office/drawing/2014/chart" uri="{C3380CC4-5D6E-409C-BE32-E72D297353CC}">
              <c16:uniqueId val="{00000011-AF34-48F9-AE14-34A75262A628}"/>
            </c:ext>
          </c:extLst>
        </c:ser>
        <c:ser>
          <c:idx val="3"/>
          <c:order val="2"/>
          <c:tx>
            <c:strRef>
              <c:f>Sheet1!$A$8</c:f>
              <c:strCache>
                <c:ptCount val="1"/>
                <c:pt idx="0">
                  <c:v>MTA DB</c:v>
                </c:pt>
              </c:strCache>
            </c:strRef>
          </c:tx>
          <c:spPr>
            <a:ln w="25400">
              <a:solidFill>
                <a:srgbClr val="FF0000"/>
              </a:solidFill>
              <a:prstDash val="solid"/>
            </a:ln>
          </c:spPr>
          <c:marker>
            <c:symbol val="circle"/>
            <c:size val="8"/>
            <c:spPr>
              <a:solidFill>
                <a:srgbClr val="FF0000"/>
              </a:solidFill>
              <a:ln>
                <a:solidFill>
                  <a:srgbClr val="FF0000"/>
                </a:solidFill>
                <a:prstDash val="solid"/>
              </a:ln>
            </c:spPr>
          </c:marker>
          <c:dLbls>
            <c:dLbl>
              <c:idx val="0"/>
              <c:layout>
                <c:manualLayout>
                  <c:x val="-3.2479067092077103E-2"/>
                  <c:y val="2.7610006127102401E-2"/>
                </c:manualLayout>
              </c:layout>
              <c:tx>
                <c:rich>
                  <a:bodyPr/>
                  <a:lstStyle/>
                  <a:p>
                    <a:r>
                      <a:rPr lang="en-US" sz="1200" b="1">
                        <a:solidFill>
                          <a:srgbClr val="FF0000"/>
                        </a:solidFill>
                      </a:rPr>
                      <a:t>67.4%</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2-AF34-48F9-AE14-34A75262A628}"/>
                </c:ext>
                <c:ext xmlns:c15="http://schemas.microsoft.com/office/drawing/2012/chart" uri="{CE6537A1-D6FC-4f65-9D91-7224C49458BB}">
                  <c15:layout/>
                </c:ext>
              </c:extLst>
            </c:dLbl>
            <c:dLbl>
              <c:idx val="1"/>
              <c:delete val="1"/>
              <c:extLst xmlns:c16r2="http://schemas.microsoft.com/office/drawing/2015/06/chart">
                <c:ext xmlns:c16="http://schemas.microsoft.com/office/drawing/2014/chart" uri="{C3380CC4-5D6E-409C-BE32-E72D297353CC}">
                  <c16:uniqueId val="{00000013-AF34-48F9-AE14-34A75262A628}"/>
                </c:ext>
                <c:ext xmlns:c15="http://schemas.microsoft.com/office/drawing/2012/chart" uri="{CE6537A1-D6FC-4f65-9D91-7224C49458BB}"/>
              </c:extLst>
            </c:dLbl>
            <c:dLbl>
              <c:idx val="2"/>
              <c:delete val="1"/>
              <c:extLst xmlns:c16r2="http://schemas.microsoft.com/office/drawing/2015/06/chart">
                <c:ext xmlns:c16="http://schemas.microsoft.com/office/drawing/2014/chart" uri="{C3380CC4-5D6E-409C-BE32-E72D297353CC}">
                  <c16:uniqueId val="{00000014-AF34-48F9-AE14-34A75262A628}"/>
                </c:ext>
                <c:ext xmlns:c15="http://schemas.microsoft.com/office/drawing/2012/chart" uri="{CE6537A1-D6FC-4f65-9D91-7224C49458BB}"/>
              </c:extLst>
            </c:dLbl>
            <c:dLbl>
              <c:idx val="3"/>
              <c:delete val="1"/>
              <c:extLst xmlns:c16r2="http://schemas.microsoft.com/office/drawing/2015/06/chart">
                <c:ext xmlns:c16="http://schemas.microsoft.com/office/drawing/2014/chart" uri="{C3380CC4-5D6E-409C-BE32-E72D297353CC}">
                  <c16:uniqueId val="{00000015-AF34-48F9-AE14-34A75262A628}"/>
                </c:ext>
                <c:ext xmlns:c15="http://schemas.microsoft.com/office/drawing/2012/chart" uri="{CE6537A1-D6FC-4f65-9D91-7224C49458BB}"/>
              </c:extLst>
            </c:dLbl>
            <c:dLbl>
              <c:idx val="4"/>
              <c:delete val="1"/>
              <c:extLst xmlns:c16r2="http://schemas.microsoft.com/office/drawing/2015/06/chart">
                <c:ext xmlns:c16="http://schemas.microsoft.com/office/drawing/2014/chart" uri="{C3380CC4-5D6E-409C-BE32-E72D297353CC}">
                  <c16:uniqueId val="{00000016-AF34-48F9-AE14-34A75262A628}"/>
                </c:ext>
                <c:ext xmlns:c15="http://schemas.microsoft.com/office/drawing/2012/chart" uri="{CE6537A1-D6FC-4f65-9D91-7224C49458BB}"/>
              </c:extLst>
            </c:dLbl>
            <c:dLbl>
              <c:idx val="5"/>
              <c:delete val="1"/>
              <c:extLst xmlns:c16r2="http://schemas.microsoft.com/office/drawing/2015/06/chart">
                <c:ext xmlns:c16="http://schemas.microsoft.com/office/drawing/2014/chart" uri="{C3380CC4-5D6E-409C-BE32-E72D297353CC}">
                  <c16:uniqueId val="{00000017-AF34-48F9-AE14-34A75262A628}"/>
                </c:ext>
                <c:ext xmlns:c15="http://schemas.microsoft.com/office/drawing/2012/chart" uri="{CE6537A1-D6FC-4f65-9D91-7224C49458BB}"/>
              </c:extLst>
            </c:dLbl>
            <c:dLbl>
              <c:idx val="6"/>
              <c:delete val="1"/>
              <c:extLst xmlns:c16r2="http://schemas.microsoft.com/office/drawing/2015/06/chart">
                <c:ext xmlns:c16="http://schemas.microsoft.com/office/drawing/2014/chart" uri="{C3380CC4-5D6E-409C-BE32-E72D297353CC}">
                  <c16:uniqueId val="{00000018-AF34-48F9-AE14-34A75262A628}"/>
                </c:ext>
                <c:ext xmlns:c15="http://schemas.microsoft.com/office/drawing/2012/chart" uri="{CE6537A1-D6FC-4f65-9D91-7224C49458BB}"/>
              </c:extLst>
            </c:dLbl>
            <c:dLbl>
              <c:idx val="7"/>
              <c:layout>
                <c:manualLayout>
                  <c:x val="-6.7664723108493896E-3"/>
                  <c:y val="3.2211673814952803E-2"/>
                </c:manualLayout>
              </c:layout>
              <c:tx>
                <c:rich>
                  <a:bodyPr/>
                  <a:lstStyle/>
                  <a:p>
                    <a:r>
                      <a:rPr lang="en-US" sz="1200" b="1">
                        <a:solidFill>
                          <a:srgbClr val="FF0000"/>
                        </a:solidFill>
                      </a:rPr>
                      <a:t>71.1%</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9-AF34-48F9-AE14-34A75262A628}"/>
                </c:ext>
                <c:ext xmlns:c15="http://schemas.microsoft.com/office/drawing/2012/chart" uri="{CE6537A1-D6FC-4f65-9D91-7224C49458BB}">
                  <c15:layout/>
                </c:ext>
              </c:extLst>
            </c:dLbl>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numRef>
              <c:f>Sheet1!$L$4:$S$4</c:f>
              <c:numCache>
                <c:formatCode>m/d/yyyy</c:formatCode>
                <c:ptCount val="8"/>
                <c:pt idx="0">
                  <c:v>40179</c:v>
                </c:pt>
                <c:pt idx="1">
                  <c:v>40544</c:v>
                </c:pt>
                <c:pt idx="2">
                  <c:v>40909</c:v>
                </c:pt>
                <c:pt idx="3">
                  <c:v>41275</c:v>
                </c:pt>
                <c:pt idx="4">
                  <c:v>41640</c:v>
                </c:pt>
                <c:pt idx="5">
                  <c:v>42005</c:v>
                </c:pt>
                <c:pt idx="6">
                  <c:v>42370</c:v>
                </c:pt>
                <c:pt idx="7">
                  <c:v>42736</c:v>
                </c:pt>
              </c:numCache>
            </c:numRef>
          </c:cat>
          <c:val>
            <c:numRef>
              <c:f>Sheet1!$L$8:$S$8</c:f>
              <c:numCache>
                <c:formatCode>0.0</c:formatCode>
                <c:ptCount val="8"/>
                <c:pt idx="0">
                  <c:v>67.400000000000006</c:v>
                </c:pt>
                <c:pt idx="1">
                  <c:v>72.7</c:v>
                </c:pt>
                <c:pt idx="2">
                  <c:v>65.8</c:v>
                </c:pt>
                <c:pt idx="3">
                  <c:v>68.900000000000006</c:v>
                </c:pt>
                <c:pt idx="4">
                  <c:v>71.599999999999994</c:v>
                </c:pt>
                <c:pt idx="5">
                  <c:v>72.5</c:v>
                </c:pt>
                <c:pt idx="6">
                  <c:v>68.599999999999994</c:v>
                </c:pt>
                <c:pt idx="7">
                  <c:v>71.099999999999994</c:v>
                </c:pt>
              </c:numCache>
            </c:numRef>
          </c:val>
          <c:smooth val="0"/>
          <c:extLst xmlns:c16r2="http://schemas.microsoft.com/office/drawing/2015/06/chart">
            <c:ext xmlns:c16="http://schemas.microsoft.com/office/drawing/2014/chart" uri="{C3380CC4-5D6E-409C-BE32-E72D297353CC}">
              <c16:uniqueId val="{0000001A-AF34-48F9-AE14-34A75262A628}"/>
            </c:ext>
          </c:extLst>
        </c:ser>
        <c:dLbls>
          <c:showLegendKey val="0"/>
          <c:showVal val="0"/>
          <c:showCatName val="0"/>
          <c:showSerName val="0"/>
          <c:showPercent val="0"/>
          <c:showBubbleSize val="0"/>
        </c:dLbls>
        <c:marker val="1"/>
        <c:smooth val="0"/>
        <c:axId val="288890040"/>
        <c:axId val="288890432"/>
      </c:lineChart>
      <c:dateAx>
        <c:axId val="288890040"/>
        <c:scaling>
          <c:orientation val="minMax"/>
        </c:scaling>
        <c:delete val="0"/>
        <c:axPos val="b"/>
        <c:title>
          <c:tx>
            <c:rich>
              <a:bodyPr/>
              <a:lstStyle/>
              <a:p>
                <a:pPr algn="r">
                  <a:defRPr sz="900" b="1" i="0" u="none" strike="noStrike" baseline="0">
                    <a:solidFill>
                      <a:srgbClr val="000000"/>
                    </a:solidFill>
                    <a:latin typeface="Arial"/>
                    <a:ea typeface="Arial"/>
                    <a:cs typeface="Arial"/>
                  </a:defRPr>
                </a:pPr>
                <a:r>
                  <a:rPr lang="en-US" sz="900" baseline="0"/>
                  <a:t>Date of Valuation</a:t>
                </a:r>
              </a:p>
            </c:rich>
          </c:tx>
          <c:layout>
            <c:manualLayout>
              <c:xMode val="edge"/>
              <c:yMode val="edge"/>
              <c:x val="0.42792587225889001"/>
              <c:y val="0.85294042507564005"/>
            </c:manualLayout>
          </c:layout>
          <c:overlay val="0"/>
          <c:spPr>
            <a:noFill/>
            <a:ln w="25400">
              <a:noFill/>
            </a:ln>
          </c:spPr>
        </c:title>
        <c:numFmt formatCode="m/d/yyyy;@" sourceLinked="0"/>
        <c:majorTickMark val="out"/>
        <c:minorTickMark val="none"/>
        <c:tickLblPos val="nextTo"/>
        <c:spPr>
          <a:ln w="3175">
            <a:solidFill>
              <a:srgbClr val="000000"/>
            </a:solidFill>
            <a:prstDash val="solid"/>
          </a:ln>
        </c:spPr>
        <c:txPr>
          <a:bodyPr rot="0" vert="horz"/>
          <a:lstStyle/>
          <a:p>
            <a:pPr rtl="0">
              <a:defRPr sz="1000" b="1" i="0" u="none" strike="noStrike" baseline="0">
                <a:solidFill>
                  <a:srgbClr val="000000"/>
                </a:solidFill>
                <a:latin typeface="Arial"/>
                <a:ea typeface="Arial"/>
                <a:cs typeface="Arial"/>
              </a:defRPr>
            </a:pPr>
            <a:endParaRPr lang="en-US"/>
          </a:p>
        </c:txPr>
        <c:crossAx val="288890432"/>
        <c:crosses val="autoZero"/>
        <c:auto val="1"/>
        <c:lblOffset val="100"/>
        <c:baseTimeUnit val="years"/>
        <c:majorUnit val="1"/>
        <c:majorTimeUnit val="years"/>
        <c:minorUnit val="6"/>
        <c:minorTimeUnit val="days"/>
      </c:dateAx>
      <c:valAx>
        <c:axId val="288890432"/>
        <c:scaling>
          <c:orientation val="minMax"/>
        </c:scaling>
        <c:delete val="0"/>
        <c:axPos val="l"/>
        <c:majorGridlines>
          <c:spPr>
            <a:ln w="3175">
              <a:solidFill>
                <a:srgbClr val="000000"/>
              </a:solidFill>
              <a:prstDash val="solid"/>
            </a:ln>
          </c:spPr>
        </c:majorGridlines>
        <c:minorGridlines>
          <c:spPr>
            <a:ln w="3175">
              <a:solidFill>
                <a:srgbClr val="000000"/>
              </a:solidFill>
              <a:prstDash val="solid"/>
            </a:ln>
          </c:spPr>
        </c:minorGridlines>
        <c:title>
          <c:tx>
            <c:rich>
              <a:bodyPr/>
              <a:lstStyle/>
              <a:p>
                <a:pPr>
                  <a:defRPr sz="1000" b="1" i="0" u="none" strike="noStrike" baseline="0">
                    <a:solidFill>
                      <a:srgbClr val="000000"/>
                    </a:solidFill>
                    <a:latin typeface="Arial"/>
                    <a:ea typeface="Arial"/>
                    <a:cs typeface="Arial"/>
                  </a:defRPr>
                </a:pPr>
                <a:r>
                  <a:rPr lang="en-US" sz="1000" baseline="0"/>
                  <a:t>Funded Ratio</a:t>
                </a:r>
              </a:p>
            </c:rich>
          </c:tx>
          <c:layout>
            <c:manualLayout>
              <c:xMode val="edge"/>
              <c:yMode val="edge"/>
              <c:x val="1.4579906530895E-2"/>
              <c:y val="0.33107825997771601"/>
            </c:manualLayout>
          </c:layout>
          <c:overlay val="0"/>
          <c:spPr>
            <a:noFill/>
            <a:ln w="25400">
              <a:noFill/>
            </a:ln>
          </c:spPr>
        </c:title>
        <c:numFmt formatCode="0%" sourceLinked="0"/>
        <c:majorTickMark val="out"/>
        <c:minorTickMark val="none"/>
        <c:tickLblPos val="nextTo"/>
        <c:spPr>
          <a:ln w="3175">
            <a:solidFill>
              <a:srgbClr val="000000"/>
            </a:solidFill>
            <a:prstDash val="solid"/>
          </a:ln>
        </c:spPr>
        <c:txPr>
          <a:bodyPr rot="0" vert="horz"/>
          <a:lstStyle/>
          <a:p>
            <a:pPr>
              <a:defRPr sz="1000" b="1" i="0" u="none" strike="noStrike" baseline="0">
                <a:solidFill>
                  <a:srgbClr val="000000"/>
                </a:solidFill>
                <a:latin typeface="Arial"/>
                <a:ea typeface="Arial"/>
                <a:cs typeface="Arial"/>
              </a:defRPr>
            </a:pPr>
            <a:endParaRPr lang="en-US"/>
          </a:p>
        </c:txPr>
        <c:crossAx val="288890040"/>
        <c:crosses val="autoZero"/>
        <c:crossBetween val="between"/>
        <c:minorUnit val="20"/>
        <c:dispUnits>
          <c:builtInUnit val="hundreds"/>
        </c:dispUnits>
      </c:valAx>
      <c:spPr>
        <a:noFill/>
        <a:ln w="12700">
          <a:solidFill>
            <a:srgbClr val="808080"/>
          </a:solidFill>
          <a:prstDash val="solid"/>
        </a:ln>
      </c:spPr>
    </c:plotArea>
    <c:legend>
      <c:legendPos val="r"/>
      <c:layout>
        <c:manualLayout>
          <c:xMode val="edge"/>
          <c:yMode val="edge"/>
          <c:x val="1.13378395951264E-2"/>
          <c:y val="0.90602872687095304"/>
          <c:w val="0.97959401182031203"/>
          <c:h val="8.6862561362778104E-2"/>
        </c:manualLayout>
      </c:layout>
      <c:overlay val="0"/>
      <c:spPr>
        <a:solidFill>
          <a:srgbClr val="FFFFFF"/>
        </a:solidFill>
        <a:ln w="3175">
          <a:solidFill>
            <a:srgbClr val="000000"/>
          </a:solidFill>
          <a:prstDash val="solid"/>
        </a:ln>
      </c:spPr>
      <c:txPr>
        <a:bodyPr/>
        <a:lstStyle/>
        <a:p>
          <a:pPr>
            <a:defRPr sz="900" b="0" i="0" u="none" strike="noStrike" baseline="0">
              <a:solidFill>
                <a:srgbClr val="000000"/>
              </a:solidFill>
              <a:latin typeface="Arial"/>
              <a:ea typeface="Arial"/>
              <a:cs typeface="Arial"/>
            </a:defRPr>
          </a:pPr>
          <a:endParaRPr lang="en-US"/>
        </a:p>
      </c:txPr>
    </c:legend>
    <c:plotVisOnly val="1"/>
    <c:dispBlanksAs val="gap"/>
    <c:showDLblsOverMax val="0"/>
  </c:chart>
  <c:spPr>
    <a:solidFill>
      <a:srgbClr val="FFFFFF"/>
    </a:solidFill>
    <a:ln w="3175">
      <a:solidFill>
        <a:srgbClr val="000000"/>
      </a:solidFill>
      <a:prstDash val="solid"/>
    </a:ln>
  </c:spPr>
  <c:txPr>
    <a:bodyPr/>
    <a:lstStyle/>
    <a:p>
      <a:pPr>
        <a:defRPr sz="900" b="0" i="0" u="none" strike="noStrike" baseline="0">
          <a:solidFill>
            <a:srgbClr val="000000"/>
          </a:solidFill>
          <a:latin typeface="Arial"/>
          <a:ea typeface="Arial"/>
          <a:cs typeface="Aria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 Plans -</a:t>
            </a:r>
            <a:r>
              <a:rPr lang="en-US" baseline="0"/>
              <a:t> Total Assets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6C25-4F98-A3CA-3E285D8ADEF5}"/>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6C25-4F98-A3CA-3E285D8ADEF5}"/>
              </c:ext>
            </c:extLst>
          </c:dPt>
          <c:dLbls>
            <c:dLbl>
              <c:idx val="0"/>
              <c:layout>
                <c:manualLayout>
                  <c:x val="-3.71731213689067E-2"/>
                  <c:y val="-0.242461723534558"/>
                </c:manualLayout>
              </c:layout>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1-6C25-4F98-A3CA-3E285D8ADEF5}"/>
                </c:ext>
                <c:ext xmlns:c15="http://schemas.microsoft.com/office/drawing/2012/chart" uri="{CE6537A1-D6FC-4f65-9D91-7224C49458BB}">
                  <c15:layout>
                    <c:manualLayout>
                      <c:w val="0.26422596035940299"/>
                      <c:h val="0.254027996500437"/>
                    </c:manualLayout>
                  </c15:layout>
                </c:ext>
              </c:extLst>
            </c:dLbl>
            <c:dLbl>
              <c:idx val="1"/>
              <c:layout>
                <c:manualLayout>
                  <c:x val="-2.8883055510053001E-2"/>
                  <c:y val="4.2737970253718199E-2"/>
                </c:manualLayout>
              </c:layout>
              <c:spPr>
                <a:noFill/>
                <a:ln>
                  <a:noFill/>
                </a:ln>
                <a:effectLst/>
              </c:spPr>
              <c:txPr>
                <a:bodyPr rot="0" spcFirstLastPara="1" vertOverflow="ellipsis" vert="horz" wrap="square" lIns="38100" tIns="19050" rIns="38100" bIns="19050" anchor="ctr" anchorCtr="1">
                  <a:no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3-6C25-4F98-A3CA-3E285D8ADEF5}"/>
                </c:ext>
                <c:ext xmlns:c15="http://schemas.microsoft.com/office/drawing/2012/chart" uri="{CE6537A1-D6FC-4f65-9D91-7224C49458BB}">
                  <c15:layout>
                    <c:manualLayout>
                      <c:w val="0.25627040373197002"/>
                      <c:h val="0.24847244094488199"/>
                    </c:manualLayout>
                  </c15:layout>
                </c:ext>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'Combined Plans Charts'!$A$3:$A$4</c:f>
              <c:strCache>
                <c:ptCount val="2"/>
                <c:pt idx="0">
                  <c:v>Non-MWBE Managed Assets</c:v>
                </c:pt>
                <c:pt idx="1">
                  <c:v>MWBE Managed Assets</c:v>
                </c:pt>
              </c:strCache>
            </c:strRef>
          </c:cat>
          <c:val>
            <c:numRef>
              <c:f>'Combined Plans Charts'!$B$3:$B$4</c:f>
              <c:numCache>
                <c:formatCode>_("$"* #,##0_);_("$"* \(#,##0\);_("$"* "-"??_);_(@_)</c:formatCode>
                <c:ptCount val="2"/>
                <c:pt idx="0">
                  <c:v>6490999146</c:v>
                </c:pt>
                <c:pt idx="1">
                  <c:v>1142980904</c:v>
                </c:pt>
              </c:numCache>
            </c:numRef>
          </c:val>
          <c:extLst xmlns:c16r2="http://schemas.microsoft.com/office/drawing/2015/06/chart">
            <c:ext xmlns:c16="http://schemas.microsoft.com/office/drawing/2014/chart" uri="{C3380CC4-5D6E-409C-BE32-E72D297353CC}">
              <c16:uniqueId val="{00000004-6C25-4F98-A3CA-3E285D8ADEF5}"/>
            </c:ext>
          </c:extLst>
        </c:ser>
        <c:dLbls>
          <c:showLegendKey val="0"/>
          <c:showVal val="0"/>
          <c:showCatName val="0"/>
          <c:showSerName val="0"/>
          <c:showPercent val="0"/>
          <c:showBubbleSize val="0"/>
          <c:showLeaderLines val="1"/>
        </c:dLbls>
        <c:firstSliceAng val="11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Combined</a:t>
            </a:r>
            <a:r>
              <a:rPr lang="en-US" baseline="0"/>
              <a:t> Plans</a:t>
            </a:r>
            <a:r>
              <a:rPr lang="en-US"/>
              <a:t> - Traditional Investments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31708656240711303"/>
          <c:y val="0.27559011373578302"/>
          <c:w val="0.43344879330806102"/>
          <c:h val="0.60537532808398997"/>
        </c:manualLayout>
      </c:layout>
      <c:pieChart>
        <c:varyColors val="1"/>
        <c:ser>
          <c:idx val="0"/>
          <c:order val="0"/>
          <c:dPt>
            <c:idx val="0"/>
            <c:bubble3D val="0"/>
            <c:spPr>
              <a:solidFill>
                <a:schemeClr val="accent1"/>
              </a:solidFill>
              <a:ln w="19050">
                <a:solidFill>
                  <a:schemeClr val="lt1"/>
                </a:solidFill>
              </a:ln>
              <a:effectLst/>
            </c:spPr>
            <c:extLst xmlns:c16r2="http://schemas.microsoft.com/office/drawing/2015/06/chart">
              <c:ext xmlns:c16="http://schemas.microsoft.com/office/drawing/2014/chart" uri="{C3380CC4-5D6E-409C-BE32-E72D297353CC}">
                <c16:uniqueId val="{00000001-D046-46AA-83DD-4FD07FF0D53C}"/>
              </c:ext>
            </c:extLst>
          </c:dPt>
          <c:dPt>
            <c:idx val="1"/>
            <c:bubble3D val="0"/>
            <c:spPr>
              <a:solidFill>
                <a:schemeClr val="accent2"/>
              </a:solidFill>
              <a:ln w="19050">
                <a:solidFill>
                  <a:schemeClr val="lt1"/>
                </a:solidFill>
              </a:ln>
              <a:effectLst/>
            </c:spPr>
            <c:extLst xmlns:c16r2="http://schemas.microsoft.com/office/drawing/2015/06/chart">
              <c:ext xmlns:c16="http://schemas.microsoft.com/office/drawing/2014/chart" uri="{C3380CC4-5D6E-409C-BE32-E72D297353CC}">
                <c16:uniqueId val="{00000003-D046-46AA-83DD-4FD07FF0D53C}"/>
              </c:ext>
            </c:extLst>
          </c:dPt>
          <c:dLbls>
            <c:dLbl>
              <c:idx val="0"/>
              <c:layout>
                <c:manualLayout>
                  <c:x val="-9.0759119839811404E-3"/>
                  <c:y val="-0.258255030621172"/>
                </c:manualLayout>
              </c:layout>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1-D046-46AA-83DD-4FD07FF0D53C}"/>
                </c:ext>
                <c:ext xmlns:c15="http://schemas.microsoft.com/office/drawing/2012/chart" uri="{CE6537A1-D6FC-4f65-9D91-7224C49458BB}">
                  <c15:layout>
                    <c:manualLayout>
                      <c:w val="0.27218151698683601"/>
                      <c:h val="0.30149999999999999"/>
                    </c:manualLayout>
                  </c15:layout>
                </c:ext>
              </c:extLst>
            </c:dLbl>
            <c:dLbl>
              <c:idx val="1"/>
              <c:layout>
                <c:manualLayout>
                  <c:x val="-3.92728871811239E-2"/>
                  <c:y val="8.4320209973753293E-2"/>
                </c:manualLayout>
              </c:layout>
              <c:showLegendKey val="1"/>
              <c:showVal val="1"/>
              <c:showCatName val="1"/>
              <c:showSerName val="0"/>
              <c:showPercent val="1"/>
              <c:showBubbleSize val="0"/>
              <c:extLst xmlns:c16r2="http://schemas.microsoft.com/office/drawing/2015/06/chart">
                <c:ext xmlns:c16="http://schemas.microsoft.com/office/drawing/2014/chart" uri="{C3380CC4-5D6E-409C-BE32-E72D297353CC}">
                  <c16:uniqueId val="{00000003-D046-46AA-83DD-4FD07FF0D53C}"/>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'Combined Plans Charts'!$A$6:$A$7</c:f>
              <c:strCache>
                <c:ptCount val="2"/>
                <c:pt idx="0">
                  <c:v>Non-MWBE Managed Assets (Traditional)</c:v>
                </c:pt>
                <c:pt idx="1">
                  <c:v>MWBE Managed Assets (Traditional)</c:v>
                </c:pt>
              </c:strCache>
            </c:strRef>
          </c:cat>
          <c:val>
            <c:numRef>
              <c:f>'Combined Plans Charts'!$B$6:$B$7</c:f>
              <c:numCache>
                <c:formatCode>_("$"* #,##0_);_("$"* \(#,##0\);_("$"* "-"??_);_(@_)</c:formatCode>
                <c:ptCount val="2"/>
                <c:pt idx="0">
                  <c:v>3958300892</c:v>
                </c:pt>
                <c:pt idx="1">
                  <c:v>1067213312</c:v>
                </c:pt>
              </c:numCache>
            </c:numRef>
          </c:val>
          <c:extLst xmlns:c16r2="http://schemas.microsoft.com/office/drawing/2015/06/chart">
            <c:ext xmlns:c16="http://schemas.microsoft.com/office/drawing/2014/chart" uri="{C3380CC4-5D6E-409C-BE32-E72D297353CC}">
              <c16:uniqueId val="{00000004-D046-46AA-83DD-4FD07FF0D53C}"/>
            </c:ext>
          </c:extLst>
        </c:ser>
        <c:dLbls>
          <c:showLegendKey val="0"/>
          <c:showVal val="0"/>
          <c:showCatName val="0"/>
          <c:showSerName val="0"/>
          <c:showPercent val="0"/>
          <c:showBubbleSize val="0"/>
          <c:showLeaderLines val="1"/>
        </c:dLbls>
        <c:firstSliceAng val="11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MWBE Managed Assets by Asset Class</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'Combined Plans Charts'!$K$2:$K$7</c:f>
              <c:strCache>
                <c:ptCount val="6"/>
                <c:pt idx="0">
                  <c:v>% of US Equity</c:v>
                </c:pt>
                <c:pt idx="1">
                  <c:v>% of Non-US Equity</c:v>
                </c:pt>
                <c:pt idx="2">
                  <c:v>% of Fixed Income</c:v>
                </c:pt>
                <c:pt idx="3">
                  <c:v>% of Hedge Funds</c:v>
                </c:pt>
                <c:pt idx="4">
                  <c:v>% of Private Equity</c:v>
                </c:pt>
                <c:pt idx="5">
                  <c:v>% of Real Estate</c:v>
                </c:pt>
              </c:strCache>
            </c:strRef>
          </c:cat>
          <c:val>
            <c:numRef>
              <c:f>'Combined Plans Charts'!$L$2:$L$7</c:f>
              <c:numCache>
                <c:formatCode>0%</c:formatCode>
                <c:ptCount val="6"/>
                <c:pt idx="0">
                  <c:v>0.51</c:v>
                </c:pt>
                <c:pt idx="1">
                  <c:v>0.27</c:v>
                </c:pt>
                <c:pt idx="2">
                  <c:v>0.09</c:v>
                </c:pt>
                <c:pt idx="3">
                  <c:v>0</c:v>
                </c:pt>
                <c:pt idx="4">
                  <c:v>0</c:v>
                </c:pt>
                <c:pt idx="5">
                  <c:v>0.2</c:v>
                </c:pt>
              </c:numCache>
            </c:numRef>
          </c:val>
          <c:extLst xmlns:c16r2="http://schemas.microsoft.com/office/drawing/2015/06/chart">
            <c:ext xmlns:c16="http://schemas.microsoft.com/office/drawing/2014/chart" uri="{C3380CC4-5D6E-409C-BE32-E72D297353CC}">
              <c16:uniqueId val="{00000000-D055-437C-AB2A-C4AC816E0E81}"/>
            </c:ext>
          </c:extLst>
        </c:ser>
        <c:dLbls>
          <c:showLegendKey val="0"/>
          <c:showVal val="0"/>
          <c:showCatName val="0"/>
          <c:showSerName val="0"/>
          <c:showPercent val="0"/>
          <c:showBubbleSize val="0"/>
        </c:dLbls>
        <c:gapWidth val="219"/>
        <c:overlap val="-27"/>
        <c:axId val="289518464"/>
        <c:axId val="289518856"/>
      </c:barChart>
      <c:catAx>
        <c:axId val="2895184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9518856"/>
        <c:crosses val="autoZero"/>
        <c:auto val="1"/>
        <c:lblAlgn val="ctr"/>
        <c:lblOffset val="100"/>
        <c:noMultiLvlLbl val="0"/>
      </c:catAx>
      <c:valAx>
        <c:axId val="289518856"/>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800" b="0" i="0" u="none" strike="noStrike" kern="1200" baseline="0">
                <a:solidFill>
                  <a:schemeClr val="tx1">
                    <a:lumMod val="65000"/>
                    <a:lumOff val="35000"/>
                  </a:schemeClr>
                </a:solidFill>
                <a:latin typeface="+mn-lt"/>
                <a:ea typeface="+mn-ea"/>
                <a:cs typeface="+mn-cs"/>
              </a:defRPr>
            </a:pPr>
            <a:endParaRPr lang="en-US"/>
          </a:p>
        </c:txPr>
        <c:crossAx val="289518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2482" tIns="46241" rIns="92482" bIns="46241" rtlCol="0"/>
          <a:lstStyle>
            <a:lvl1pPr algn="l">
              <a:defRPr sz="1200"/>
            </a:lvl1pPr>
          </a:lstStyle>
          <a:p>
            <a:endParaRPr lang="en-US"/>
          </a:p>
        </p:txBody>
      </p:sp>
      <p:sp>
        <p:nvSpPr>
          <p:cNvPr id="3" name="Date Placeholder 2"/>
          <p:cNvSpPr>
            <a:spLocks noGrp="1"/>
          </p:cNvSpPr>
          <p:nvPr>
            <p:ph type="dt" sz="quarter" idx="1"/>
          </p:nvPr>
        </p:nvSpPr>
        <p:spPr>
          <a:xfrm>
            <a:off x="3956555" y="1"/>
            <a:ext cx="3026833" cy="464185"/>
          </a:xfrm>
          <a:prstGeom prst="rect">
            <a:avLst/>
          </a:prstGeom>
        </p:spPr>
        <p:txBody>
          <a:bodyPr vert="horz" lIns="92482" tIns="46241" rIns="92482" bIns="46241" rtlCol="0"/>
          <a:lstStyle>
            <a:lvl1pPr algn="r">
              <a:defRPr sz="1200"/>
            </a:lvl1pPr>
          </a:lstStyle>
          <a:p>
            <a:fld id="{67653EB0-44E8-F940-8478-F78C5B536586}" type="datetimeFigureOut">
              <a:rPr lang="en-US" smtClean="0"/>
              <a:t>5/14/2018</a:t>
            </a:fld>
            <a:endParaRPr lang="en-US"/>
          </a:p>
        </p:txBody>
      </p:sp>
      <p:sp>
        <p:nvSpPr>
          <p:cNvPr id="4" name="Footer Placeholder 3"/>
          <p:cNvSpPr>
            <a:spLocks noGrp="1"/>
          </p:cNvSpPr>
          <p:nvPr>
            <p:ph type="ftr" sz="quarter" idx="2"/>
          </p:nvPr>
        </p:nvSpPr>
        <p:spPr>
          <a:xfrm>
            <a:off x="0" y="8817904"/>
            <a:ext cx="3026833" cy="464185"/>
          </a:xfrm>
          <a:prstGeom prst="rect">
            <a:avLst/>
          </a:prstGeom>
        </p:spPr>
        <p:txBody>
          <a:bodyPr vert="horz" lIns="92482" tIns="46241" rIns="92482" bIns="46241" rtlCol="0" anchor="b"/>
          <a:lstStyle>
            <a:lvl1pPr algn="l">
              <a:defRPr sz="1200"/>
            </a:lvl1pPr>
          </a:lstStyle>
          <a:p>
            <a:endParaRPr lang="en-US"/>
          </a:p>
        </p:txBody>
      </p:sp>
      <p:sp>
        <p:nvSpPr>
          <p:cNvPr id="5" name="Slide Number Placeholder 4"/>
          <p:cNvSpPr>
            <a:spLocks noGrp="1"/>
          </p:cNvSpPr>
          <p:nvPr>
            <p:ph type="sldNum" sz="quarter" idx="3"/>
          </p:nvPr>
        </p:nvSpPr>
        <p:spPr>
          <a:xfrm>
            <a:off x="3956555" y="8817904"/>
            <a:ext cx="3026833" cy="464185"/>
          </a:xfrm>
          <a:prstGeom prst="rect">
            <a:avLst/>
          </a:prstGeom>
        </p:spPr>
        <p:txBody>
          <a:bodyPr vert="horz" lIns="92482" tIns="46241" rIns="92482" bIns="46241" rtlCol="0" anchor="b"/>
          <a:lstStyle>
            <a:lvl1pPr algn="r">
              <a:defRPr sz="1200"/>
            </a:lvl1pPr>
          </a:lstStyle>
          <a:p>
            <a:fld id="{F54B467B-9A6B-0840-86F2-52042705FE1B}" type="slidenum">
              <a:rPr lang="en-US" smtClean="0"/>
              <a:t>‹#›</a:t>
            </a:fld>
            <a:endParaRPr lang="en-US"/>
          </a:p>
        </p:txBody>
      </p:sp>
    </p:spTree>
    <p:extLst>
      <p:ext uri="{BB962C8B-B14F-4D97-AF65-F5344CB8AC3E}">
        <p14:creationId xmlns:p14="http://schemas.microsoft.com/office/powerpoint/2010/main" val="22720401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26833" cy="464185"/>
          </a:xfrm>
          <a:prstGeom prst="rect">
            <a:avLst/>
          </a:prstGeom>
        </p:spPr>
        <p:txBody>
          <a:bodyPr vert="horz" lIns="92482" tIns="46241" rIns="92482" bIns="46241" rtlCol="0"/>
          <a:lstStyle>
            <a:lvl1pPr algn="l">
              <a:defRPr sz="1200"/>
            </a:lvl1pPr>
          </a:lstStyle>
          <a:p>
            <a:endParaRPr lang="en-US"/>
          </a:p>
        </p:txBody>
      </p:sp>
      <p:sp>
        <p:nvSpPr>
          <p:cNvPr id="3" name="Date Placeholder 2"/>
          <p:cNvSpPr>
            <a:spLocks noGrp="1"/>
          </p:cNvSpPr>
          <p:nvPr>
            <p:ph type="dt" idx="1"/>
          </p:nvPr>
        </p:nvSpPr>
        <p:spPr>
          <a:xfrm>
            <a:off x="3956555" y="1"/>
            <a:ext cx="3026833" cy="464185"/>
          </a:xfrm>
          <a:prstGeom prst="rect">
            <a:avLst/>
          </a:prstGeom>
        </p:spPr>
        <p:txBody>
          <a:bodyPr vert="horz" lIns="92482" tIns="46241" rIns="92482" bIns="46241" rtlCol="0"/>
          <a:lstStyle>
            <a:lvl1pPr algn="r">
              <a:defRPr sz="1200"/>
            </a:lvl1pPr>
          </a:lstStyle>
          <a:p>
            <a:fld id="{0EFDA708-3A36-964A-A3D4-3FD1A1A74077}" type="datetimeFigureOut">
              <a:rPr lang="en-US" smtClean="0"/>
              <a:t>5/14/2018</a:t>
            </a:fld>
            <a:endParaRPr lang="en-US"/>
          </a:p>
        </p:txBody>
      </p:sp>
      <p:sp>
        <p:nvSpPr>
          <p:cNvPr id="4" name="Slide Image Placeholder 3"/>
          <p:cNvSpPr>
            <a:spLocks noGrp="1" noRot="1" noChangeAspect="1"/>
          </p:cNvSpPr>
          <p:nvPr>
            <p:ph type="sldImg" idx="2"/>
          </p:nvPr>
        </p:nvSpPr>
        <p:spPr>
          <a:xfrm>
            <a:off x="1171575" y="695325"/>
            <a:ext cx="4641850" cy="3481388"/>
          </a:xfrm>
          <a:prstGeom prst="rect">
            <a:avLst/>
          </a:prstGeom>
          <a:noFill/>
          <a:ln w="12700">
            <a:solidFill>
              <a:prstClr val="black"/>
            </a:solidFill>
          </a:ln>
        </p:spPr>
        <p:txBody>
          <a:bodyPr vert="horz" lIns="92482" tIns="46241" rIns="92482" bIns="46241" rtlCol="0" anchor="ctr"/>
          <a:lstStyle/>
          <a:p>
            <a:endParaRPr lang="en-US"/>
          </a:p>
        </p:txBody>
      </p:sp>
      <p:sp>
        <p:nvSpPr>
          <p:cNvPr id="5" name="Notes Placeholder 4"/>
          <p:cNvSpPr>
            <a:spLocks noGrp="1"/>
          </p:cNvSpPr>
          <p:nvPr>
            <p:ph type="body" sz="quarter" idx="3"/>
          </p:nvPr>
        </p:nvSpPr>
        <p:spPr>
          <a:xfrm>
            <a:off x="698501" y="4409758"/>
            <a:ext cx="5588000" cy="4177665"/>
          </a:xfrm>
          <a:prstGeom prst="rect">
            <a:avLst/>
          </a:prstGeom>
        </p:spPr>
        <p:txBody>
          <a:bodyPr vert="horz" lIns="92482" tIns="46241" rIns="92482" bIns="4624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17904"/>
            <a:ext cx="3026833" cy="464185"/>
          </a:xfrm>
          <a:prstGeom prst="rect">
            <a:avLst/>
          </a:prstGeom>
        </p:spPr>
        <p:txBody>
          <a:bodyPr vert="horz" lIns="92482" tIns="46241" rIns="92482" bIns="46241" rtlCol="0" anchor="b"/>
          <a:lstStyle>
            <a:lvl1pPr algn="l">
              <a:defRPr sz="1200"/>
            </a:lvl1pPr>
          </a:lstStyle>
          <a:p>
            <a:endParaRPr lang="en-US"/>
          </a:p>
        </p:txBody>
      </p:sp>
      <p:sp>
        <p:nvSpPr>
          <p:cNvPr id="7" name="Slide Number Placeholder 6"/>
          <p:cNvSpPr>
            <a:spLocks noGrp="1"/>
          </p:cNvSpPr>
          <p:nvPr>
            <p:ph type="sldNum" sz="quarter" idx="5"/>
          </p:nvPr>
        </p:nvSpPr>
        <p:spPr>
          <a:xfrm>
            <a:off x="3956555" y="8817904"/>
            <a:ext cx="3026833" cy="464185"/>
          </a:xfrm>
          <a:prstGeom prst="rect">
            <a:avLst/>
          </a:prstGeom>
        </p:spPr>
        <p:txBody>
          <a:bodyPr vert="horz" lIns="92482" tIns="46241" rIns="92482" bIns="46241" rtlCol="0" anchor="b"/>
          <a:lstStyle>
            <a:lvl1pPr algn="r">
              <a:defRPr sz="1200"/>
            </a:lvl1pPr>
          </a:lstStyle>
          <a:p>
            <a:fld id="{24D5B4B7-7B6F-CD41-807D-14F7F2AB9A38}" type="slidenum">
              <a:rPr lang="en-US" smtClean="0"/>
              <a:t>‹#›</a:t>
            </a:fld>
            <a:endParaRPr lang="en-US"/>
          </a:p>
        </p:txBody>
      </p:sp>
    </p:spTree>
    <p:extLst>
      <p:ext uri="{BB962C8B-B14F-4D97-AF65-F5344CB8AC3E}">
        <p14:creationId xmlns:p14="http://schemas.microsoft.com/office/powerpoint/2010/main" val="147265722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4D5B4B7-7B6F-CD41-807D-14F7F2AB9A38}" type="slidenum">
              <a:rPr lang="en-US" smtClean="0"/>
              <a:t>0</a:t>
            </a:fld>
            <a:endParaRPr lang="en-US"/>
          </a:p>
        </p:txBody>
      </p:sp>
    </p:spTree>
    <p:extLst>
      <p:ext uri="{BB962C8B-B14F-4D97-AF65-F5344CB8AC3E}">
        <p14:creationId xmlns:p14="http://schemas.microsoft.com/office/powerpoint/2010/main" val="2970529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0416B6E-359F-44DE-B2C4-1E42B0A81A32}" type="datetime1">
              <a:rPr lang="en-US" smtClean="0"/>
              <a:t>5/14/2018</a:t>
            </a:fld>
            <a:endParaRPr lang="en-US"/>
          </a:p>
        </p:txBody>
      </p:sp>
      <p:sp>
        <p:nvSpPr>
          <p:cNvPr id="5" name="Footer Placeholder 4"/>
          <p:cNvSpPr>
            <a:spLocks noGrp="1"/>
          </p:cNvSpPr>
          <p:nvPr>
            <p:ph type="ftr" sz="quarter" idx="11"/>
          </p:nvPr>
        </p:nvSpPr>
        <p:spPr/>
        <p:txBody>
          <a:bodyPr/>
          <a:lstStyle/>
          <a:p>
            <a:r>
              <a:rPr lang="en-US"/>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985614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8FEB702-B6AA-4A36-8FAE-D4E09C48DEC6}" type="datetime1">
              <a:rPr lang="en-US" smtClean="0"/>
              <a:t>5/14/2018</a:t>
            </a:fld>
            <a:endParaRPr lang="en-US"/>
          </a:p>
        </p:txBody>
      </p:sp>
      <p:sp>
        <p:nvSpPr>
          <p:cNvPr id="5" name="Footer Placeholder 4"/>
          <p:cNvSpPr>
            <a:spLocks noGrp="1"/>
          </p:cNvSpPr>
          <p:nvPr>
            <p:ph type="ftr" sz="quarter" idx="11"/>
          </p:nvPr>
        </p:nvSpPr>
        <p:spPr/>
        <p:txBody>
          <a:bodyPr/>
          <a:lstStyle/>
          <a:p>
            <a:r>
              <a:rPr lang="en-US"/>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237458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05020ED-7E7C-450C-A215-A3F20CF66BE4}" type="datetime1">
              <a:rPr lang="en-US" smtClean="0"/>
              <a:t>5/14/2018</a:t>
            </a:fld>
            <a:endParaRPr lang="en-US"/>
          </a:p>
        </p:txBody>
      </p:sp>
      <p:sp>
        <p:nvSpPr>
          <p:cNvPr id="5" name="Footer Placeholder 4"/>
          <p:cNvSpPr>
            <a:spLocks noGrp="1"/>
          </p:cNvSpPr>
          <p:nvPr>
            <p:ph type="ftr" sz="quarter" idx="11"/>
          </p:nvPr>
        </p:nvSpPr>
        <p:spPr/>
        <p:txBody>
          <a:bodyPr/>
          <a:lstStyle/>
          <a:p>
            <a:r>
              <a:rPr lang="en-US"/>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520990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NEPC mai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467600" cy="5257800"/>
          </a:xfrm>
          <a:prstGeom prst="rect">
            <a:avLst/>
          </a:prstGeom>
        </p:spPr>
        <p:txBody>
          <a:bodyPr>
            <a:noAutofit/>
          </a:bodyPr>
          <a:lstStyle>
            <a:lvl1pPr marL="233363" indent="-233363">
              <a:defRPr sz="1400" b="1">
                <a:solidFill>
                  <a:srgbClr val="002060"/>
                </a:solidFill>
                <a:latin typeface="Verdana" pitchFamily="34" charset="0"/>
              </a:defRPr>
            </a:lvl1pPr>
            <a:lvl2pPr marL="573088" indent="-231775">
              <a:tabLst/>
              <a:defRPr sz="1200">
                <a:solidFill>
                  <a:srgbClr val="4D4E54"/>
                </a:solidFill>
                <a:latin typeface="Verdana" pitchFamily="34" charset="0"/>
              </a:defRPr>
            </a:lvl2pPr>
            <a:lvl3pPr marL="798513" indent="-233363">
              <a:tabLst/>
              <a:defRPr sz="1100">
                <a:solidFill>
                  <a:srgbClr val="4D4E54"/>
                </a:solidFill>
                <a:latin typeface="Verdana" pitchFamily="34" charset="0"/>
              </a:defRPr>
            </a:lvl3pPr>
            <a:lvl4pPr marL="1033463" indent="-228600">
              <a:defRPr sz="900">
                <a:solidFill>
                  <a:srgbClr val="4D4E54"/>
                </a:solidFill>
                <a:latin typeface="Verdana" pitchFamily="34" charset="0"/>
              </a:defRPr>
            </a:lvl4pPr>
            <a:lvl5pPr marL="1374775" indent="-228600">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itle 1"/>
          <p:cNvSpPr>
            <a:spLocks noGrp="1"/>
          </p:cNvSpPr>
          <p:nvPr>
            <p:ph type="title"/>
          </p:nvPr>
        </p:nvSpPr>
        <p:spPr>
          <a:xfrm>
            <a:off x="-57150" y="190500"/>
            <a:ext cx="8229600" cy="258762"/>
          </a:xfrm>
          <a:prstGeom prst="rect">
            <a:avLst/>
          </a:prstGeom>
        </p:spPr>
        <p:txBody>
          <a:bodyPr/>
          <a:lstStyle>
            <a:lvl1pPr>
              <a:defRPr sz="1400">
                <a:solidFill>
                  <a:schemeClr val="bg1"/>
                </a:solidFill>
              </a:defRPr>
            </a:lvl1pPr>
          </a:lstStyle>
          <a:p>
            <a:r>
              <a:rPr lang="en-US"/>
              <a:t>Click to edit Master title style</a:t>
            </a:r>
            <a:endParaRPr lang="en-US" dirty="0"/>
          </a:p>
        </p:txBody>
      </p:sp>
      <p:sp>
        <p:nvSpPr>
          <p:cNvPr id="2" name="Date Placeholder 1"/>
          <p:cNvSpPr>
            <a:spLocks noGrp="1"/>
          </p:cNvSpPr>
          <p:nvPr>
            <p:ph type="dt" sz="half" idx="10"/>
          </p:nvPr>
        </p:nvSpPr>
        <p:spPr/>
        <p:txBody>
          <a:bodyPr/>
          <a:lstStyle/>
          <a:p>
            <a:pPr algn="r"/>
            <a:fld id="{2BBDC918-F6EB-4CE8-AF99-B6AA5FEBF934}" type="datetime1">
              <a:rPr lang="en-US" smtClean="0"/>
              <a:t>5/14/2018</a:t>
            </a:fld>
            <a:endParaRPr dirty="0"/>
          </a:p>
        </p:txBody>
      </p:sp>
      <p:sp>
        <p:nvSpPr>
          <p:cNvPr id="5" name="Footer Placeholder 4"/>
          <p:cNvSpPr>
            <a:spLocks noGrp="1"/>
          </p:cNvSpPr>
          <p:nvPr>
            <p:ph type="ftr" sz="quarter" idx="11"/>
          </p:nvPr>
        </p:nvSpPr>
        <p:spPr/>
        <p:txBody>
          <a:bodyPr/>
          <a:lstStyle/>
          <a:p>
            <a:r>
              <a:rPr lang="en-US"/>
              <a:t>Fill in Agency Name on Master</a:t>
            </a:r>
            <a:endParaRPr/>
          </a:p>
        </p:txBody>
      </p:sp>
      <p:sp>
        <p:nvSpPr>
          <p:cNvPr id="6" name="Slide Number Placeholder 5"/>
          <p:cNvSpPr>
            <a:spLocks noGrp="1"/>
          </p:cNvSpPr>
          <p:nvPr>
            <p:ph type="sldNum" sz="quarter" idx="12"/>
          </p:nvPr>
        </p:nvSpPr>
        <p:spPr/>
        <p:txBody>
          <a:bodyPr/>
          <a:lstStyle/>
          <a:p>
            <a:fld id="{B9F459C5-D201-49C9-A701-E5F8CEC6F7D4}" type="slidenum">
              <a:rPr/>
              <a:pPr/>
              <a:t>‹#›</a:t>
            </a:fld>
            <a:endParaRPr dirty="0"/>
          </a:p>
        </p:txBody>
      </p:sp>
    </p:spTree>
    <p:extLst>
      <p:ext uri="{BB962C8B-B14F-4D97-AF65-F5344CB8AC3E}">
        <p14:creationId xmlns:p14="http://schemas.microsoft.com/office/powerpoint/2010/main" val="1454928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8E1563B-156A-0F4A-98C9-9DC73F8E818E}" type="datetime1">
              <a:rPr lang="en-US" smtClean="0">
                <a:solidFill>
                  <a:prstClr val="black">
                    <a:tint val="75000"/>
                  </a:prstClr>
                </a:solidFill>
              </a:rPr>
              <a:pPr/>
              <a:t>5/14/2018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6847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3C76215-78CF-5E4D-B6B0-293648711582}" type="datetime1">
              <a:rPr lang="en-US" smtClean="0">
                <a:solidFill>
                  <a:prstClr val="black">
                    <a:tint val="75000"/>
                  </a:prstClr>
                </a:solidFill>
              </a:rPr>
              <a:pPr/>
              <a:t>5/14/2018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2814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843C0E2-07EA-7C49-B5AC-2ECDD488C646}" type="datetime1">
              <a:rPr lang="en-US" smtClean="0">
                <a:solidFill>
                  <a:prstClr val="black">
                    <a:tint val="75000"/>
                  </a:prstClr>
                </a:solidFill>
              </a:rPr>
              <a:pPr/>
              <a:t>5/14/2018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21775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D9C7C1D-E054-AC40-A51F-5510E436E0CE}" type="datetime1">
              <a:rPr lang="en-US" smtClean="0">
                <a:solidFill>
                  <a:prstClr val="black">
                    <a:tint val="75000"/>
                  </a:prstClr>
                </a:solidFill>
              </a:rPr>
              <a:pPr/>
              <a:t>5/14/2018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082033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36280DE-16B8-A74D-BA80-D2507B83DEF1}" type="datetime1">
              <a:rPr lang="en-US" smtClean="0">
                <a:solidFill>
                  <a:prstClr val="black">
                    <a:tint val="75000"/>
                  </a:prstClr>
                </a:solidFill>
              </a:rPr>
              <a:pPr/>
              <a:t>5/14/2018</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Fill in Agency Name on Master</a:t>
            </a:r>
          </a:p>
        </p:txBody>
      </p:sp>
      <p:sp>
        <p:nvSpPr>
          <p:cNvPr id="9" name="Slide Number Placeholder 8"/>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7357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DC41698E-2CE6-A040-B2E6-74166AE16791}" type="datetime1">
              <a:rPr lang="en-US" smtClean="0">
                <a:solidFill>
                  <a:prstClr val="black">
                    <a:tint val="75000"/>
                  </a:prstClr>
                </a:solidFill>
              </a:rPr>
              <a:pPr/>
              <a:t>5/14/2018</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Fill in Agency Name on Master</a:t>
            </a:r>
          </a:p>
        </p:txBody>
      </p:sp>
      <p:sp>
        <p:nvSpPr>
          <p:cNvPr id="5" name="Slide Number Placeholder 4"/>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6172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497F0-5EC7-404B-92F7-879A2C961FBE}" type="datetime1">
              <a:rPr lang="en-US" smtClean="0">
                <a:solidFill>
                  <a:prstClr val="black">
                    <a:tint val="75000"/>
                  </a:prstClr>
                </a:solidFill>
              </a:rPr>
              <a:pPr/>
              <a:t>5/14/2018</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Fill in Agency Name on Master</a:t>
            </a:r>
          </a:p>
        </p:txBody>
      </p:sp>
      <p:sp>
        <p:nvSpPr>
          <p:cNvPr id="4" name="Slide Number Placeholder 3"/>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532117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22C3A184-193E-4DD7-810E-9F964CC33FD8}" type="datetime1">
              <a:rPr lang="en-US" smtClean="0"/>
              <a:t>5/14/2018</a:t>
            </a:fld>
            <a:endParaRPr lang="en-US"/>
          </a:p>
        </p:txBody>
      </p:sp>
      <p:sp>
        <p:nvSpPr>
          <p:cNvPr id="5" name="Footer Placeholder 4"/>
          <p:cNvSpPr>
            <a:spLocks noGrp="1"/>
          </p:cNvSpPr>
          <p:nvPr>
            <p:ph type="ftr" sz="quarter" idx="11"/>
          </p:nvPr>
        </p:nvSpPr>
        <p:spPr/>
        <p:txBody>
          <a:bodyPr/>
          <a:lstStyle/>
          <a:p>
            <a:r>
              <a:rPr lang="en-US"/>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19631946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C1A241F-216F-8D45-8320-B5789F1C0898}" type="datetime1">
              <a:rPr lang="en-US" smtClean="0">
                <a:solidFill>
                  <a:prstClr val="black">
                    <a:tint val="75000"/>
                  </a:prstClr>
                </a:solidFill>
              </a:rPr>
              <a:pPr/>
              <a:t>5/14/2018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640061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B56FEBD-4925-0E4F-9DC2-BB637FD1FE0F}" type="datetime1">
              <a:rPr lang="en-US" smtClean="0">
                <a:solidFill>
                  <a:prstClr val="black">
                    <a:tint val="75000"/>
                  </a:prstClr>
                </a:solidFill>
              </a:rPr>
              <a:pPr/>
              <a:t>5/14/2018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966157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C5B67A3-2AFE-1448-9A90-517BC15FC50F}" type="datetime1">
              <a:rPr lang="en-US" smtClean="0">
                <a:solidFill>
                  <a:prstClr val="black">
                    <a:tint val="75000"/>
                  </a:prstClr>
                </a:solidFill>
              </a:rPr>
              <a:pPr/>
              <a:t>5/14/2018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494147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107A02F-A58F-064E-8EB7-9EBC1F826344}" type="datetime1">
              <a:rPr lang="en-US" smtClean="0">
                <a:solidFill>
                  <a:prstClr val="black">
                    <a:tint val="75000"/>
                  </a:prstClr>
                </a:solidFill>
              </a:rPr>
              <a:pPr/>
              <a:t>5/14/2018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2607938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NEPC main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838200"/>
            <a:ext cx="7467600" cy="5257800"/>
          </a:xfrm>
          <a:prstGeom prst="rect">
            <a:avLst/>
          </a:prstGeom>
        </p:spPr>
        <p:txBody>
          <a:bodyPr>
            <a:noAutofit/>
          </a:bodyPr>
          <a:lstStyle>
            <a:lvl1pPr marL="233363" indent="-233363">
              <a:defRPr sz="1400" b="1">
                <a:solidFill>
                  <a:srgbClr val="002060"/>
                </a:solidFill>
                <a:latin typeface="Verdana" pitchFamily="34" charset="0"/>
              </a:defRPr>
            </a:lvl1pPr>
            <a:lvl2pPr marL="573088" indent="-231775">
              <a:tabLst/>
              <a:defRPr sz="1200">
                <a:solidFill>
                  <a:srgbClr val="4D4E54"/>
                </a:solidFill>
                <a:latin typeface="Verdana" pitchFamily="34" charset="0"/>
              </a:defRPr>
            </a:lvl2pPr>
            <a:lvl3pPr marL="798513" indent="-233363">
              <a:tabLst/>
              <a:defRPr sz="1100">
                <a:solidFill>
                  <a:srgbClr val="4D4E54"/>
                </a:solidFill>
                <a:latin typeface="Verdana" pitchFamily="34" charset="0"/>
              </a:defRPr>
            </a:lvl3pPr>
            <a:lvl4pPr marL="1033463" indent="-228600">
              <a:defRPr sz="900">
                <a:solidFill>
                  <a:srgbClr val="4D4E54"/>
                </a:solidFill>
                <a:latin typeface="Verdana" pitchFamily="34" charset="0"/>
              </a:defRPr>
            </a:lvl4pPr>
            <a:lvl5pPr marL="1374775" indent="-228600">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itle 1"/>
          <p:cNvSpPr>
            <a:spLocks noGrp="1"/>
          </p:cNvSpPr>
          <p:nvPr>
            <p:ph type="title"/>
          </p:nvPr>
        </p:nvSpPr>
        <p:spPr>
          <a:xfrm>
            <a:off x="-57150" y="190500"/>
            <a:ext cx="8229600" cy="258762"/>
          </a:xfrm>
          <a:prstGeom prst="rect">
            <a:avLst/>
          </a:prstGeom>
        </p:spPr>
        <p:txBody>
          <a:bodyPr/>
          <a:lstStyle>
            <a:lvl1pPr>
              <a:defRPr sz="1400">
                <a:solidFill>
                  <a:schemeClr val="bg1"/>
                </a:solidFill>
              </a:defRPr>
            </a:lvl1pPr>
          </a:lstStyle>
          <a:p>
            <a:r>
              <a:rPr lang="en-US"/>
              <a:t>Click to edit Master title style</a:t>
            </a:r>
            <a:endParaRPr lang="en-US" dirty="0"/>
          </a:p>
        </p:txBody>
      </p:sp>
      <p:sp>
        <p:nvSpPr>
          <p:cNvPr id="2" name="Date Placeholder 1"/>
          <p:cNvSpPr>
            <a:spLocks noGrp="1"/>
          </p:cNvSpPr>
          <p:nvPr>
            <p:ph type="dt" sz="half" idx="10"/>
          </p:nvPr>
        </p:nvSpPr>
        <p:spPr/>
        <p:txBody>
          <a:bodyPr/>
          <a:lstStyle/>
          <a:p>
            <a:pPr algn="r"/>
            <a:r>
              <a:rPr>
                <a:solidFill>
                  <a:prstClr val="black">
                    <a:tint val="75000"/>
                  </a:prstClr>
                </a:solidFill>
              </a:rPr>
              <a:t>December 31, 2013</a:t>
            </a:r>
            <a:endParaRPr dirty="0">
              <a:solidFill>
                <a:prstClr val="black">
                  <a:tint val="75000"/>
                </a:prstClr>
              </a:solidFill>
            </a:endParaRPr>
          </a:p>
        </p:txBody>
      </p:sp>
      <p:sp>
        <p:nvSpPr>
          <p:cNvPr id="5" name="Footer Placeholder 4"/>
          <p:cNvSpPr>
            <a:spLocks noGrp="1"/>
          </p:cNvSpPr>
          <p:nvPr>
            <p:ph type="ftr" sz="quarter" idx="11"/>
          </p:nvPr>
        </p:nvSpPr>
        <p:spPr/>
        <p:txBody>
          <a:bodyPr/>
          <a:lstStyle/>
          <a:p>
            <a:endParaRPr>
              <a:solidFill>
                <a:prstClr val="black">
                  <a:tint val="75000"/>
                </a:prstClr>
              </a:solidFill>
            </a:endParaRPr>
          </a:p>
        </p:txBody>
      </p:sp>
      <p:sp>
        <p:nvSpPr>
          <p:cNvPr id="6" name="Slide Number Placeholder 5"/>
          <p:cNvSpPr>
            <a:spLocks noGrp="1"/>
          </p:cNvSpPr>
          <p:nvPr>
            <p:ph type="sldNum" sz="quarter" idx="12"/>
          </p:nvPr>
        </p:nvSpPr>
        <p:spPr/>
        <p:txBody>
          <a:bodyPr/>
          <a:lstStyle/>
          <a:p>
            <a:fld id="{B9F459C5-D201-49C9-A701-E5F8CEC6F7D4}" type="slidenum">
              <a:rPr>
                <a:solidFill>
                  <a:prstClr val="black">
                    <a:tint val="75000"/>
                  </a:prstClr>
                </a:solidFill>
              </a:rPr>
              <a:pPr/>
              <a:t>‹#›</a:t>
            </a:fld>
            <a:endParaRPr dirty="0">
              <a:solidFill>
                <a:prstClr val="black">
                  <a:tint val="75000"/>
                </a:prstClr>
              </a:solidFill>
            </a:endParaRPr>
          </a:p>
        </p:txBody>
      </p:sp>
    </p:spTree>
    <p:extLst>
      <p:ext uri="{BB962C8B-B14F-4D97-AF65-F5344CB8AC3E}">
        <p14:creationId xmlns:p14="http://schemas.microsoft.com/office/powerpoint/2010/main" val="9623980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normAutofit/>
          </a:bodyPr>
          <a:lstStyle>
            <a:lvl1pPr algn="l">
              <a:defRPr sz="36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0E7CFC3-E0F6-4ADD-BC80-4FE49D827365}" type="datetime1">
              <a:rPr lang="en-US" smtClean="0"/>
              <a:t>5/14/2018</a:t>
            </a:fld>
            <a:endParaRPr lang="en-US"/>
          </a:p>
        </p:txBody>
      </p:sp>
      <p:sp>
        <p:nvSpPr>
          <p:cNvPr id="5" name="Footer Placeholder 4"/>
          <p:cNvSpPr>
            <a:spLocks noGrp="1"/>
          </p:cNvSpPr>
          <p:nvPr>
            <p:ph type="ftr" sz="quarter" idx="11"/>
          </p:nvPr>
        </p:nvSpPr>
        <p:spPr/>
        <p:txBody>
          <a:bodyPr/>
          <a:lstStyle/>
          <a:p>
            <a:r>
              <a:rPr lang="en-US"/>
              <a:t>Fill in Agency Name on Master</a:t>
            </a:r>
          </a:p>
        </p:txBody>
      </p:sp>
      <p:sp>
        <p:nvSpPr>
          <p:cNvPr id="6" name="Slide Number Placeholder 5"/>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0331071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1688B69-062F-4B5D-954A-E60F5BC806C8}" type="datetime1">
              <a:rPr lang="en-US" smtClean="0"/>
              <a:t>5/14/2018</a:t>
            </a:fld>
            <a:endParaRPr lang="en-US"/>
          </a:p>
        </p:txBody>
      </p:sp>
      <p:sp>
        <p:nvSpPr>
          <p:cNvPr id="6" name="Footer Placeholder 5"/>
          <p:cNvSpPr>
            <a:spLocks noGrp="1"/>
          </p:cNvSpPr>
          <p:nvPr>
            <p:ph type="ftr" sz="quarter" idx="11"/>
          </p:nvPr>
        </p:nvSpPr>
        <p:spPr/>
        <p:txBody>
          <a:bodyPr/>
          <a:lstStyle/>
          <a:p>
            <a:r>
              <a:rPr lang="en-US"/>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91386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8612065-800A-436A-AE3C-94F80DAD8B4D}" type="datetime1">
              <a:rPr lang="en-US" smtClean="0"/>
              <a:t>5/14/2018</a:t>
            </a:fld>
            <a:endParaRPr lang="en-US"/>
          </a:p>
        </p:txBody>
      </p:sp>
      <p:sp>
        <p:nvSpPr>
          <p:cNvPr id="8" name="Footer Placeholder 7"/>
          <p:cNvSpPr>
            <a:spLocks noGrp="1"/>
          </p:cNvSpPr>
          <p:nvPr>
            <p:ph type="ftr" sz="quarter" idx="11"/>
          </p:nvPr>
        </p:nvSpPr>
        <p:spPr/>
        <p:txBody>
          <a:bodyPr/>
          <a:lstStyle/>
          <a:p>
            <a:r>
              <a:rPr lang="en-US"/>
              <a:t>Fill in Agency Name on Master</a:t>
            </a:r>
          </a:p>
        </p:txBody>
      </p:sp>
      <p:sp>
        <p:nvSpPr>
          <p:cNvPr id="9" name="Slide Number Placeholder 8"/>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723878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85FA4D34-B109-4840-8328-6E732917B682}" type="datetime1">
              <a:rPr lang="en-US" smtClean="0"/>
              <a:t>5/14/2018</a:t>
            </a:fld>
            <a:endParaRPr lang="en-US"/>
          </a:p>
        </p:txBody>
      </p:sp>
      <p:sp>
        <p:nvSpPr>
          <p:cNvPr id="4" name="Footer Placeholder 3"/>
          <p:cNvSpPr>
            <a:spLocks noGrp="1"/>
          </p:cNvSpPr>
          <p:nvPr>
            <p:ph type="ftr" sz="quarter" idx="11"/>
          </p:nvPr>
        </p:nvSpPr>
        <p:spPr/>
        <p:txBody>
          <a:bodyPr/>
          <a:lstStyle/>
          <a:p>
            <a:r>
              <a:rPr lang="en-US"/>
              <a:t>Fill in Agency Name on Master</a:t>
            </a:r>
          </a:p>
        </p:txBody>
      </p:sp>
      <p:sp>
        <p:nvSpPr>
          <p:cNvPr id="5" name="Slide Number Placeholder 4"/>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9461936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297311-CF29-46BA-8B8F-75875C903C58}" type="datetime1">
              <a:rPr lang="en-US" smtClean="0"/>
              <a:t>5/14/2018</a:t>
            </a:fld>
            <a:endParaRPr lang="en-US"/>
          </a:p>
        </p:txBody>
      </p:sp>
      <p:sp>
        <p:nvSpPr>
          <p:cNvPr id="3" name="Footer Placeholder 2"/>
          <p:cNvSpPr>
            <a:spLocks noGrp="1"/>
          </p:cNvSpPr>
          <p:nvPr>
            <p:ph type="ftr" sz="quarter" idx="11"/>
          </p:nvPr>
        </p:nvSpPr>
        <p:spPr/>
        <p:txBody>
          <a:bodyPr/>
          <a:lstStyle/>
          <a:p>
            <a:r>
              <a:rPr lang="en-US"/>
              <a:t>Fill in Agency Name on Master</a:t>
            </a:r>
          </a:p>
        </p:txBody>
      </p:sp>
      <p:sp>
        <p:nvSpPr>
          <p:cNvPr id="4" name="Slide Number Placeholder 3"/>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3092684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47C8C3-D4A1-4769-8E5E-C6E0ADB04D68}" type="datetime1">
              <a:rPr lang="en-US" smtClean="0"/>
              <a:t>5/14/2018</a:t>
            </a:fld>
            <a:endParaRPr lang="en-US"/>
          </a:p>
        </p:txBody>
      </p:sp>
      <p:sp>
        <p:nvSpPr>
          <p:cNvPr id="6" name="Footer Placeholder 5"/>
          <p:cNvSpPr>
            <a:spLocks noGrp="1"/>
          </p:cNvSpPr>
          <p:nvPr>
            <p:ph type="ftr" sz="quarter" idx="11"/>
          </p:nvPr>
        </p:nvSpPr>
        <p:spPr/>
        <p:txBody>
          <a:bodyPr/>
          <a:lstStyle/>
          <a:p>
            <a:r>
              <a:rPr lang="en-US"/>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622846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E855D969-BF27-46AF-A700-0AB89D121095}" type="datetime1">
              <a:rPr lang="en-US" smtClean="0"/>
              <a:t>5/14/2018</a:t>
            </a:fld>
            <a:endParaRPr lang="en-US"/>
          </a:p>
        </p:txBody>
      </p:sp>
      <p:sp>
        <p:nvSpPr>
          <p:cNvPr id="6" name="Footer Placeholder 5"/>
          <p:cNvSpPr>
            <a:spLocks noGrp="1"/>
          </p:cNvSpPr>
          <p:nvPr>
            <p:ph type="ftr" sz="quarter" idx="11"/>
          </p:nvPr>
        </p:nvSpPr>
        <p:spPr/>
        <p:txBody>
          <a:bodyPr/>
          <a:lstStyle/>
          <a:p>
            <a:r>
              <a:rPr lang="en-US"/>
              <a:t>Fill in Agency Name on Master</a:t>
            </a:r>
          </a:p>
        </p:txBody>
      </p:sp>
      <p:sp>
        <p:nvSpPr>
          <p:cNvPr id="7" name="Slide Number Placeholder 6"/>
          <p:cNvSpPr>
            <a:spLocks noGrp="1"/>
          </p:cNvSpPr>
          <p:nvPr>
            <p:ph type="sldNum" sz="quarter" idx="12"/>
          </p:nvPr>
        </p:nvSpPr>
        <p:spPr/>
        <p:txBody>
          <a:bodyPr/>
          <a:lstStyle/>
          <a:p>
            <a:fld id="{CEDF6D6C-5AA7-4844-B80C-6FB67B21D5FB}" type="slidenum">
              <a:rPr lang="en-US" smtClean="0"/>
              <a:t>‹#›</a:t>
            </a:fld>
            <a:endParaRPr lang="en-US"/>
          </a:p>
        </p:txBody>
      </p:sp>
    </p:spTree>
    <p:extLst>
      <p:ext uri="{BB962C8B-B14F-4D97-AF65-F5344CB8AC3E}">
        <p14:creationId xmlns:p14="http://schemas.microsoft.com/office/powerpoint/2010/main" val="149959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92086" y="6356350"/>
            <a:ext cx="1298713" cy="365125"/>
          </a:xfrm>
          <a:prstGeom prst="rect">
            <a:avLst/>
          </a:prstGeom>
        </p:spPr>
        <p:txBody>
          <a:bodyPr vert="horz" lIns="91440" tIns="45720" rIns="91440" bIns="45720" rtlCol="0" anchor="ctr"/>
          <a:lstStyle>
            <a:lvl1pPr algn="l">
              <a:defRPr sz="1000">
                <a:solidFill>
                  <a:schemeClr val="tx1">
                    <a:tint val="75000"/>
                  </a:schemeClr>
                </a:solidFill>
                <a:latin typeface="Arial"/>
                <a:cs typeface="Arial"/>
              </a:defRPr>
            </a:lvl1pPr>
          </a:lstStyle>
          <a:p>
            <a:fld id="{1D947CF6-3055-4232-9776-AD9FAB7B2B76}" type="datetime1">
              <a:rPr lang="en-US" smtClean="0"/>
              <a:t>5/14/2018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Arial"/>
                <a:cs typeface="Arial"/>
              </a:defRPr>
            </a:lvl1pPr>
          </a:lstStyle>
          <a:p>
            <a:r>
              <a:rPr lang="en-US"/>
              <a:t>Fill in Agency Name on Master</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CEDF6D6C-5AA7-4844-B80C-6FB67B21D5FB}" type="slidenum">
              <a:rPr lang="en-US" smtClean="0"/>
              <a:pPr/>
              <a:t>‹#›</a:t>
            </a:fld>
            <a:endParaRPr lang="en-US" dirty="0"/>
          </a:p>
        </p:txBody>
      </p:sp>
      <p:pic>
        <p:nvPicPr>
          <p:cNvPr id="8" name="Picture 7" descr="Slide2shift-blumeat.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5513832"/>
            <a:ext cx="1344168" cy="1344168"/>
          </a:xfrm>
          <a:prstGeom prst="rect">
            <a:avLst/>
          </a:prstGeom>
        </p:spPr>
      </p:pic>
    </p:spTree>
    <p:extLst>
      <p:ext uri="{BB962C8B-B14F-4D97-AF65-F5344CB8AC3E}">
        <p14:creationId xmlns:p14="http://schemas.microsoft.com/office/powerpoint/2010/main" val="928334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alphaModFix amt="0"/>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292086" y="6356350"/>
            <a:ext cx="1298713" cy="365125"/>
          </a:xfrm>
          <a:prstGeom prst="rect">
            <a:avLst/>
          </a:prstGeom>
        </p:spPr>
        <p:txBody>
          <a:bodyPr vert="horz" lIns="91440" tIns="45720" rIns="91440" bIns="45720" rtlCol="0" anchor="ctr"/>
          <a:lstStyle>
            <a:lvl1pPr algn="l">
              <a:defRPr sz="1000">
                <a:solidFill>
                  <a:schemeClr val="tx1">
                    <a:tint val="75000"/>
                  </a:schemeClr>
                </a:solidFill>
                <a:latin typeface="Arial"/>
                <a:cs typeface="Arial"/>
              </a:defRPr>
            </a:lvl1pPr>
          </a:lstStyle>
          <a:p>
            <a:fld id="{36512FCF-1F23-CD43-8EFD-530473127970}" type="datetime1">
              <a:rPr lang="en-US" smtClean="0">
                <a:solidFill>
                  <a:prstClr val="black">
                    <a:tint val="75000"/>
                  </a:prstClr>
                </a:solidFill>
              </a:rPr>
              <a:pPr/>
              <a:t>5/14/2018</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000">
                <a:solidFill>
                  <a:schemeClr val="tx1">
                    <a:tint val="75000"/>
                  </a:schemeClr>
                </a:solidFill>
                <a:latin typeface="Arial"/>
                <a:cs typeface="Arial"/>
              </a:defRPr>
            </a:lvl1pPr>
          </a:lstStyle>
          <a:p>
            <a:r>
              <a:rPr lang="en-US">
                <a:solidFill>
                  <a:prstClr val="black">
                    <a:tint val="75000"/>
                  </a:prstClr>
                </a:solidFill>
              </a:rPr>
              <a:t>Fill in Agency Name on Master</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00">
                <a:solidFill>
                  <a:schemeClr val="tx1">
                    <a:tint val="75000"/>
                  </a:schemeClr>
                </a:solidFill>
                <a:latin typeface="Arial"/>
                <a:cs typeface="Arial"/>
              </a:defRPr>
            </a:lvl1pPr>
          </a:lstStyle>
          <a:p>
            <a:fld id="{CEDF6D6C-5AA7-4844-B80C-6FB67B21D5FB}" type="slidenum">
              <a:rPr lang="en-US" smtClean="0">
                <a:solidFill>
                  <a:prstClr val="black">
                    <a:tint val="75000"/>
                  </a:prstClr>
                </a:solidFill>
              </a:rPr>
              <a:pPr/>
              <a:t>‹#›</a:t>
            </a:fld>
            <a:endParaRPr lang="en-US" dirty="0">
              <a:solidFill>
                <a:prstClr val="black">
                  <a:tint val="75000"/>
                </a:prstClr>
              </a:solidFill>
            </a:endParaRPr>
          </a:p>
        </p:txBody>
      </p:sp>
      <p:pic>
        <p:nvPicPr>
          <p:cNvPr id="8" name="Picture 7" descr="Slide2shift-blumeat.jpg"/>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0" y="5513832"/>
            <a:ext cx="1344168" cy="1344168"/>
          </a:xfrm>
          <a:prstGeom prst="rect">
            <a:avLst/>
          </a:prstGeom>
        </p:spPr>
      </p:pic>
    </p:spTree>
    <p:extLst>
      <p:ext uri="{BB962C8B-B14F-4D97-AF65-F5344CB8AC3E}">
        <p14:creationId xmlns:p14="http://schemas.microsoft.com/office/powerpoint/2010/main" val="161972878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dt="0"/>
  <p:txStyles>
    <p:titleStyle>
      <a:lvl1pPr algn="ctr" defTabSz="457200" rtl="0" eaLnBrk="1" latinLnBrk="0" hangingPunct="1">
        <a:spcBef>
          <a:spcPct val="0"/>
        </a:spcBef>
        <a:buNone/>
        <a:defRPr sz="36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7.xml"/><Relationship Id="rId5" Type="http://schemas.openxmlformats.org/officeDocument/2006/relationships/chart" Target="../charts/chart10.xml"/><Relationship Id="rId4" Type="http://schemas.openxmlformats.org/officeDocument/2006/relationships/chart" Target="../charts/char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9.xml"/><Relationship Id="rId5" Type="http://schemas.openxmlformats.org/officeDocument/2006/relationships/chart" Target="../charts/chart5.xml"/><Relationship Id="rId4"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95412"/>
            <a:ext cx="7772400" cy="1470025"/>
          </a:xfrm>
        </p:spPr>
        <p:txBody>
          <a:bodyPr>
            <a:normAutofit/>
          </a:bodyPr>
          <a:lstStyle/>
          <a:p>
            <a:r>
              <a:rPr lang="en-US" sz="3300" dirty="0">
                <a:solidFill>
                  <a:srgbClr val="23319C"/>
                </a:solidFill>
                <a:latin typeface="+mn-lt"/>
                <a:ea typeface="Calibri" charset="0"/>
                <a:cs typeface="Calibri" charset="0"/>
              </a:rPr>
              <a:t>Annual Review of MTA Sponsored</a:t>
            </a:r>
            <a:br>
              <a:rPr lang="en-US" sz="3300" dirty="0">
                <a:solidFill>
                  <a:srgbClr val="23319C"/>
                </a:solidFill>
                <a:latin typeface="+mn-lt"/>
                <a:ea typeface="Calibri" charset="0"/>
                <a:cs typeface="Calibri" charset="0"/>
              </a:rPr>
            </a:br>
            <a:r>
              <a:rPr lang="en-US" sz="3300" dirty="0">
                <a:solidFill>
                  <a:srgbClr val="23319C"/>
                </a:solidFill>
                <a:latin typeface="+mn-lt"/>
                <a:ea typeface="Calibri" charset="0"/>
                <a:cs typeface="Calibri" charset="0"/>
              </a:rPr>
              <a:t>Pension &amp; Retirement Funds</a:t>
            </a:r>
          </a:p>
        </p:txBody>
      </p:sp>
      <p:sp>
        <p:nvSpPr>
          <p:cNvPr id="3" name="Subtitle 2"/>
          <p:cNvSpPr>
            <a:spLocks noGrp="1"/>
          </p:cNvSpPr>
          <p:nvPr>
            <p:ph type="subTitle" idx="1"/>
          </p:nvPr>
        </p:nvSpPr>
        <p:spPr>
          <a:xfrm>
            <a:off x="1371600" y="3511684"/>
            <a:ext cx="6400800" cy="677609"/>
          </a:xfrm>
        </p:spPr>
        <p:txBody>
          <a:bodyPr/>
          <a:lstStyle/>
          <a:p>
            <a:r>
              <a:rPr lang="en-US" dirty="0">
                <a:solidFill>
                  <a:srgbClr val="23319C"/>
                </a:solidFill>
                <a:latin typeface="+mn-lt"/>
                <a:ea typeface="Calibri" charset="0"/>
                <a:cs typeface="Calibri" charset="0"/>
              </a:rPr>
              <a:t>As of December 31, 2017</a:t>
            </a:r>
          </a:p>
        </p:txBody>
      </p:sp>
      <p:pic>
        <p:nvPicPr>
          <p:cNvPr id="5" name="Picture 4" descr="Slide2shift-blumeatlg.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821382"/>
            <a:ext cx="2036618" cy="2036618"/>
          </a:xfrm>
          <a:prstGeom prst="rect">
            <a:avLst/>
          </a:prstGeom>
        </p:spPr>
      </p:pic>
      <p:sp>
        <p:nvSpPr>
          <p:cNvPr id="4" name="TextBox 3"/>
          <p:cNvSpPr txBox="1"/>
          <p:nvPr/>
        </p:nvSpPr>
        <p:spPr>
          <a:xfrm>
            <a:off x="5036024" y="5500048"/>
            <a:ext cx="3957851" cy="646331"/>
          </a:xfrm>
          <a:prstGeom prst="rect">
            <a:avLst/>
          </a:prstGeom>
          <a:noFill/>
        </p:spPr>
        <p:txBody>
          <a:bodyPr wrap="square" rtlCol="0">
            <a:spAutoFit/>
          </a:bodyPr>
          <a:lstStyle/>
          <a:p>
            <a:r>
              <a:rPr lang="en-US" b="1" dirty="0">
                <a:solidFill>
                  <a:srgbClr val="23319C"/>
                </a:solidFill>
              </a:rPr>
              <a:t>Report to the MTA Finance Committee</a:t>
            </a:r>
          </a:p>
          <a:p>
            <a:r>
              <a:rPr lang="en-US" b="1" dirty="0">
                <a:solidFill>
                  <a:srgbClr val="23319C"/>
                </a:solidFill>
              </a:rPr>
              <a:t>May 2018</a:t>
            </a:r>
          </a:p>
        </p:txBody>
      </p:sp>
    </p:spTree>
    <p:extLst>
      <p:ext uri="{BB962C8B-B14F-4D97-AF65-F5344CB8AC3E}">
        <p14:creationId xmlns:p14="http://schemas.microsoft.com/office/powerpoint/2010/main" val="28136706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2">
            <a:alphaModFix amt="0"/>
          </a:blip>
          <a:tile tx="0" ty="0" sx="100000" sy="100000" flip="none" algn="tl"/>
        </a:blipFill>
        <a:effectLst/>
      </p:bgPr>
    </p:bg>
    <p:spTree>
      <p:nvGrpSpPr>
        <p:cNvPr id="1" name=""/>
        <p:cNvGrpSpPr/>
        <p:nvPr/>
      </p:nvGrpSpPr>
      <p:grpSpPr>
        <a:xfrm>
          <a:off x="0" y="0"/>
          <a:ext cx="0" cy="0"/>
          <a:chOff x="0" y="0"/>
          <a:chExt cx="0" cy="0"/>
        </a:xfrm>
      </p:grpSpPr>
      <p:sp>
        <p:nvSpPr>
          <p:cNvPr id="2" name="Rectangle 1"/>
          <p:cNvSpPr/>
          <p:nvPr/>
        </p:nvSpPr>
        <p:spPr>
          <a:xfrm>
            <a:off x="7547740" y="5772257"/>
            <a:ext cx="1487237" cy="261610"/>
          </a:xfrm>
          <a:prstGeom prst="rect">
            <a:avLst/>
          </a:prstGeom>
        </p:spPr>
        <p:txBody>
          <a:bodyPr wrap="square">
            <a:spAutoFit/>
          </a:bodyPr>
          <a:lstStyle/>
          <a:p>
            <a:r>
              <a:rPr lang="en-US" sz="1100" dirty="0">
                <a:solidFill>
                  <a:schemeClr val="bg1">
                    <a:lumMod val="50000"/>
                  </a:schemeClr>
                </a:solidFill>
              </a:rPr>
              <a:t>Source:  </a:t>
            </a:r>
            <a:r>
              <a:rPr lang="en-US" sz="1100" dirty="0" err="1">
                <a:solidFill>
                  <a:schemeClr val="bg1">
                    <a:lumMod val="50000"/>
                  </a:schemeClr>
                </a:solidFill>
              </a:rPr>
              <a:t>Milliman</a:t>
            </a:r>
            <a:r>
              <a:rPr lang="en-US" sz="1100" dirty="0">
                <a:solidFill>
                  <a:schemeClr val="bg1">
                    <a:lumMod val="50000"/>
                  </a:schemeClr>
                </a:solidFill>
              </a:rPr>
              <a:t> USA</a:t>
            </a:r>
          </a:p>
        </p:txBody>
      </p:sp>
      <p:sp>
        <p:nvSpPr>
          <p:cNvPr id="3" name="Slide Number Placeholder 2"/>
          <p:cNvSpPr>
            <a:spLocks noGrp="1"/>
          </p:cNvSpPr>
          <p:nvPr>
            <p:ph type="sldNum" sz="quarter" idx="12"/>
          </p:nvPr>
        </p:nvSpPr>
        <p:spPr/>
        <p:txBody>
          <a:bodyPr/>
          <a:lstStyle/>
          <a:p>
            <a:fld id="{CEDF6D6C-5AA7-4844-B80C-6FB67B21D5FB}" type="slidenum">
              <a:rPr lang="en-US" smtClean="0"/>
              <a:t>9</a:t>
            </a:fld>
            <a:endParaRPr lang="en-US"/>
          </a:p>
        </p:txBody>
      </p:sp>
      <p:sp>
        <p:nvSpPr>
          <p:cNvPr id="6" name="Title 2"/>
          <p:cNvSpPr txBox="1">
            <a:spLocks/>
          </p:cNvSpPr>
          <p:nvPr/>
        </p:nvSpPr>
        <p:spPr>
          <a:xfrm>
            <a:off x="85725" y="253809"/>
            <a:ext cx="8949252"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r>
              <a:rPr lang="en-US" sz="2400" dirty="0">
                <a:solidFill>
                  <a:srgbClr val="222F8F"/>
                </a:solidFill>
                <a:latin typeface="+mn-lt"/>
                <a:ea typeface="+mn-ea"/>
                <a:cs typeface="+mn-cs"/>
              </a:rPr>
              <a:t>MTA Sponsored Plans – Funding Status</a:t>
            </a:r>
          </a:p>
        </p:txBody>
      </p:sp>
      <p:sp>
        <p:nvSpPr>
          <p:cNvPr id="7" name="TextBox 6"/>
          <p:cNvSpPr txBox="1"/>
          <p:nvPr/>
        </p:nvSpPr>
        <p:spPr>
          <a:xfrm>
            <a:off x="6493933" y="151560"/>
            <a:ext cx="184731" cy="369332"/>
          </a:xfrm>
          <a:prstGeom prst="rect">
            <a:avLst/>
          </a:prstGeom>
          <a:noFill/>
        </p:spPr>
        <p:txBody>
          <a:bodyPr wrap="none" rtlCol="0">
            <a:spAutoFit/>
          </a:bodyPr>
          <a:lstStyle/>
          <a:p>
            <a:endParaRPr lang="en-US" b="1" dirty="0">
              <a:solidFill>
                <a:srgbClr val="FF0000"/>
              </a:solidFill>
            </a:endParaRPr>
          </a:p>
        </p:txBody>
      </p:sp>
      <p:graphicFrame>
        <p:nvGraphicFramePr>
          <p:cNvPr id="8" name="Chart 7"/>
          <p:cNvGraphicFramePr>
            <a:graphicFrameLocks/>
          </p:cNvGraphicFramePr>
          <p:nvPr>
            <p:extLst>
              <p:ext uri="{D42A27DB-BD31-4B8C-83A1-F6EECF244321}">
                <p14:modId xmlns:p14="http://schemas.microsoft.com/office/powerpoint/2010/main" val="2549400246"/>
              </p:ext>
            </p:extLst>
          </p:nvPr>
        </p:nvGraphicFramePr>
        <p:xfrm>
          <a:off x="190919" y="669131"/>
          <a:ext cx="8844058" cy="398325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Table 3"/>
          <p:cNvGraphicFramePr>
            <a:graphicFrameLocks noGrp="1"/>
          </p:cNvGraphicFramePr>
          <p:nvPr>
            <p:extLst>
              <p:ext uri="{D42A27DB-BD31-4B8C-83A1-F6EECF244321}">
                <p14:modId xmlns:p14="http://schemas.microsoft.com/office/powerpoint/2010/main" val="1810010918"/>
              </p:ext>
            </p:extLst>
          </p:nvPr>
        </p:nvGraphicFramePr>
        <p:xfrm>
          <a:off x="190918" y="4800626"/>
          <a:ext cx="8229600" cy="647700"/>
        </p:xfrm>
        <a:graphic>
          <a:graphicData uri="http://schemas.openxmlformats.org/drawingml/2006/table">
            <a:tbl>
              <a:tblPr>
                <a:tableStyleId>{2D5ABB26-0587-4C30-8999-92F81FD0307C}</a:tableStyleId>
              </a:tblPr>
              <a:tblGrid>
                <a:gridCol w="822960">
                  <a:extLst>
                    <a:ext uri="{9D8B030D-6E8A-4147-A177-3AD203B41FA5}">
                      <a16:colId xmlns:a16="http://schemas.microsoft.com/office/drawing/2014/main" xmlns="" val="20000"/>
                    </a:ext>
                  </a:extLst>
                </a:gridCol>
                <a:gridCol w="822960">
                  <a:extLst>
                    <a:ext uri="{9D8B030D-6E8A-4147-A177-3AD203B41FA5}">
                      <a16:colId xmlns:a16="http://schemas.microsoft.com/office/drawing/2014/main" xmlns="" val="20001"/>
                    </a:ext>
                  </a:extLst>
                </a:gridCol>
                <a:gridCol w="822960">
                  <a:extLst>
                    <a:ext uri="{9D8B030D-6E8A-4147-A177-3AD203B41FA5}">
                      <a16:colId xmlns:a16="http://schemas.microsoft.com/office/drawing/2014/main" xmlns="" val="20002"/>
                    </a:ext>
                  </a:extLst>
                </a:gridCol>
                <a:gridCol w="822960">
                  <a:extLst>
                    <a:ext uri="{9D8B030D-6E8A-4147-A177-3AD203B41FA5}">
                      <a16:colId xmlns:a16="http://schemas.microsoft.com/office/drawing/2014/main" xmlns="" val="20003"/>
                    </a:ext>
                  </a:extLst>
                </a:gridCol>
                <a:gridCol w="822960">
                  <a:extLst>
                    <a:ext uri="{9D8B030D-6E8A-4147-A177-3AD203B41FA5}">
                      <a16:colId xmlns:a16="http://schemas.microsoft.com/office/drawing/2014/main" xmlns="" val="20004"/>
                    </a:ext>
                  </a:extLst>
                </a:gridCol>
                <a:gridCol w="822960">
                  <a:extLst>
                    <a:ext uri="{9D8B030D-6E8A-4147-A177-3AD203B41FA5}">
                      <a16:colId xmlns:a16="http://schemas.microsoft.com/office/drawing/2014/main" xmlns="" val="20005"/>
                    </a:ext>
                  </a:extLst>
                </a:gridCol>
                <a:gridCol w="822960">
                  <a:extLst>
                    <a:ext uri="{9D8B030D-6E8A-4147-A177-3AD203B41FA5}">
                      <a16:colId xmlns:a16="http://schemas.microsoft.com/office/drawing/2014/main" xmlns="" val="20006"/>
                    </a:ext>
                  </a:extLst>
                </a:gridCol>
                <a:gridCol w="822960">
                  <a:extLst>
                    <a:ext uri="{9D8B030D-6E8A-4147-A177-3AD203B41FA5}">
                      <a16:colId xmlns:a16="http://schemas.microsoft.com/office/drawing/2014/main" xmlns="" val="20007"/>
                    </a:ext>
                  </a:extLst>
                </a:gridCol>
                <a:gridCol w="822960">
                  <a:extLst>
                    <a:ext uri="{9D8B030D-6E8A-4147-A177-3AD203B41FA5}">
                      <a16:colId xmlns:a16="http://schemas.microsoft.com/office/drawing/2014/main" xmlns="" val="20008"/>
                    </a:ext>
                  </a:extLst>
                </a:gridCol>
                <a:gridCol w="822960">
                  <a:extLst>
                    <a:ext uri="{9D8B030D-6E8A-4147-A177-3AD203B41FA5}">
                      <a16:colId xmlns:a16="http://schemas.microsoft.com/office/drawing/2014/main" xmlns="" val="20009"/>
                    </a:ext>
                  </a:extLst>
                </a:gridCol>
              </a:tblGrid>
              <a:tr h="161925">
                <a:tc>
                  <a:txBody>
                    <a:bodyPr/>
                    <a:lstStyle/>
                    <a:p>
                      <a:pPr algn="l" fontAlgn="b"/>
                      <a:endParaRPr lang="en-US" sz="1000" b="0" i="0" u="none" strike="noStrike" dirty="0">
                        <a:solidFill>
                          <a:srgbClr val="000000"/>
                        </a:solidFill>
                        <a:effectLst/>
                        <a:latin typeface="Arial" panose="020B0604020202020204" pitchFamily="34" charset="0"/>
                      </a:endParaRPr>
                    </a:p>
                  </a:txBody>
                  <a:tcPr marL="9525" marR="9525" marT="9525" marB="0" anchor="b"/>
                </a:tc>
                <a:tc>
                  <a:txBody>
                    <a:bodyPr/>
                    <a:lstStyle/>
                    <a:p>
                      <a:pPr algn="l" fontAlgn="b"/>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1/1/2010</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1/1/2011</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1/1/2012</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1/1/2013</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1/1/2014</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1/1/2015</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1/1/2016</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r" fontAlgn="b"/>
                      <a:r>
                        <a:rPr lang="en-US" sz="1000" u="none" strike="noStrike">
                          <a:effectLst/>
                        </a:rPr>
                        <a:t>1/1/2017</a:t>
                      </a:r>
                      <a:endParaRPr lang="en-US" sz="1000" b="1"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10000"/>
                  </a:ext>
                </a:extLst>
              </a:tr>
              <a:tr h="161925">
                <a:tc gridSpan="2">
                  <a:txBody>
                    <a:bodyPr/>
                    <a:lstStyle/>
                    <a:p>
                      <a:pPr algn="l" fontAlgn="b"/>
                      <a:r>
                        <a:rPr lang="en-US" sz="1000" u="none" strike="noStrike" dirty="0">
                          <a:effectLst/>
                        </a:rPr>
                        <a:t>LIRR Additional Plan</a:t>
                      </a:r>
                      <a:endParaRPr lang="en-US" sz="1000" b="0" i="0" u="none" strike="noStrike" dirty="0">
                        <a:solidFill>
                          <a:srgbClr val="000000"/>
                        </a:solidFill>
                        <a:effectLst/>
                        <a:latin typeface="Arial" panose="020B0604020202020204" pitchFamily="34" charset="0"/>
                      </a:endParaRPr>
                    </a:p>
                  </a:txBody>
                  <a:tcPr marL="9525" marR="9525" marT="9525" marB="0" anchor="b"/>
                </a:tc>
                <a:tc hMerge="1">
                  <a:txBody>
                    <a:bodyPr/>
                    <a:lstStyle/>
                    <a:p>
                      <a:endParaRPr lang="en-US"/>
                    </a:p>
                  </a:txBody>
                  <a:tcPr/>
                </a:tc>
                <a:tc>
                  <a:txBody>
                    <a:bodyPr/>
                    <a:lstStyle/>
                    <a:p>
                      <a:pPr algn="ctr" fontAlgn="b"/>
                      <a:r>
                        <a:rPr lang="en-US" sz="1000" u="none" strike="noStrike">
                          <a:effectLst/>
                        </a:rPr>
                        <a:t>26.9</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28.2</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24.8</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24.8</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30.9</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48.8</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46.0</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50.8</a:t>
                      </a:r>
                      <a:endParaRPr lang="en-US" sz="1000" b="1"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10001"/>
                  </a:ext>
                </a:extLst>
              </a:tr>
              <a:tr h="161925">
                <a:tc gridSpan="2">
                  <a:txBody>
                    <a:bodyPr/>
                    <a:lstStyle/>
                    <a:p>
                      <a:pPr algn="l" fontAlgn="b"/>
                      <a:r>
                        <a:rPr lang="en-US" sz="1000" u="none" strike="noStrike" dirty="0">
                          <a:effectLst/>
                        </a:rPr>
                        <a:t>MaBSTOA</a:t>
                      </a:r>
                      <a:endParaRPr lang="en-US" sz="1000" b="0" i="0" u="none" strike="noStrike" dirty="0">
                        <a:solidFill>
                          <a:srgbClr val="000000"/>
                        </a:solidFill>
                        <a:effectLst/>
                        <a:latin typeface="Arial" panose="020B0604020202020204" pitchFamily="34" charset="0"/>
                      </a:endParaRPr>
                    </a:p>
                  </a:txBody>
                  <a:tcPr marL="9525" marR="9525" marT="9525" marB="0" anchor="b"/>
                </a:tc>
                <a:tc hMerge="1">
                  <a:txBody>
                    <a:bodyPr/>
                    <a:lstStyle/>
                    <a:p>
                      <a:endParaRPr lang="en-US"/>
                    </a:p>
                  </a:txBody>
                  <a:tcPr/>
                </a:tc>
                <a:tc>
                  <a:txBody>
                    <a:bodyPr/>
                    <a:lstStyle/>
                    <a:p>
                      <a:pPr algn="ctr" fontAlgn="b"/>
                      <a:r>
                        <a:rPr lang="en-US" sz="1000" u="none" strike="noStrike">
                          <a:effectLst/>
                        </a:rPr>
                        <a:t>53.4</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60.6</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55.7</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60.1</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65.2</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69.3</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67.3</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72.1</a:t>
                      </a:r>
                      <a:endParaRPr lang="en-US" sz="1000" b="1" i="0" u="none" strike="noStrike">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10002"/>
                  </a:ext>
                </a:extLst>
              </a:tr>
              <a:tr h="161925">
                <a:tc>
                  <a:txBody>
                    <a:bodyPr/>
                    <a:lstStyle/>
                    <a:p>
                      <a:pPr algn="l" fontAlgn="b"/>
                      <a:r>
                        <a:rPr lang="en-US" sz="1000" u="none" strike="noStrike">
                          <a:effectLst/>
                        </a:rPr>
                        <a:t>MTA DB</a:t>
                      </a:r>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l" fontAlgn="b"/>
                      <a:endParaRPr lang="en-US" sz="1000" b="0"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67.4</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72.7</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65.8</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68.9</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71.6</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72.5</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a:effectLst/>
                        </a:rPr>
                        <a:t>68.6</a:t>
                      </a:r>
                      <a:endParaRPr lang="en-US" sz="1000" b="1" i="0" u="none" strike="noStrike">
                        <a:solidFill>
                          <a:srgbClr val="000000"/>
                        </a:solidFill>
                        <a:effectLst/>
                        <a:latin typeface="Arial" panose="020B0604020202020204" pitchFamily="34" charset="0"/>
                      </a:endParaRPr>
                    </a:p>
                  </a:txBody>
                  <a:tcPr marL="9525" marR="9525" marT="9525" marB="0" anchor="b"/>
                </a:tc>
                <a:tc>
                  <a:txBody>
                    <a:bodyPr/>
                    <a:lstStyle/>
                    <a:p>
                      <a:pPr algn="ctr" fontAlgn="b"/>
                      <a:r>
                        <a:rPr lang="en-US" sz="1000" u="none" strike="noStrike" dirty="0">
                          <a:effectLst/>
                        </a:rPr>
                        <a:t>71.1</a:t>
                      </a:r>
                      <a:endParaRPr lang="en-US" sz="1000" b="1" i="0" u="none" strike="noStrike" dirty="0">
                        <a:solidFill>
                          <a:srgbClr val="000000"/>
                        </a:solidFill>
                        <a:effectLst/>
                        <a:latin typeface="Arial" panose="020B0604020202020204" pitchFamily="34" charset="0"/>
                      </a:endParaRPr>
                    </a:p>
                  </a:txBody>
                  <a:tcPr marL="9525" marR="9525" marT="9525" marB="0" anchor="b"/>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33296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Sponsored Plans – MWBE Participation</a:t>
            </a:r>
          </a:p>
        </p:txBody>
      </p:sp>
      <p:sp>
        <p:nvSpPr>
          <p:cNvPr id="4" name="TextBox 3"/>
          <p:cNvSpPr txBox="1"/>
          <p:nvPr/>
        </p:nvSpPr>
        <p:spPr>
          <a:xfrm>
            <a:off x="126128" y="641904"/>
            <a:ext cx="2016899" cy="307777"/>
          </a:xfrm>
          <a:prstGeom prst="rect">
            <a:avLst/>
          </a:prstGeom>
          <a:noFill/>
        </p:spPr>
        <p:txBody>
          <a:bodyPr wrap="none" rtlCol="0">
            <a:spAutoFit/>
          </a:bodyPr>
          <a:lstStyle/>
          <a:p>
            <a:r>
              <a:rPr lang="en-US" sz="1400" dirty="0">
                <a:solidFill>
                  <a:srgbClr val="222F8F"/>
                </a:solidFill>
              </a:rPr>
              <a:t>As of December 31, 2017</a:t>
            </a:r>
          </a:p>
        </p:txBody>
      </p:sp>
      <p:sp>
        <p:nvSpPr>
          <p:cNvPr id="2" name="TextBox 1"/>
          <p:cNvSpPr txBox="1"/>
          <p:nvPr/>
        </p:nvSpPr>
        <p:spPr>
          <a:xfrm>
            <a:off x="409903" y="1093076"/>
            <a:ext cx="2017732" cy="369332"/>
          </a:xfrm>
          <a:prstGeom prst="rect">
            <a:avLst/>
          </a:prstGeom>
          <a:noFill/>
        </p:spPr>
        <p:txBody>
          <a:bodyPr wrap="none" rtlCol="0">
            <a:spAutoFit/>
          </a:bodyPr>
          <a:lstStyle/>
          <a:p>
            <a:r>
              <a:rPr lang="en-US" dirty="0"/>
              <a:t>Executive Summary</a:t>
            </a:r>
          </a:p>
        </p:txBody>
      </p:sp>
      <p:sp>
        <p:nvSpPr>
          <p:cNvPr id="5" name="TextBox 4"/>
          <p:cNvSpPr txBox="1"/>
          <p:nvPr/>
        </p:nvSpPr>
        <p:spPr>
          <a:xfrm>
            <a:off x="532415" y="1525440"/>
            <a:ext cx="8520969" cy="3785652"/>
          </a:xfrm>
          <a:prstGeom prst="rect">
            <a:avLst/>
          </a:prstGeom>
          <a:noFill/>
        </p:spPr>
        <p:txBody>
          <a:bodyPr wrap="square" rtlCol="0">
            <a:spAutoFit/>
          </a:bodyPr>
          <a:lstStyle/>
          <a:p>
            <a:r>
              <a:rPr lang="en-US" sz="1600" dirty="0"/>
              <a:t>Combined Plans</a:t>
            </a:r>
          </a:p>
          <a:p>
            <a:pPr marL="285750" indent="-285750">
              <a:buFont typeface="Arial" charset="0"/>
              <a:buChar char="•"/>
            </a:pPr>
            <a:r>
              <a:rPr lang="en-US" sz="1600" dirty="0"/>
              <a:t>Total assets managed by MWBEs: $1.1 billion; or 15% of total assets</a:t>
            </a:r>
          </a:p>
          <a:p>
            <a:pPr marL="285750" indent="-285750">
              <a:buFont typeface="Arial" charset="0"/>
              <a:buChar char="•"/>
            </a:pPr>
            <a:r>
              <a:rPr lang="en-US" sz="1600" dirty="0"/>
              <a:t>Majority of assets are in traditional asset classes</a:t>
            </a:r>
          </a:p>
          <a:p>
            <a:pPr marL="285750" indent="-285750">
              <a:buFont typeface="Arial" charset="0"/>
              <a:buChar char="•"/>
            </a:pPr>
            <a:r>
              <a:rPr lang="en-US" sz="1600" dirty="0"/>
              <a:t>Traditional assets managed by MWBEs: $1.1 billion; or 21% of traditional assets</a:t>
            </a:r>
          </a:p>
          <a:p>
            <a:pPr marL="742950" lvl="1" indent="-285750">
              <a:buFont typeface="Arial" charset="0"/>
              <a:buChar char="•"/>
            </a:pPr>
            <a:r>
              <a:rPr lang="en-US" sz="1600" dirty="0"/>
              <a:t>MWBE firms manage</a:t>
            </a:r>
          </a:p>
          <a:p>
            <a:pPr marL="1200150" lvl="2" indent="-285750">
              <a:buFont typeface="Arial" charset="0"/>
              <a:buChar char="•"/>
            </a:pPr>
            <a:r>
              <a:rPr lang="en-US" sz="1600" dirty="0"/>
              <a:t>51% of US Equities</a:t>
            </a:r>
          </a:p>
          <a:p>
            <a:pPr marL="1200150" lvl="2" indent="-285750">
              <a:buFont typeface="Arial" charset="0"/>
              <a:buChar char="•"/>
            </a:pPr>
            <a:r>
              <a:rPr lang="en-US" sz="1600" dirty="0"/>
              <a:t>27% of Non-US Equities</a:t>
            </a:r>
          </a:p>
          <a:p>
            <a:pPr marL="1200150" lvl="2" indent="-285750">
              <a:buFont typeface="Arial" charset="0"/>
              <a:buChar char="•"/>
            </a:pPr>
            <a:r>
              <a:rPr lang="en-US" sz="1600" dirty="0"/>
              <a:t>9% of Fixed Income</a:t>
            </a:r>
          </a:p>
          <a:p>
            <a:pPr marL="1200150" lvl="2" indent="-285750">
              <a:buFont typeface="Arial" charset="0"/>
              <a:buChar char="•"/>
            </a:pPr>
            <a:endParaRPr lang="en-US" sz="1600" dirty="0"/>
          </a:p>
          <a:p>
            <a:pPr marL="285750" indent="-285750">
              <a:buFont typeface="Arial" charset="0"/>
              <a:buChar char="•"/>
            </a:pPr>
            <a:r>
              <a:rPr lang="en-US" sz="1600" dirty="0"/>
              <a:t>Second MWBE investment in alternative investments closed in 2</a:t>
            </a:r>
            <a:r>
              <a:rPr lang="en-US" sz="1600" baseline="30000" dirty="0"/>
              <a:t>nd</a:t>
            </a:r>
            <a:r>
              <a:rPr lang="en-US" sz="1600" dirty="0"/>
              <a:t> quarter</a:t>
            </a:r>
          </a:p>
          <a:p>
            <a:pPr marL="742950" lvl="1" indent="-285750">
              <a:buFont typeface="Arial" charset="0"/>
              <a:buChar char="•"/>
            </a:pPr>
            <a:r>
              <a:rPr lang="en-US" sz="1600" dirty="0"/>
              <a:t>Robust pipeline of potential investments in hedge funds and private credit</a:t>
            </a:r>
          </a:p>
          <a:p>
            <a:endParaRPr lang="en-US" sz="1600" dirty="0"/>
          </a:p>
          <a:p>
            <a:pPr marL="285750" indent="-285750">
              <a:buFont typeface="Arial" charset="0"/>
              <a:buChar char="•"/>
            </a:pPr>
            <a:r>
              <a:rPr lang="en-US" sz="1600" dirty="0"/>
              <a:t>Continue to actively source new relationships and investment managers</a:t>
            </a:r>
          </a:p>
          <a:p>
            <a:pPr marL="742950" lvl="1" indent="-285750">
              <a:buFont typeface="Arial" charset="0"/>
              <a:buChar char="•"/>
            </a:pPr>
            <a:r>
              <a:rPr lang="en-US" sz="1600" dirty="0"/>
              <a:t>Engaged with investment consultants, industry groups, custodians, and brokers</a:t>
            </a:r>
          </a:p>
          <a:p>
            <a:pPr marL="742950" lvl="1" indent="-285750">
              <a:buFont typeface="Arial" charset="0"/>
              <a:buChar char="•"/>
            </a:pPr>
            <a:r>
              <a:rPr lang="en-US" sz="1600" dirty="0"/>
              <a:t>Held over 70 meetings with MWBE investment firms in 2017</a:t>
            </a:r>
          </a:p>
        </p:txBody>
      </p:sp>
      <p:sp>
        <p:nvSpPr>
          <p:cNvPr id="6" name="Slide Number Placeholder 1">
            <a:extLst>
              <a:ext uri="{FF2B5EF4-FFF2-40B4-BE49-F238E27FC236}">
                <a16:creationId xmlns:a16="http://schemas.microsoft.com/office/drawing/2014/main" xmlns="" id="{249E9BFF-0D57-4832-BC3D-6662149BF05A}"/>
              </a:ext>
            </a:extLst>
          </p:cNvPr>
          <p:cNvSpPr>
            <a:spLocks noGrp="1"/>
          </p:cNvSpPr>
          <p:nvPr>
            <p:ph type="sldNum" sz="quarter" idx="12"/>
          </p:nvPr>
        </p:nvSpPr>
        <p:spPr>
          <a:xfrm>
            <a:off x="6553200" y="6356350"/>
            <a:ext cx="2133600" cy="365125"/>
          </a:xfrm>
        </p:spPr>
        <p:txBody>
          <a:bodyPr/>
          <a:lstStyle/>
          <a:p>
            <a:fld id="{CEDF6D6C-5AA7-4844-B80C-6FB67B21D5FB}" type="slidenum">
              <a:rPr lang="en-US" smtClean="0"/>
              <a:t>10</a:t>
            </a:fld>
            <a:endParaRPr lang="en-US" dirty="0"/>
          </a:p>
        </p:txBody>
      </p:sp>
    </p:spTree>
    <p:extLst>
      <p:ext uri="{BB962C8B-B14F-4D97-AF65-F5344CB8AC3E}">
        <p14:creationId xmlns:p14="http://schemas.microsoft.com/office/powerpoint/2010/main" val="172912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2"/>
          <p:cNvSpPr txBox="1">
            <a:spLocks/>
          </p:cNvSpPr>
          <p:nvPr/>
        </p:nvSpPr>
        <p:spPr>
          <a:xfrm>
            <a:off x="85725" y="278604"/>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Sponsored Plans – MWBE Participation</a:t>
            </a:r>
          </a:p>
        </p:txBody>
      </p:sp>
      <p:graphicFrame>
        <p:nvGraphicFramePr>
          <p:cNvPr id="8" name="Chart 7"/>
          <p:cNvGraphicFramePr>
            <a:graphicFrameLocks noChangeAspect="1"/>
          </p:cNvGraphicFramePr>
          <p:nvPr>
            <p:extLst/>
          </p:nvPr>
        </p:nvGraphicFramePr>
        <p:xfrm>
          <a:off x="1131395" y="1436514"/>
          <a:ext cx="3192737" cy="22860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a:graphicFrameLocks noChangeAspect="1"/>
          </p:cNvGraphicFramePr>
          <p:nvPr>
            <p:extLst/>
          </p:nvPr>
        </p:nvGraphicFramePr>
        <p:xfrm>
          <a:off x="4837386" y="1436514"/>
          <a:ext cx="3332947" cy="2286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Chart 14"/>
          <p:cNvGraphicFramePr>
            <a:graphicFrameLocks noChangeAspect="1"/>
          </p:cNvGraphicFramePr>
          <p:nvPr>
            <p:extLst/>
          </p:nvPr>
        </p:nvGraphicFramePr>
        <p:xfrm>
          <a:off x="4837386" y="3598919"/>
          <a:ext cx="3193614" cy="2286000"/>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nvPr>
        </p:nvGraphicFramePr>
        <p:xfrm>
          <a:off x="1204529" y="3720131"/>
          <a:ext cx="3046468" cy="2038982"/>
        </p:xfrm>
        <a:graphic>
          <a:graphicData uri="http://schemas.openxmlformats.org/drawingml/2006/chart">
            <c:chart xmlns:c="http://schemas.openxmlformats.org/drawingml/2006/chart" xmlns:r="http://schemas.openxmlformats.org/officeDocument/2006/relationships" r:id="rId5"/>
          </a:graphicData>
        </a:graphic>
      </p:graphicFrame>
      <p:sp>
        <p:nvSpPr>
          <p:cNvPr id="11" name="TextBox 10"/>
          <p:cNvSpPr txBox="1"/>
          <p:nvPr/>
        </p:nvSpPr>
        <p:spPr>
          <a:xfrm>
            <a:off x="126128" y="641904"/>
            <a:ext cx="2016899" cy="307777"/>
          </a:xfrm>
          <a:prstGeom prst="rect">
            <a:avLst/>
          </a:prstGeom>
          <a:noFill/>
        </p:spPr>
        <p:txBody>
          <a:bodyPr wrap="none" rtlCol="0">
            <a:spAutoFit/>
          </a:bodyPr>
          <a:lstStyle/>
          <a:p>
            <a:r>
              <a:rPr lang="en-US" sz="1400" dirty="0">
                <a:solidFill>
                  <a:srgbClr val="222F8F"/>
                </a:solidFill>
              </a:rPr>
              <a:t>As of December 31, 2017</a:t>
            </a:r>
          </a:p>
        </p:txBody>
      </p:sp>
      <p:sp>
        <p:nvSpPr>
          <p:cNvPr id="12" name="Slide Number Placeholder 1">
            <a:extLst>
              <a:ext uri="{FF2B5EF4-FFF2-40B4-BE49-F238E27FC236}">
                <a16:creationId xmlns:a16="http://schemas.microsoft.com/office/drawing/2014/main" xmlns="" id="{309804C3-B5DF-4D99-BEAE-216AC0134230}"/>
              </a:ext>
            </a:extLst>
          </p:cNvPr>
          <p:cNvSpPr>
            <a:spLocks noGrp="1"/>
          </p:cNvSpPr>
          <p:nvPr>
            <p:ph type="sldNum" sz="quarter" idx="12"/>
          </p:nvPr>
        </p:nvSpPr>
        <p:spPr>
          <a:xfrm>
            <a:off x="6553200" y="6356350"/>
            <a:ext cx="2133600" cy="365125"/>
          </a:xfrm>
        </p:spPr>
        <p:txBody>
          <a:bodyPr/>
          <a:lstStyle/>
          <a:p>
            <a:fld id="{CEDF6D6C-5AA7-4844-B80C-6FB67B21D5FB}" type="slidenum">
              <a:rPr lang="en-US" smtClean="0"/>
              <a:t>11</a:t>
            </a:fld>
            <a:endParaRPr lang="en-US" dirty="0"/>
          </a:p>
        </p:txBody>
      </p:sp>
    </p:spTree>
    <p:extLst>
      <p:ext uri="{BB962C8B-B14F-4D97-AF65-F5344CB8AC3E}">
        <p14:creationId xmlns:p14="http://schemas.microsoft.com/office/powerpoint/2010/main" val="42638291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12</a:t>
            </a:fld>
            <a:endParaRPr lang="en-US"/>
          </a:p>
        </p:txBody>
      </p:sp>
      <p:sp>
        <p:nvSpPr>
          <p:cNvPr id="3" name="TextBox 2"/>
          <p:cNvSpPr txBox="1"/>
          <p:nvPr/>
        </p:nvSpPr>
        <p:spPr>
          <a:xfrm>
            <a:off x="2875004" y="2364259"/>
            <a:ext cx="3347119" cy="646331"/>
          </a:xfrm>
          <a:prstGeom prst="rect">
            <a:avLst/>
          </a:prstGeom>
          <a:noFill/>
        </p:spPr>
        <p:txBody>
          <a:bodyPr wrap="square" rtlCol="0">
            <a:spAutoFit/>
          </a:bodyPr>
          <a:lstStyle/>
          <a:p>
            <a:pPr algn="ctr"/>
            <a:r>
              <a:rPr lang="en-US" sz="3600" dirty="0"/>
              <a:t>Appendix</a:t>
            </a:r>
          </a:p>
        </p:txBody>
      </p:sp>
    </p:spTree>
    <p:extLst>
      <p:ext uri="{BB962C8B-B14F-4D97-AF65-F5344CB8AC3E}">
        <p14:creationId xmlns:p14="http://schemas.microsoft.com/office/powerpoint/2010/main" val="3889109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696442984"/>
              </p:ext>
            </p:extLst>
          </p:nvPr>
        </p:nvGraphicFramePr>
        <p:xfrm>
          <a:off x="2945254" y="3973309"/>
          <a:ext cx="3264002" cy="800100"/>
        </p:xfrm>
        <a:graphic>
          <a:graphicData uri="http://schemas.openxmlformats.org/drawingml/2006/table">
            <a:tbl>
              <a:tblPr>
                <a:tableStyleId>{2D5ABB26-0587-4C30-8999-92F81FD0307C}</a:tableStyleId>
              </a:tblPr>
              <a:tblGrid>
                <a:gridCol w="2120030">
                  <a:extLst>
                    <a:ext uri="{9D8B030D-6E8A-4147-A177-3AD203B41FA5}">
                      <a16:colId xmlns:a16="http://schemas.microsoft.com/office/drawing/2014/main" xmlns="" val="20000"/>
                    </a:ext>
                  </a:extLst>
                </a:gridCol>
                <a:gridCol w="1143972">
                  <a:extLst>
                    <a:ext uri="{9D8B030D-6E8A-4147-A177-3AD203B41FA5}">
                      <a16:colId xmlns:a16="http://schemas.microsoft.com/office/drawing/2014/main" xmlns="" val="20001"/>
                    </a:ext>
                  </a:extLst>
                </a:gridCol>
              </a:tblGrid>
              <a:tr h="200025">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200025">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NEPC, LLC</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200025">
                <a:tc>
                  <a:txBody>
                    <a:bodyPr/>
                    <a:lstStyle/>
                    <a:p>
                      <a:pPr algn="l" fontAlgn="b"/>
                      <a:r>
                        <a:rPr lang="en-US" sz="1100" u="none" strike="noStrike">
                          <a:effectLst/>
                        </a:rPr>
                        <a:t>Actuary</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200025">
                <a:tc>
                  <a:txBody>
                    <a:bodyPr/>
                    <a:lstStyle/>
                    <a:p>
                      <a:pPr algn="l" fontAlgn="b"/>
                      <a:r>
                        <a:rPr lang="en-US" sz="1100" u="none" strike="noStrike" dirty="0">
                          <a:effectLst/>
                        </a:rPr>
                        <a:t>Trustee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bl>
          </a:graphicData>
        </a:graphic>
      </p:graphicFrame>
      <p:sp>
        <p:nvSpPr>
          <p:cNvPr id="3" name="Slide Number Placeholder 2"/>
          <p:cNvSpPr>
            <a:spLocks noGrp="1"/>
          </p:cNvSpPr>
          <p:nvPr>
            <p:ph type="sldNum" sz="quarter" idx="12"/>
          </p:nvPr>
        </p:nvSpPr>
        <p:spPr/>
        <p:txBody>
          <a:bodyPr/>
          <a:lstStyle/>
          <a:p>
            <a:fld id="{CEDF6D6C-5AA7-4844-B80C-6FB67B21D5FB}" type="slidenum">
              <a:rPr lang="en-US" smtClean="0"/>
              <a:t>13</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051583634"/>
              </p:ext>
            </p:extLst>
          </p:nvPr>
        </p:nvGraphicFramePr>
        <p:xfrm>
          <a:off x="914400" y="1064621"/>
          <a:ext cx="7325711" cy="2634118"/>
        </p:xfrm>
        <a:graphic>
          <a:graphicData uri="http://schemas.openxmlformats.org/drawingml/2006/table">
            <a:tbl>
              <a:tblPr>
                <a:tableStyleId>{2D5ABB26-0587-4C30-8999-92F81FD0307C}</a:tableStyleId>
              </a:tblPr>
              <a:tblGrid>
                <a:gridCol w="2766140">
                  <a:extLst>
                    <a:ext uri="{9D8B030D-6E8A-4147-A177-3AD203B41FA5}">
                      <a16:colId xmlns:a16="http://schemas.microsoft.com/office/drawing/2014/main" xmlns="" val="20000"/>
                    </a:ext>
                  </a:extLst>
                </a:gridCol>
                <a:gridCol w="2218991">
                  <a:extLst>
                    <a:ext uri="{9D8B030D-6E8A-4147-A177-3AD203B41FA5}">
                      <a16:colId xmlns:a16="http://schemas.microsoft.com/office/drawing/2014/main" xmlns="" val="20001"/>
                    </a:ext>
                  </a:extLst>
                </a:gridCol>
                <a:gridCol w="2340580">
                  <a:extLst>
                    <a:ext uri="{9D8B030D-6E8A-4147-A177-3AD203B41FA5}">
                      <a16:colId xmlns:a16="http://schemas.microsoft.com/office/drawing/2014/main" xmlns="" val="20002"/>
                    </a:ext>
                  </a:extLst>
                </a:gridCol>
              </a:tblGrid>
              <a:tr h="0">
                <a:tc gridSpan="3">
                  <a:txBody>
                    <a:bodyPr/>
                    <a:lstStyle/>
                    <a:p>
                      <a:pPr algn="ctr" fontAlgn="b"/>
                      <a:r>
                        <a:rPr lang="en-US" sz="1100" b="1" u="none" strike="noStrike" dirty="0">
                          <a:effectLst/>
                          <a:latin typeface="Calibri" charset="0"/>
                          <a:ea typeface="Calibri" charset="0"/>
                          <a:cs typeface="Calibri" charset="0"/>
                        </a:rPr>
                        <a:t>MTA Defined Benefit Pension Plan</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0">
                <a:tc gridSpan="3">
                  <a:txBody>
                    <a:bodyPr/>
                    <a:lstStyle/>
                    <a:p>
                      <a:pPr algn="ctr" fontAlgn="b"/>
                      <a:r>
                        <a:rPr lang="en-US" sz="1100" b="1" u="none" strike="noStrike" dirty="0">
                          <a:effectLst/>
                          <a:latin typeface="Calibri" charset="0"/>
                          <a:ea typeface="Calibri" charset="0"/>
                          <a:cs typeface="Calibri" charset="0"/>
                        </a:rPr>
                        <a:t>LIRR Plan for Additional Plan</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0">
                <a:tc gridSpan="3">
                  <a:txBody>
                    <a:bodyPr/>
                    <a:lstStyle/>
                    <a:p>
                      <a:pPr algn="ctr" fontAlgn="b"/>
                      <a:r>
                        <a:rPr lang="en-US" sz="1100" b="1" u="none" strike="noStrike" dirty="0">
                          <a:effectLst/>
                          <a:latin typeface="Calibri" charset="0"/>
                          <a:ea typeface="Calibri" charset="0"/>
                          <a:cs typeface="Calibri" charset="0"/>
                        </a:rPr>
                        <a:t>Pension Board of Managers</a:t>
                      </a:r>
                      <a:endParaRPr lang="en-US" sz="1100" b="1" i="0" u="none" strike="noStrike" dirty="0">
                        <a:solidFill>
                          <a:srgbClr val="0070C0"/>
                        </a:solidFill>
                        <a:effectLst/>
                        <a:latin typeface="Calibri" charset="0"/>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2"/>
                  </a:ext>
                </a:extLst>
              </a:tr>
              <a:tr h="0">
                <a:tc>
                  <a:txBody>
                    <a:bodyPr/>
                    <a:lstStyle/>
                    <a:p>
                      <a:pPr algn="l" fontAlgn="b"/>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3"/>
                  </a:ext>
                </a:extLst>
              </a:tr>
              <a:tr h="0">
                <a:tc>
                  <a:txBody>
                    <a:bodyPr/>
                    <a:lstStyle/>
                    <a:p>
                      <a:pPr algn="l" fontAlgn="b"/>
                      <a:r>
                        <a:rPr lang="en-US" sz="1100" u="sng" strike="noStrike" dirty="0">
                          <a:effectLst/>
                          <a:latin typeface="Calibri" charset="0"/>
                          <a:ea typeface="Calibri" charset="0"/>
                          <a:cs typeface="Calibri" charset="0"/>
                        </a:rPr>
                        <a:t>MEMBER</a:t>
                      </a:r>
                      <a:endParaRPr lang="en-US" sz="1100" b="1" i="0" u="sng"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sng" strike="noStrike" dirty="0">
                          <a:effectLst/>
                          <a:latin typeface="Calibri" charset="0"/>
                          <a:ea typeface="Calibri" charset="0"/>
                          <a:cs typeface="Calibri" charset="0"/>
                        </a:rPr>
                        <a:t>DESIGNEE</a:t>
                      </a:r>
                      <a:endParaRPr lang="en-US" sz="1100" b="1" i="0" u="sng"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sng" strike="noStrike">
                          <a:effectLst/>
                          <a:latin typeface="Calibri" charset="0"/>
                          <a:ea typeface="Calibri" charset="0"/>
                          <a:cs typeface="Calibri" charset="0"/>
                        </a:rPr>
                        <a:t>MTA TITLE</a:t>
                      </a:r>
                      <a:endParaRPr lang="en-US" sz="1100" b="1" i="0" u="sng" strike="noStrike">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4"/>
                  </a:ext>
                </a:extLst>
              </a:tr>
              <a:tr h="0">
                <a:tc>
                  <a:txBody>
                    <a:bodyPr/>
                    <a:lstStyle/>
                    <a:p>
                      <a:pPr algn="l" fontAlgn="t"/>
                      <a:r>
                        <a:rPr lang="en-US" sz="1100" u="none" strike="noStrike" dirty="0">
                          <a:effectLst/>
                          <a:latin typeface="Calibri" charset="0"/>
                          <a:ea typeface="Calibri" charset="0"/>
                          <a:cs typeface="Calibri" charset="0"/>
                        </a:rPr>
                        <a:t>Chairman of the MTA</a:t>
                      </a:r>
                      <a:endParaRPr lang="en-US" sz="1100" b="0" i="0" u="none" strike="noStrike" dirty="0">
                        <a:solidFill>
                          <a:srgbClr val="000000"/>
                        </a:solidFill>
                        <a:effectLst/>
                        <a:latin typeface="Calibri" charset="0"/>
                        <a:ea typeface="Calibri" charset="0"/>
                        <a:cs typeface="Calibri" charset="0"/>
                      </a:endParaRPr>
                    </a:p>
                  </a:txBody>
                  <a:tcPr marL="8537" marR="8537" marT="8537" marB="0"/>
                </a:tc>
                <a:tc>
                  <a:txBody>
                    <a:bodyPr/>
                    <a:lstStyle/>
                    <a:p>
                      <a:pPr algn="l" fontAlgn="t"/>
                      <a:r>
                        <a:rPr lang="en-US" sz="1100" u="none" strike="noStrike" dirty="0">
                          <a:effectLst/>
                          <a:latin typeface="Calibri" charset="0"/>
                          <a:ea typeface="Calibri" charset="0"/>
                          <a:cs typeface="Calibri" charset="0"/>
                        </a:rPr>
                        <a:t>Margaret Connor </a:t>
                      </a:r>
                    </a:p>
                    <a:p>
                      <a:pPr algn="l" fontAlgn="t"/>
                      <a:r>
                        <a:rPr lang="en-US" sz="1100" u="none" strike="noStrike" dirty="0">
                          <a:effectLst/>
                          <a:latin typeface="Calibri" charset="0"/>
                          <a:ea typeface="Calibri" charset="0"/>
                          <a:cs typeface="Calibri" charset="0"/>
                        </a:rPr>
                        <a:t>Chair of Pension Board of Managers</a:t>
                      </a:r>
                      <a:endParaRPr lang="en-US" sz="1100" b="0" i="0" u="none" strike="noStrike" dirty="0">
                        <a:solidFill>
                          <a:srgbClr val="000000"/>
                        </a:solidFill>
                        <a:effectLst/>
                        <a:latin typeface="Calibri" charset="0"/>
                        <a:ea typeface="Calibri" charset="0"/>
                        <a:cs typeface="Calibri" charset="0"/>
                      </a:endParaRPr>
                    </a:p>
                  </a:txBody>
                  <a:tcPr marL="8537" marR="8537" marT="8537" marB="0"/>
                </a:tc>
                <a:tc>
                  <a:txBody>
                    <a:bodyPr/>
                    <a:lstStyle/>
                    <a:p>
                      <a:pPr algn="l" fontAlgn="t"/>
                      <a:r>
                        <a:rPr lang="en-US" sz="1100" u="none" strike="noStrike" dirty="0">
                          <a:effectLst/>
                          <a:latin typeface="Calibri" charset="0"/>
                          <a:ea typeface="Calibri" charset="0"/>
                          <a:cs typeface="Calibri" charset="0"/>
                        </a:rPr>
                        <a:t>Sr. Dir. of Human Resources and Retirement Programs</a:t>
                      </a:r>
                      <a:endParaRPr lang="en-US" sz="1100" b="0" i="0" u="none" strike="noStrike" dirty="0">
                        <a:solidFill>
                          <a:srgbClr val="000000"/>
                        </a:solidFill>
                        <a:effectLst/>
                        <a:latin typeface="Calibri" charset="0"/>
                        <a:ea typeface="Calibri" charset="0"/>
                        <a:cs typeface="Calibri" charset="0"/>
                      </a:endParaRPr>
                    </a:p>
                  </a:txBody>
                  <a:tcPr marL="8537" marR="8537" marT="8537" marB="0"/>
                </a:tc>
                <a:extLst>
                  <a:ext uri="{0D108BD9-81ED-4DB2-BD59-A6C34878D82A}">
                    <a16:rowId xmlns:a16="http://schemas.microsoft.com/office/drawing/2014/main" xmlns="" val="10005"/>
                  </a:ext>
                </a:extLst>
              </a:tr>
              <a:tr h="0">
                <a:tc>
                  <a:txBody>
                    <a:bodyPr/>
                    <a:lstStyle/>
                    <a:p>
                      <a:pPr algn="l" fontAlgn="t"/>
                      <a:r>
                        <a:rPr lang="en-US" sz="1100" u="none" strike="noStrike">
                          <a:effectLst/>
                          <a:latin typeface="Calibri" charset="0"/>
                          <a:ea typeface="Calibri" charset="0"/>
                          <a:cs typeface="Calibri" charset="0"/>
                        </a:rPr>
                        <a:t>MTA Labor Relations</a:t>
                      </a:r>
                      <a:endParaRPr lang="en-US" sz="1100" b="0" i="0" u="none" strike="noStrike">
                        <a:solidFill>
                          <a:srgbClr val="000000"/>
                        </a:solidFill>
                        <a:effectLst/>
                        <a:latin typeface="Calibri" charset="0"/>
                        <a:ea typeface="Calibri" charset="0"/>
                        <a:cs typeface="Calibri" charset="0"/>
                      </a:endParaRPr>
                    </a:p>
                  </a:txBody>
                  <a:tcPr marL="8537" marR="8537" marT="8537" marB="0"/>
                </a:tc>
                <a:tc>
                  <a:txBody>
                    <a:bodyPr/>
                    <a:lstStyle/>
                    <a:p>
                      <a:pPr algn="l" fontAlgn="b"/>
                      <a:r>
                        <a:rPr lang="en-US" sz="1100" u="none" strike="noStrike" dirty="0">
                          <a:effectLst/>
                          <a:latin typeface="Calibri" charset="0"/>
                          <a:ea typeface="Calibri" charset="0"/>
                          <a:cs typeface="Calibri" charset="0"/>
                        </a:rPr>
                        <a:t>Abigail Sole</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Labor Counsel</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6"/>
                  </a:ext>
                </a:extLst>
              </a:tr>
              <a:tr h="0">
                <a:tc>
                  <a:txBody>
                    <a:bodyPr/>
                    <a:lstStyle/>
                    <a:p>
                      <a:pPr algn="l" fontAlgn="b"/>
                      <a:r>
                        <a:rPr lang="en-US" sz="1100" u="none" strike="noStrike">
                          <a:effectLst/>
                          <a:latin typeface="Calibri" charset="0"/>
                          <a:ea typeface="Calibri" charset="0"/>
                          <a:cs typeface="Calibri" charset="0"/>
                        </a:rPr>
                        <a:t>MTA Chief Financial Officer</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Douglas Johnson</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Director of</a:t>
                      </a:r>
                      <a:r>
                        <a:rPr lang="en-US" sz="1100" u="none" strike="noStrike" baseline="0" dirty="0">
                          <a:effectLst/>
                          <a:latin typeface="Calibri" charset="0"/>
                          <a:ea typeface="Calibri" charset="0"/>
                          <a:cs typeface="Calibri" charset="0"/>
                        </a:rPr>
                        <a:t> Management &amp; Budget</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7"/>
                  </a:ext>
                </a:extLst>
              </a:tr>
              <a:tr h="0">
                <a:tc>
                  <a:txBody>
                    <a:bodyPr/>
                    <a:lstStyle/>
                    <a:p>
                      <a:pPr algn="l" fontAlgn="b"/>
                      <a:r>
                        <a:rPr lang="en-US" sz="1100" u="none" strike="noStrike">
                          <a:effectLst/>
                          <a:latin typeface="Calibri" charset="0"/>
                          <a:ea typeface="Calibri" charset="0"/>
                          <a:cs typeface="Calibri" charset="0"/>
                        </a:rPr>
                        <a:t>Metro North</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James  McGovern</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Controller, MNR</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8"/>
                  </a:ext>
                </a:extLst>
              </a:tr>
              <a:tr h="0">
                <a:tc>
                  <a:txBody>
                    <a:bodyPr/>
                    <a:lstStyle/>
                    <a:p>
                      <a:pPr algn="l" fontAlgn="b"/>
                      <a:r>
                        <a:rPr lang="en-US" sz="1100" u="none" strike="noStrike">
                          <a:effectLst/>
                          <a:latin typeface="Calibri" charset="0"/>
                          <a:ea typeface="Calibri" charset="0"/>
                          <a:cs typeface="Calibri" charset="0"/>
                        </a:rPr>
                        <a:t>Long Island Railroad</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Michael Reilly</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Controller, LIRR</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09"/>
                  </a:ext>
                </a:extLst>
              </a:tr>
              <a:tr h="0">
                <a:tc>
                  <a:txBody>
                    <a:bodyPr/>
                    <a:lstStyle/>
                    <a:p>
                      <a:pPr algn="l" fontAlgn="b"/>
                      <a:r>
                        <a:rPr lang="en-US" sz="1100" u="none" strike="noStrike">
                          <a:effectLst/>
                          <a:latin typeface="Calibri" charset="0"/>
                          <a:ea typeface="Calibri" charset="0"/>
                          <a:cs typeface="Calibri" charset="0"/>
                        </a:rPr>
                        <a:t>SIRTOA</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Kevin McKenna</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MTA Consultant</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10"/>
                  </a:ext>
                </a:extLst>
              </a:tr>
              <a:tr h="0">
                <a:tc>
                  <a:txBody>
                    <a:bodyPr/>
                    <a:lstStyle/>
                    <a:p>
                      <a:pPr algn="l" fontAlgn="b"/>
                      <a:r>
                        <a:rPr lang="en-US" sz="1100" u="none" strike="noStrike">
                          <a:effectLst/>
                          <a:latin typeface="Calibri" charset="0"/>
                          <a:ea typeface="Calibri" charset="0"/>
                          <a:cs typeface="Calibri" charset="0"/>
                        </a:rPr>
                        <a:t>MTA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Roy Grey-Stewart</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Director of Finance, MTA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11"/>
                  </a:ext>
                </a:extLst>
              </a:tr>
              <a:tr h="0">
                <a:tc>
                  <a:txBody>
                    <a:bodyPr/>
                    <a:lstStyle/>
                    <a:p>
                      <a:pPr algn="l" fontAlgn="b"/>
                      <a:r>
                        <a:rPr lang="en-US" sz="1100" u="none" strike="noStrike">
                          <a:effectLst/>
                          <a:latin typeface="Calibri" charset="0"/>
                          <a:ea typeface="Calibri" charset="0"/>
                          <a:cs typeface="Calibri" charset="0"/>
                        </a:rPr>
                        <a:t>Long Island Bus</a:t>
                      </a:r>
                      <a:endParaRPr lang="en-US" sz="1100" b="0" i="0" u="none" strike="noStrike">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Patrick McCoy</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a:effectLst/>
                          <a:latin typeface="Calibri" charset="0"/>
                          <a:ea typeface="Calibri" charset="0"/>
                          <a:cs typeface="Calibri" charset="0"/>
                        </a:rPr>
                        <a:t>Director, MTA Finance</a:t>
                      </a:r>
                      <a:endParaRPr lang="en-US" sz="1100" b="0" i="0" u="none" strike="noStrike">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12"/>
                  </a:ext>
                </a:extLst>
              </a:tr>
              <a:tr h="0">
                <a:tc>
                  <a:txBody>
                    <a:bodyPr/>
                    <a:lstStyle/>
                    <a:p>
                      <a:pPr algn="l" fontAlgn="b"/>
                      <a:r>
                        <a:rPr lang="en-US" sz="1100" u="none" strike="noStrike" dirty="0">
                          <a:effectLst/>
                          <a:latin typeface="Calibri" charset="0"/>
                          <a:ea typeface="Calibri" charset="0"/>
                          <a:cs typeface="Calibri" charset="0"/>
                        </a:rPr>
                        <a:t>TWU Representative</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r>
                        <a:rPr lang="en-US" sz="1100" u="none" strike="noStrike" dirty="0">
                          <a:effectLst/>
                          <a:latin typeface="Calibri" charset="0"/>
                          <a:ea typeface="Calibri" charset="0"/>
                          <a:cs typeface="Calibri" charset="0"/>
                        </a:rPr>
                        <a:t>Peter </a:t>
                      </a:r>
                      <a:r>
                        <a:rPr lang="en-US" sz="1100" u="none" strike="noStrike" dirty="0" err="1">
                          <a:effectLst/>
                          <a:latin typeface="Calibri" charset="0"/>
                          <a:ea typeface="Calibri" charset="0"/>
                          <a:cs typeface="Calibri" charset="0"/>
                        </a:rPr>
                        <a:t>Roscone</a:t>
                      </a:r>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tc>
                  <a:txBody>
                    <a:bodyPr/>
                    <a:lstStyle/>
                    <a:p>
                      <a:pPr algn="l" fontAlgn="b"/>
                      <a:endParaRPr lang="en-US" sz="1100" b="0" i="0" u="none" strike="noStrike" dirty="0">
                        <a:solidFill>
                          <a:srgbClr val="000000"/>
                        </a:solidFill>
                        <a:effectLst/>
                        <a:latin typeface="Calibri" charset="0"/>
                        <a:ea typeface="Calibri" charset="0"/>
                        <a:cs typeface="Calibri" charset="0"/>
                      </a:endParaRPr>
                    </a:p>
                  </a:txBody>
                  <a:tcPr marL="8537" marR="8537" marT="8537" marB="0" anchor="b"/>
                </a:tc>
                <a:extLst>
                  <a:ext uri="{0D108BD9-81ED-4DB2-BD59-A6C34878D82A}">
                    <a16:rowId xmlns:a16="http://schemas.microsoft.com/office/drawing/2014/main" xmlns="" val="10013"/>
                  </a:ext>
                </a:extLst>
              </a:tr>
            </a:tbl>
          </a:graphicData>
        </a:graphic>
      </p:graphicFrame>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a:t>
            </a:r>
            <a:r>
              <a:rPr lang="en-US" sz="240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1201341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946987903"/>
              </p:ext>
            </p:extLst>
          </p:nvPr>
        </p:nvGraphicFramePr>
        <p:xfrm>
          <a:off x="2425700" y="3088055"/>
          <a:ext cx="5194300" cy="799734"/>
        </p:xfrm>
        <a:graphic>
          <a:graphicData uri="http://schemas.openxmlformats.org/drawingml/2006/table">
            <a:tbl>
              <a:tblPr>
                <a:tableStyleId>{2D5ABB26-0587-4C30-8999-92F81FD0307C}</a:tableStyleId>
              </a:tblPr>
              <a:tblGrid>
                <a:gridCol w="2260600">
                  <a:extLst>
                    <a:ext uri="{9D8B030D-6E8A-4147-A177-3AD203B41FA5}">
                      <a16:colId xmlns:a16="http://schemas.microsoft.com/office/drawing/2014/main" xmlns="" val="20000"/>
                    </a:ext>
                  </a:extLst>
                </a:gridCol>
                <a:gridCol w="2933700">
                  <a:extLst>
                    <a:ext uri="{9D8B030D-6E8A-4147-A177-3AD203B41FA5}">
                      <a16:colId xmlns:a16="http://schemas.microsoft.com/office/drawing/2014/main" xmlns="" val="20001"/>
                    </a:ext>
                  </a:extLst>
                </a:gridCol>
              </a:tblGrid>
              <a:tr h="199659">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200025">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NEPC, LLC</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200025">
                <a:tc>
                  <a:txBody>
                    <a:bodyPr/>
                    <a:lstStyle/>
                    <a:p>
                      <a:pPr algn="l" fontAlgn="b"/>
                      <a:r>
                        <a:rPr lang="en-US" sz="1100" u="none" strike="noStrike" dirty="0">
                          <a:effectLst/>
                        </a:rPr>
                        <a:t>Actuary</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200025">
                <a:tc>
                  <a:txBody>
                    <a:bodyPr/>
                    <a:lstStyle/>
                    <a:p>
                      <a:pPr algn="l" fontAlgn="b"/>
                      <a:r>
                        <a:rPr lang="en-US" sz="1100" u="none" strike="noStrike">
                          <a:effectLst/>
                        </a:rPr>
                        <a:t>Trustee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14</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345580404"/>
              </p:ext>
            </p:extLst>
          </p:nvPr>
        </p:nvGraphicFramePr>
        <p:xfrm>
          <a:off x="924909" y="1047580"/>
          <a:ext cx="7304691" cy="1753233"/>
        </p:xfrm>
        <a:graphic>
          <a:graphicData uri="http://schemas.openxmlformats.org/drawingml/2006/table">
            <a:tbl>
              <a:tblPr>
                <a:tableStyleId>{2D5ABB26-0587-4C30-8999-92F81FD0307C}</a:tableStyleId>
              </a:tblPr>
              <a:tblGrid>
                <a:gridCol w="2758203">
                  <a:extLst>
                    <a:ext uri="{9D8B030D-6E8A-4147-A177-3AD203B41FA5}">
                      <a16:colId xmlns:a16="http://schemas.microsoft.com/office/drawing/2014/main" xmlns="" val="20000"/>
                    </a:ext>
                  </a:extLst>
                </a:gridCol>
                <a:gridCol w="2212624">
                  <a:extLst>
                    <a:ext uri="{9D8B030D-6E8A-4147-A177-3AD203B41FA5}">
                      <a16:colId xmlns:a16="http://schemas.microsoft.com/office/drawing/2014/main" xmlns="" val="20001"/>
                    </a:ext>
                  </a:extLst>
                </a:gridCol>
                <a:gridCol w="2333864">
                  <a:extLst>
                    <a:ext uri="{9D8B030D-6E8A-4147-A177-3AD203B41FA5}">
                      <a16:colId xmlns:a16="http://schemas.microsoft.com/office/drawing/2014/main" xmlns="" val="20002"/>
                    </a:ext>
                  </a:extLst>
                </a:gridCol>
              </a:tblGrid>
              <a:tr h="0">
                <a:tc gridSpan="3">
                  <a:txBody>
                    <a:bodyPr/>
                    <a:lstStyle/>
                    <a:p>
                      <a:pPr algn="ctr" fontAlgn="b"/>
                      <a:r>
                        <a:rPr lang="en-US" sz="1100" b="1" u="none" strike="noStrike" dirty="0">
                          <a:effectLst/>
                        </a:rPr>
                        <a:t>MaBSTOA Pension Plan</a:t>
                      </a:r>
                      <a:endParaRPr lang="en-US" sz="1100" b="1" i="0" u="none" strike="noStrike" dirty="0">
                        <a:solidFill>
                          <a:srgbClr val="0070C0"/>
                        </a:solidFill>
                        <a:effectLst/>
                        <a:latin typeface="Calibri" panose="020F0502020204030204" pitchFamily="34"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0">
                <a:tc gridSpan="3">
                  <a:txBody>
                    <a:bodyPr/>
                    <a:lstStyle/>
                    <a:p>
                      <a:pPr algn="ctr" fontAlgn="b"/>
                      <a:r>
                        <a:rPr lang="en-US" sz="1100" b="1" u="none" strike="noStrike" dirty="0">
                          <a:effectLst/>
                        </a:rPr>
                        <a:t>Investment Committee</a:t>
                      </a:r>
                      <a:endParaRPr lang="en-US" sz="1100" b="1" i="0" u="none" strike="noStrike" dirty="0">
                        <a:solidFill>
                          <a:srgbClr val="0070C0"/>
                        </a:solidFill>
                        <a:effectLst/>
                        <a:latin typeface="Calibri" panose="020F0502020204030204" pitchFamily="34"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0">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b"/>
                </a:tc>
                <a:extLst>
                  <a:ext uri="{0D108BD9-81ED-4DB2-BD59-A6C34878D82A}">
                    <a16:rowId xmlns:a16="http://schemas.microsoft.com/office/drawing/2014/main" xmlns="" val="10002"/>
                  </a:ext>
                </a:extLst>
              </a:tr>
              <a:tr h="0">
                <a:tc>
                  <a:txBody>
                    <a:bodyPr/>
                    <a:lstStyle/>
                    <a:p>
                      <a:pPr algn="l" fontAlgn="b"/>
                      <a:r>
                        <a:rPr lang="en-US" sz="1100" u="sng" strike="noStrike" dirty="0">
                          <a:effectLst/>
                        </a:rPr>
                        <a:t>MEMBER</a:t>
                      </a:r>
                      <a:endParaRPr lang="en-US" sz="1100" b="1" i="0" u="sng" strike="noStrike" dirty="0">
                        <a:solidFill>
                          <a:srgbClr val="000000"/>
                        </a:solidFill>
                        <a:effectLst/>
                        <a:latin typeface="Calibri" panose="020F0502020204030204" pitchFamily="34" charset="0"/>
                      </a:endParaRPr>
                    </a:p>
                  </a:txBody>
                  <a:tcPr marL="8537" marR="8537" marT="8537" marB="0" anchor="b"/>
                </a:tc>
                <a:tc>
                  <a:txBody>
                    <a:bodyPr/>
                    <a:lstStyle/>
                    <a:p>
                      <a:pPr algn="l" fontAlgn="b"/>
                      <a:r>
                        <a:rPr lang="en-US" sz="1100" u="sng" strike="noStrike" dirty="0">
                          <a:effectLst/>
                        </a:rPr>
                        <a:t>DESIGNEE</a:t>
                      </a:r>
                      <a:endParaRPr lang="en-US" sz="1100" b="1" i="0" u="sng" strike="noStrike" dirty="0">
                        <a:solidFill>
                          <a:srgbClr val="000000"/>
                        </a:solidFill>
                        <a:effectLst/>
                        <a:latin typeface="Calibri" panose="020F0502020204030204" pitchFamily="34" charset="0"/>
                      </a:endParaRPr>
                    </a:p>
                  </a:txBody>
                  <a:tcPr marL="8537" marR="8537" marT="8537" marB="0" anchor="b"/>
                </a:tc>
                <a:tc>
                  <a:txBody>
                    <a:bodyPr/>
                    <a:lstStyle/>
                    <a:p>
                      <a:pPr algn="l" fontAlgn="b"/>
                      <a:r>
                        <a:rPr lang="en-US" sz="1100" u="sng" strike="noStrike">
                          <a:effectLst/>
                        </a:rPr>
                        <a:t>MTA TITLE</a:t>
                      </a:r>
                      <a:endParaRPr lang="en-US" sz="1100" b="1" i="0" u="sng" strike="noStrike">
                        <a:solidFill>
                          <a:srgbClr val="000000"/>
                        </a:solidFill>
                        <a:effectLst/>
                        <a:latin typeface="Calibri" panose="020F0502020204030204" pitchFamily="34" charset="0"/>
                      </a:endParaRPr>
                    </a:p>
                  </a:txBody>
                  <a:tcPr marL="8537" marR="8537" marT="8537" marB="0" anchor="b"/>
                </a:tc>
                <a:extLst>
                  <a:ext uri="{0D108BD9-81ED-4DB2-BD59-A6C34878D82A}">
                    <a16:rowId xmlns:a16="http://schemas.microsoft.com/office/drawing/2014/main" xmlns="" val="10003"/>
                  </a:ext>
                </a:extLst>
              </a:tr>
              <a:tr h="0">
                <a:tc>
                  <a:txBody>
                    <a:bodyPr/>
                    <a:lstStyle/>
                    <a:p>
                      <a:pPr algn="l" fontAlgn="t"/>
                      <a:r>
                        <a:rPr lang="en-US" sz="1100" u="none" strike="noStrike" dirty="0">
                          <a:effectLst/>
                        </a:rPr>
                        <a:t>Chairman of Employer's (MaBSTOA) Board</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t"/>
                      <a:r>
                        <a:rPr lang="en-US" sz="1100" u="none" strike="noStrike" dirty="0">
                          <a:effectLst/>
                        </a:rPr>
                        <a:t>Margaret Connor                                  </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Sr. Dir. of Human Resources and Retirement Programs</a:t>
                      </a:r>
                      <a:endParaRPr lang="en-US" sz="1100" b="0" i="0" u="none" strike="noStrike" dirty="0">
                        <a:solidFill>
                          <a:srgbClr val="000000"/>
                        </a:solidFill>
                        <a:effectLst/>
                        <a:latin typeface="Calibri" panose="020F0502020204030204" pitchFamily="34" charset="0"/>
                      </a:endParaRPr>
                    </a:p>
                  </a:txBody>
                  <a:tcPr marL="8537" marR="8537" marT="8537" marB="0" anchor="ctr"/>
                </a:tc>
                <a:extLst>
                  <a:ext uri="{0D108BD9-81ED-4DB2-BD59-A6C34878D82A}">
                    <a16:rowId xmlns:a16="http://schemas.microsoft.com/office/drawing/2014/main" xmlns="" val="10004"/>
                  </a:ext>
                </a:extLst>
              </a:tr>
              <a:tr h="0">
                <a:tc>
                  <a:txBody>
                    <a:bodyPr/>
                    <a:lstStyle/>
                    <a:p>
                      <a:pPr algn="l" fontAlgn="b"/>
                      <a:r>
                        <a:rPr lang="en-US" sz="1100" u="none" strike="noStrike" dirty="0">
                          <a:effectLst/>
                        </a:rPr>
                        <a:t>MTA Chief Financial Officer</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Kevin McKenna</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MTA Consultant</a:t>
                      </a:r>
                      <a:endParaRPr lang="en-US" sz="1100" b="0" i="0" u="none" strike="noStrike" dirty="0">
                        <a:solidFill>
                          <a:srgbClr val="000000"/>
                        </a:solidFill>
                        <a:effectLst/>
                        <a:latin typeface="Calibri" panose="020F0502020204030204" pitchFamily="34" charset="0"/>
                      </a:endParaRPr>
                    </a:p>
                  </a:txBody>
                  <a:tcPr marL="8537" marR="8537" marT="8537" marB="0" anchor="ctr"/>
                </a:tc>
                <a:extLst>
                  <a:ext uri="{0D108BD9-81ED-4DB2-BD59-A6C34878D82A}">
                    <a16:rowId xmlns:a16="http://schemas.microsoft.com/office/drawing/2014/main" xmlns="" val="10005"/>
                  </a:ext>
                </a:extLst>
              </a:tr>
              <a:tr h="0">
                <a:tc>
                  <a:txBody>
                    <a:bodyPr/>
                    <a:lstStyle/>
                    <a:p>
                      <a:pPr algn="l" fontAlgn="b"/>
                      <a:r>
                        <a:rPr lang="en-US" sz="1100" u="none" strike="noStrike" dirty="0">
                          <a:effectLst/>
                        </a:rPr>
                        <a:t>President of Transit Authority</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William </a:t>
                      </a:r>
                      <a:r>
                        <a:rPr lang="en-US" sz="1100" u="none" strike="noStrike" dirty="0" err="1">
                          <a:effectLst/>
                        </a:rPr>
                        <a:t>Vazoulas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Controller, NYCT</a:t>
                      </a:r>
                      <a:endParaRPr lang="en-US" sz="1100" b="0" i="0" u="none" strike="noStrike" dirty="0">
                        <a:solidFill>
                          <a:srgbClr val="000000"/>
                        </a:solidFill>
                        <a:effectLst/>
                        <a:latin typeface="Calibri" panose="020F0502020204030204" pitchFamily="34" charset="0"/>
                      </a:endParaRPr>
                    </a:p>
                  </a:txBody>
                  <a:tcPr marL="8537" marR="8537" marT="8537" marB="0" anchor="ctr"/>
                </a:tc>
                <a:extLst>
                  <a:ext uri="{0D108BD9-81ED-4DB2-BD59-A6C34878D82A}">
                    <a16:rowId xmlns:a16="http://schemas.microsoft.com/office/drawing/2014/main" xmlns="" val="10006"/>
                  </a:ext>
                </a:extLst>
              </a:tr>
              <a:tr h="0">
                <a:tc>
                  <a:txBody>
                    <a:bodyPr/>
                    <a:lstStyle/>
                    <a:p>
                      <a:pPr algn="l" fontAlgn="b"/>
                      <a:r>
                        <a:rPr lang="en-US" sz="1100" u="none" strike="noStrike" dirty="0">
                          <a:effectLst/>
                        </a:rPr>
                        <a:t>TWU Local 100 (2 representatives)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James Whalen</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ctr"/>
                </a:tc>
                <a:extLst>
                  <a:ext uri="{0D108BD9-81ED-4DB2-BD59-A6C34878D82A}">
                    <a16:rowId xmlns:a16="http://schemas.microsoft.com/office/drawing/2014/main" xmlns="" val="10007"/>
                  </a:ext>
                </a:extLst>
              </a:tr>
              <a:tr h="0">
                <a:tc>
                  <a:txBody>
                    <a:bodyPr/>
                    <a:lstStyle/>
                    <a:p>
                      <a:pPr algn="l" fontAlgn="b"/>
                      <a:endParaRPr lang="en-US" sz="1100" b="0" i="0" u="none" strike="noStrike">
                        <a:solidFill>
                          <a:srgbClr val="000000"/>
                        </a:solidFill>
                        <a:effectLst/>
                        <a:latin typeface="Calibri" panose="020F0502020204030204" pitchFamily="34" charset="0"/>
                      </a:endParaRPr>
                    </a:p>
                  </a:txBody>
                  <a:tcPr marL="8537" marR="8537" marT="8537" marB="0" anchor="ctr"/>
                </a:tc>
                <a:tc>
                  <a:txBody>
                    <a:bodyPr/>
                    <a:lstStyle/>
                    <a:p>
                      <a:pPr algn="l" fontAlgn="b"/>
                      <a:r>
                        <a:rPr lang="en-US" sz="1100" u="none" strike="noStrike" dirty="0">
                          <a:effectLst/>
                        </a:rPr>
                        <a:t>Richard Davis</a:t>
                      </a:r>
                      <a:endParaRPr lang="en-US" sz="1100" b="0" i="0" u="none" strike="noStrike" dirty="0">
                        <a:solidFill>
                          <a:srgbClr val="000000"/>
                        </a:solidFill>
                        <a:effectLst/>
                        <a:latin typeface="Calibri" panose="020F0502020204030204" pitchFamily="34" charset="0"/>
                      </a:endParaRPr>
                    </a:p>
                  </a:txBody>
                  <a:tcPr marL="8537" marR="8537" marT="8537" marB="0" anchor="ct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8537" marR="8537" marT="8537" marB="0" anchor="ctr"/>
                </a:tc>
                <a:extLst>
                  <a:ext uri="{0D108BD9-81ED-4DB2-BD59-A6C34878D82A}">
                    <a16:rowId xmlns:a16="http://schemas.microsoft.com/office/drawing/2014/main" xmlns="" val="10008"/>
                  </a:ext>
                </a:extLst>
              </a:tr>
            </a:tbl>
          </a:graphicData>
        </a:graphic>
      </p:graphicFrame>
      <p:sp>
        <p:nvSpPr>
          <p:cNvPr id="10"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a:t>
            </a:r>
            <a:r>
              <a:rPr lang="en-US" sz="240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99240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1745059988"/>
              </p:ext>
            </p:extLst>
          </p:nvPr>
        </p:nvGraphicFramePr>
        <p:xfrm>
          <a:off x="2629524" y="3869671"/>
          <a:ext cx="3604862" cy="571500"/>
        </p:xfrm>
        <a:graphic>
          <a:graphicData uri="http://schemas.openxmlformats.org/drawingml/2006/table">
            <a:tbl>
              <a:tblPr>
                <a:tableStyleId>{2D5ABB26-0587-4C30-8999-92F81FD0307C}</a:tableStyleId>
              </a:tblPr>
              <a:tblGrid>
                <a:gridCol w="2080862">
                  <a:extLst>
                    <a:ext uri="{9D8B030D-6E8A-4147-A177-3AD203B41FA5}">
                      <a16:colId xmlns:a16="http://schemas.microsoft.com/office/drawing/2014/main" xmlns="" val="20000"/>
                    </a:ext>
                  </a:extLst>
                </a:gridCol>
                <a:gridCol w="1524000">
                  <a:extLst>
                    <a:ext uri="{9D8B030D-6E8A-4147-A177-3AD203B41FA5}">
                      <a16:colId xmlns:a16="http://schemas.microsoft.com/office/drawing/2014/main" xmlns="" val="20001"/>
                    </a:ext>
                  </a:extLst>
                </a:gridCol>
              </a:tblGrid>
              <a:tr h="190500">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Sean Crawford</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190500">
                <a:tc>
                  <a:txBody>
                    <a:bodyPr/>
                    <a:lstStyle/>
                    <a:p>
                      <a:pPr algn="l" fontAlgn="b"/>
                      <a:r>
                        <a:rPr lang="en-US" sz="1100" u="none" strike="noStrike" dirty="0">
                          <a:effectLst/>
                        </a:rPr>
                        <a:t>Investment Advisor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Mercer</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190500">
                <a:tc>
                  <a:txBody>
                    <a:bodyPr/>
                    <a:lstStyle/>
                    <a:p>
                      <a:pPr algn="l" fontAlgn="b"/>
                      <a:r>
                        <a:rPr lang="en-US" sz="1100" u="none" strike="noStrike">
                          <a:effectLst/>
                        </a:rPr>
                        <a:t>Recordkeeper</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Prudential</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15</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1725620194"/>
              </p:ext>
            </p:extLst>
          </p:nvPr>
        </p:nvGraphicFramePr>
        <p:xfrm>
          <a:off x="903891" y="1017397"/>
          <a:ext cx="7325710" cy="2457941"/>
        </p:xfrm>
        <a:graphic>
          <a:graphicData uri="http://schemas.openxmlformats.org/drawingml/2006/table">
            <a:tbl>
              <a:tblPr>
                <a:tableStyleId>{2D5ABB26-0587-4C30-8999-92F81FD0307C}</a:tableStyleId>
              </a:tblPr>
              <a:tblGrid>
                <a:gridCol w="2766139">
                  <a:extLst>
                    <a:ext uri="{9D8B030D-6E8A-4147-A177-3AD203B41FA5}">
                      <a16:colId xmlns:a16="http://schemas.microsoft.com/office/drawing/2014/main" xmlns="" val="20000"/>
                    </a:ext>
                  </a:extLst>
                </a:gridCol>
                <a:gridCol w="1779211">
                  <a:extLst>
                    <a:ext uri="{9D8B030D-6E8A-4147-A177-3AD203B41FA5}">
                      <a16:colId xmlns:a16="http://schemas.microsoft.com/office/drawing/2014/main" xmlns="" val="20001"/>
                    </a:ext>
                  </a:extLst>
                </a:gridCol>
                <a:gridCol w="2780360">
                  <a:extLst>
                    <a:ext uri="{9D8B030D-6E8A-4147-A177-3AD203B41FA5}">
                      <a16:colId xmlns:a16="http://schemas.microsoft.com/office/drawing/2014/main" xmlns="" val="20002"/>
                    </a:ext>
                  </a:extLst>
                </a:gridCol>
              </a:tblGrid>
              <a:tr h="0">
                <a:tc gridSpan="3">
                  <a:txBody>
                    <a:bodyPr/>
                    <a:lstStyle/>
                    <a:p>
                      <a:pPr algn="ctr" fontAlgn="b"/>
                      <a:r>
                        <a:rPr lang="en-US" sz="1100" b="1" u="none" strike="noStrike" dirty="0">
                          <a:effectLst/>
                          <a:latin typeface="+mn-lt"/>
                        </a:rPr>
                        <a:t>MTA Deferred Compensation Programs  (401 K and 457)</a:t>
                      </a:r>
                      <a:endParaRPr lang="en-US" sz="1100" b="1" i="0" u="none" strike="noStrike" dirty="0">
                        <a:solidFill>
                          <a:srgbClr val="0070C0"/>
                        </a:solidFill>
                        <a:effectLst/>
                        <a:latin typeface="+mn-lt"/>
                      </a:endParaRPr>
                    </a:p>
                  </a:txBody>
                  <a:tcPr marL="8537" marR="8537" marT="8537"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0">
                <a:tc gridSpan="3">
                  <a:txBody>
                    <a:bodyPr/>
                    <a:lstStyle/>
                    <a:p>
                      <a:pPr algn="ctr" fontAlgn="b"/>
                      <a:r>
                        <a:rPr lang="en-US" sz="1100" b="1" u="none" strike="noStrike" dirty="0">
                          <a:effectLst/>
                          <a:latin typeface="+mn-lt"/>
                        </a:rPr>
                        <a:t>Deferred Compensation Committee</a:t>
                      </a:r>
                      <a:endParaRPr lang="en-US" sz="1100" b="1" i="0" u="none" strike="noStrike" dirty="0">
                        <a:solidFill>
                          <a:srgbClr val="0070C0"/>
                        </a:solidFill>
                        <a:effectLst/>
                        <a:latin typeface="+mn-lt"/>
                      </a:endParaRPr>
                    </a:p>
                  </a:txBody>
                  <a:tcPr marL="8537" marR="8537" marT="8537" marB="0" anchor="ct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0">
                <a:tc>
                  <a:txBody>
                    <a:bodyPr/>
                    <a:lstStyle/>
                    <a:p>
                      <a:pPr algn="l" fontAlgn="b"/>
                      <a:endParaRPr lang="en-US" sz="1100" b="0" i="0" u="none" strike="noStrike" dirty="0">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extLst>
                  <a:ext uri="{0D108BD9-81ED-4DB2-BD59-A6C34878D82A}">
                    <a16:rowId xmlns:a16="http://schemas.microsoft.com/office/drawing/2014/main" xmlns="" val="10002"/>
                  </a:ext>
                </a:extLst>
              </a:tr>
              <a:tr h="0">
                <a:tc>
                  <a:txBody>
                    <a:bodyPr/>
                    <a:lstStyle/>
                    <a:p>
                      <a:pPr algn="l" fontAlgn="b"/>
                      <a:r>
                        <a:rPr lang="en-US" sz="1100" u="sng" strike="noStrike" dirty="0">
                          <a:effectLst/>
                          <a:latin typeface="+mn-lt"/>
                        </a:rPr>
                        <a:t>MEMBER</a:t>
                      </a:r>
                      <a:endParaRPr lang="en-US" sz="1100" b="1" i="0" u="sng" strike="noStrike" dirty="0">
                        <a:solidFill>
                          <a:srgbClr val="000000"/>
                        </a:solidFill>
                        <a:effectLst/>
                        <a:latin typeface="+mn-lt"/>
                      </a:endParaRPr>
                    </a:p>
                  </a:txBody>
                  <a:tcPr marL="8537" marR="8537" marT="8537" marB="0" anchor="ctr"/>
                </a:tc>
                <a:tc>
                  <a:txBody>
                    <a:bodyPr/>
                    <a:lstStyle/>
                    <a:p>
                      <a:pPr algn="l" fontAlgn="b"/>
                      <a:r>
                        <a:rPr lang="en-US" sz="1100" u="sng" strike="noStrike">
                          <a:effectLst/>
                          <a:latin typeface="+mn-lt"/>
                        </a:rPr>
                        <a:t>DESIGNEE</a:t>
                      </a:r>
                      <a:endParaRPr lang="en-US" sz="1100" b="1" i="0" u="sng" strike="noStrike">
                        <a:solidFill>
                          <a:srgbClr val="000000"/>
                        </a:solidFill>
                        <a:effectLst/>
                        <a:latin typeface="+mn-lt"/>
                      </a:endParaRPr>
                    </a:p>
                  </a:txBody>
                  <a:tcPr marL="8537" marR="8537" marT="8537" marB="0" anchor="ctr"/>
                </a:tc>
                <a:tc>
                  <a:txBody>
                    <a:bodyPr/>
                    <a:lstStyle/>
                    <a:p>
                      <a:pPr algn="l" fontAlgn="b"/>
                      <a:r>
                        <a:rPr lang="en-US" sz="1100" u="sng" strike="noStrike">
                          <a:effectLst/>
                          <a:latin typeface="+mn-lt"/>
                        </a:rPr>
                        <a:t>MTA TITLE</a:t>
                      </a:r>
                      <a:endParaRPr lang="en-US" sz="1100" b="1" i="0" u="sng" strike="noStrike">
                        <a:solidFill>
                          <a:srgbClr val="000000"/>
                        </a:solidFill>
                        <a:effectLst/>
                        <a:latin typeface="+mn-lt"/>
                      </a:endParaRPr>
                    </a:p>
                  </a:txBody>
                  <a:tcPr marL="8537" marR="8537" marT="8537" marB="0" anchor="ctr"/>
                </a:tc>
                <a:extLst>
                  <a:ext uri="{0D108BD9-81ED-4DB2-BD59-A6C34878D82A}">
                    <a16:rowId xmlns:a16="http://schemas.microsoft.com/office/drawing/2014/main" xmlns="" val="10003"/>
                  </a:ext>
                </a:extLst>
              </a:tr>
              <a:tr h="0">
                <a:tc>
                  <a:txBody>
                    <a:bodyPr/>
                    <a:lstStyle/>
                    <a:p>
                      <a:pPr algn="l" fontAlgn="b"/>
                      <a:endParaRPr lang="en-US" sz="1100" b="0" i="0" u="none" strike="noStrike" dirty="0">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tc>
                  <a:txBody>
                    <a:bodyPr/>
                    <a:lstStyle/>
                    <a:p>
                      <a:pPr algn="l" fontAlgn="b"/>
                      <a:endParaRPr lang="en-US" sz="1100" b="0" i="0" u="none" strike="noStrike">
                        <a:solidFill>
                          <a:srgbClr val="000000"/>
                        </a:solidFill>
                        <a:effectLst/>
                        <a:latin typeface="+mn-lt"/>
                      </a:endParaRPr>
                    </a:p>
                  </a:txBody>
                  <a:tcPr marL="8537" marR="8537" marT="8537" marB="0" anchor="ctr"/>
                </a:tc>
                <a:extLst>
                  <a:ext uri="{0D108BD9-81ED-4DB2-BD59-A6C34878D82A}">
                    <a16:rowId xmlns:a16="http://schemas.microsoft.com/office/drawing/2014/main" xmlns="" val="10004"/>
                  </a:ext>
                </a:extLst>
              </a:tr>
              <a:tr h="0">
                <a:tc>
                  <a:txBody>
                    <a:bodyPr/>
                    <a:lstStyle/>
                    <a:p>
                      <a:pPr algn="l" fontAlgn="t"/>
                      <a:r>
                        <a:rPr lang="en-US" sz="1100" u="none" strike="noStrike" dirty="0">
                          <a:effectLst/>
                          <a:latin typeface="+mn-lt"/>
                        </a:rPr>
                        <a:t>Chairman of the MTA</a:t>
                      </a:r>
                      <a:endParaRPr lang="en-US" sz="1100" b="0" i="0" u="none" strike="noStrike" dirty="0">
                        <a:solidFill>
                          <a:srgbClr val="000000"/>
                        </a:solidFill>
                        <a:effectLst/>
                        <a:latin typeface="+mn-lt"/>
                      </a:endParaRPr>
                    </a:p>
                  </a:txBody>
                  <a:tcPr marL="8537" marR="8537" marT="8537" marB="0" anchor="ctr"/>
                </a:tc>
                <a:tc>
                  <a:txBody>
                    <a:bodyPr/>
                    <a:lstStyle/>
                    <a:p>
                      <a:pPr algn="l" fontAlgn="t"/>
                      <a:r>
                        <a:rPr lang="en-US" sz="1100" u="none" strike="noStrike" dirty="0">
                          <a:effectLst/>
                          <a:latin typeface="+mn-lt"/>
                        </a:rPr>
                        <a:t>Margaret Connor, Chair</a:t>
                      </a:r>
                      <a:endParaRPr lang="en-US" sz="1100" b="0" i="0" u="none" strike="noStrike" dirty="0">
                        <a:solidFill>
                          <a:srgbClr val="000000"/>
                        </a:solidFill>
                        <a:effectLst/>
                        <a:latin typeface="+mn-lt"/>
                      </a:endParaRPr>
                    </a:p>
                  </a:txBody>
                  <a:tcPr marL="8537" marR="8537" marT="8537" marB="0" anchor="ctr"/>
                </a:tc>
                <a:tc>
                  <a:txBody>
                    <a:bodyPr/>
                    <a:lstStyle/>
                    <a:p>
                      <a:pPr algn="l" fontAlgn="t"/>
                      <a:r>
                        <a:rPr lang="en-US" sz="1100" u="none" strike="noStrike" dirty="0">
                          <a:effectLst/>
                          <a:latin typeface="+mn-lt"/>
                        </a:rPr>
                        <a:t>Sr. Dir. of Human Resources and Retirement Programs</a:t>
                      </a:r>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05"/>
                  </a:ext>
                </a:extLst>
              </a:tr>
              <a:tr h="0">
                <a:tc>
                  <a:txBody>
                    <a:bodyPr/>
                    <a:lstStyle/>
                    <a:p>
                      <a:pPr algn="l" fontAlgn="t"/>
                      <a:r>
                        <a:rPr lang="en-US" sz="1100" u="none" strike="noStrike" dirty="0">
                          <a:effectLst/>
                          <a:latin typeface="+mn-lt"/>
                        </a:rPr>
                        <a:t>MTA Labor Relations</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Abigail Sole</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Labor Counsel</a:t>
                      </a:r>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06"/>
                  </a:ext>
                </a:extLst>
              </a:tr>
              <a:tr h="0">
                <a:tc>
                  <a:txBody>
                    <a:bodyPr/>
                    <a:lstStyle/>
                    <a:p>
                      <a:pPr algn="l" fontAlgn="b"/>
                      <a:r>
                        <a:rPr lang="en-US" sz="1100" u="none" strike="noStrike">
                          <a:effectLst/>
                          <a:latin typeface="+mn-lt"/>
                        </a:rPr>
                        <a:t>MTA Chief Financial Officer</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Frances Chou</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Assistant Director, MTA Budget</a:t>
                      </a:r>
                      <a:endParaRPr lang="en-US" sz="1100" b="0" i="0" u="none" strike="noStrike">
                        <a:solidFill>
                          <a:srgbClr val="000000"/>
                        </a:solidFill>
                        <a:effectLst/>
                        <a:latin typeface="+mn-lt"/>
                      </a:endParaRPr>
                    </a:p>
                  </a:txBody>
                  <a:tcPr marL="8537" marR="8537" marT="8537" marB="0" anchor="ctr"/>
                </a:tc>
                <a:extLst>
                  <a:ext uri="{0D108BD9-81ED-4DB2-BD59-A6C34878D82A}">
                    <a16:rowId xmlns:a16="http://schemas.microsoft.com/office/drawing/2014/main" xmlns="" val="10007"/>
                  </a:ext>
                </a:extLst>
              </a:tr>
              <a:tr h="0">
                <a:tc>
                  <a:txBody>
                    <a:bodyPr/>
                    <a:lstStyle/>
                    <a:p>
                      <a:pPr algn="l" fontAlgn="b"/>
                      <a:r>
                        <a:rPr lang="en-US" sz="1100" u="none" strike="noStrike">
                          <a:effectLst/>
                          <a:latin typeface="+mn-lt"/>
                        </a:rPr>
                        <a:t>NYCT, President</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James </a:t>
                      </a:r>
                      <a:r>
                        <a:rPr lang="en-US" sz="1100" u="none" strike="noStrike" dirty="0" err="1">
                          <a:effectLst/>
                          <a:latin typeface="+mn-lt"/>
                        </a:rPr>
                        <a:t>Masella</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AVP, NYCT Employee Benefits</a:t>
                      </a:r>
                      <a:endParaRPr lang="en-US" sz="1100" b="0" i="0" u="none" strike="noStrike">
                        <a:solidFill>
                          <a:srgbClr val="000000"/>
                        </a:solidFill>
                        <a:effectLst/>
                        <a:latin typeface="+mn-lt"/>
                      </a:endParaRPr>
                    </a:p>
                  </a:txBody>
                  <a:tcPr marL="8537" marR="8537" marT="8537" marB="0" anchor="ctr"/>
                </a:tc>
                <a:extLst>
                  <a:ext uri="{0D108BD9-81ED-4DB2-BD59-A6C34878D82A}">
                    <a16:rowId xmlns:a16="http://schemas.microsoft.com/office/drawing/2014/main" xmlns="" val="10008"/>
                  </a:ext>
                </a:extLst>
              </a:tr>
              <a:tr h="0">
                <a:tc>
                  <a:txBody>
                    <a:bodyPr/>
                    <a:lstStyle/>
                    <a:p>
                      <a:pPr algn="l" fontAlgn="b"/>
                      <a:r>
                        <a:rPr lang="en-US" sz="1100" u="none" strike="noStrike" dirty="0">
                          <a:effectLst/>
                          <a:latin typeface="+mn-lt"/>
                        </a:rPr>
                        <a:t>TBTA, President</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b="0" i="0" u="none" strike="noStrike" dirty="0">
                          <a:solidFill>
                            <a:srgbClr val="000000"/>
                          </a:solidFill>
                          <a:effectLst/>
                          <a:latin typeface="+mn-lt"/>
                        </a:rPr>
                        <a:t>Vacant</a:t>
                      </a:r>
                    </a:p>
                  </a:txBody>
                  <a:tcPr marL="8537" marR="8537" marT="8537" marB="0" anchor="ctr"/>
                </a:tc>
                <a:tc>
                  <a:txBody>
                    <a:bodyPr/>
                    <a:lstStyle/>
                    <a:p>
                      <a:pPr algn="l" fontAlgn="b"/>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09"/>
                  </a:ext>
                </a:extLst>
              </a:tr>
              <a:tr h="0">
                <a:tc>
                  <a:txBody>
                    <a:bodyPr/>
                    <a:lstStyle/>
                    <a:p>
                      <a:pPr algn="l" fontAlgn="b"/>
                      <a:r>
                        <a:rPr lang="en-US" sz="1100" u="none" strike="noStrike">
                          <a:effectLst/>
                          <a:latin typeface="+mn-lt"/>
                        </a:rPr>
                        <a:t>Metro North</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James McGovern</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Controller, MNR</a:t>
                      </a:r>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10"/>
                  </a:ext>
                </a:extLst>
              </a:tr>
              <a:tr h="0">
                <a:tc>
                  <a:txBody>
                    <a:bodyPr/>
                    <a:lstStyle/>
                    <a:p>
                      <a:pPr algn="l" fontAlgn="b"/>
                      <a:r>
                        <a:rPr lang="en-US" sz="1100" u="none" strike="noStrike">
                          <a:effectLst/>
                          <a:latin typeface="+mn-lt"/>
                        </a:rPr>
                        <a:t>Long Island Railroad</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Michael Reilly</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Controller, LIRR</a:t>
                      </a:r>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11"/>
                  </a:ext>
                </a:extLst>
              </a:tr>
              <a:tr h="0">
                <a:tc>
                  <a:txBody>
                    <a:bodyPr/>
                    <a:lstStyle/>
                    <a:p>
                      <a:pPr algn="l" fontAlgn="b"/>
                      <a:r>
                        <a:rPr lang="en-US" sz="1100" u="none" strike="noStrike" dirty="0">
                          <a:effectLst/>
                          <a:latin typeface="+mn-lt"/>
                        </a:rPr>
                        <a:t>MTA Bus</a:t>
                      </a:r>
                      <a:endParaRPr lang="en-US" sz="1100" b="0" i="0" u="none" strike="noStrike" dirty="0">
                        <a:solidFill>
                          <a:srgbClr val="000000"/>
                        </a:solidFill>
                        <a:effectLst/>
                        <a:latin typeface="+mn-lt"/>
                      </a:endParaRPr>
                    </a:p>
                  </a:txBody>
                  <a:tcPr marL="8537" marR="8537" marT="8537" marB="0" anchor="ctr"/>
                </a:tc>
                <a:tc>
                  <a:txBody>
                    <a:bodyPr/>
                    <a:lstStyle/>
                    <a:p>
                      <a:pPr algn="l" fontAlgn="b"/>
                      <a:r>
                        <a:rPr lang="en-US" sz="1100" u="none" strike="noStrike">
                          <a:effectLst/>
                          <a:latin typeface="+mn-lt"/>
                        </a:rPr>
                        <a:t>Roy Grey-Stewart</a:t>
                      </a:r>
                      <a:endParaRPr lang="en-US" sz="1100" b="0" i="0" u="none" strike="noStrike">
                        <a:solidFill>
                          <a:srgbClr val="000000"/>
                        </a:solidFill>
                        <a:effectLst/>
                        <a:latin typeface="+mn-lt"/>
                      </a:endParaRPr>
                    </a:p>
                  </a:txBody>
                  <a:tcPr marL="8537" marR="8537" marT="8537" marB="0" anchor="ctr"/>
                </a:tc>
                <a:tc>
                  <a:txBody>
                    <a:bodyPr/>
                    <a:lstStyle/>
                    <a:p>
                      <a:pPr algn="l" fontAlgn="b"/>
                      <a:r>
                        <a:rPr lang="en-US" sz="1100" u="none" strike="noStrike" dirty="0">
                          <a:effectLst/>
                          <a:latin typeface="+mn-lt"/>
                        </a:rPr>
                        <a:t>Director of Finance, MTA Bus</a:t>
                      </a:r>
                      <a:endParaRPr lang="en-US" sz="1100" b="0" i="0" u="none" strike="noStrike" dirty="0">
                        <a:solidFill>
                          <a:srgbClr val="000000"/>
                        </a:solidFill>
                        <a:effectLst/>
                        <a:latin typeface="+mn-lt"/>
                      </a:endParaRPr>
                    </a:p>
                  </a:txBody>
                  <a:tcPr marL="8537" marR="8537" marT="8537" marB="0" anchor="ctr"/>
                </a:tc>
                <a:extLst>
                  <a:ext uri="{0D108BD9-81ED-4DB2-BD59-A6C34878D82A}">
                    <a16:rowId xmlns:a16="http://schemas.microsoft.com/office/drawing/2014/main" xmlns="" val="10012"/>
                  </a:ext>
                </a:extLst>
              </a:tr>
            </a:tbl>
          </a:graphicData>
        </a:graphic>
      </p:graphicFrame>
      <p:sp>
        <p:nvSpPr>
          <p:cNvPr id="8"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a:t>
            </a:r>
            <a:r>
              <a:rPr lang="en-US" sz="240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Tree>
    <p:extLst>
      <p:ext uri="{BB962C8B-B14F-4D97-AF65-F5344CB8AC3E}">
        <p14:creationId xmlns:p14="http://schemas.microsoft.com/office/powerpoint/2010/main" val="20752776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p:cNvGraphicFramePr>
            <a:graphicFrameLocks noGrp="1"/>
          </p:cNvGraphicFramePr>
          <p:nvPr>
            <p:extLst>
              <p:ext uri="{D42A27DB-BD31-4B8C-83A1-F6EECF244321}">
                <p14:modId xmlns:p14="http://schemas.microsoft.com/office/powerpoint/2010/main" val="1105620323"/>
              </p:ext>
            </p:extLst>
          </p:nvPr>
        </p:nvGraphicFramePr>
        <p:xfrm>
          <a:off x="2542693" y="2762982"/>
          <a:ext cx="3668921" cy="777240"/>
        </p:xfrm>
        <a:graphic>
          <a:graphicData uri="http://schemas.openxmlformats.org/drawingml/2006/table">
            <a:tbl>
              <a:tblPr>
                <a:tableStyleId>{2D5ABB26-0587-4C30-8999-92F81FD0307C}</a:tableStyleId>
              </a:tblPr>
              <a:tblGrid>
                <a:gridCol w="2271046">
                  <a:extLst>
                    <a:ext uri="{9D8B030D-6E8A-4147-A177-3AD203B41FA5}">
                      <a16:colId xmlns:a16="http://schemas.microsoft.com/office/drawing/2014/main" xmlns="" val="20000"/>
                    </a:ext>
                  </a:extLst>
                </a:gridCol>
                <a:gridCol w="1397875">
                  <a:extLst>
                    <a:ext uri="{9D8B030D-6E8A-4147-A177-3AD203B41FA5}">
                      <a16:colId xmlns:a16="http://schemas.microsoft.com/office/drawing/2014/main" xmlns="" val="20001"/>
                    </a:ext>
                  </a:extLst>
                </a:gridCol>
              </a:tblGrid>
              <a:tr h="0">
                <a:tc>
                  <a:txBody>
                    <a:bodyPr/>
                    <a:lstStyle/>
                    <a:p>
                      <a:pPr algn="l" fontAlgn="b"/>
                      <a:r>
                        <a:rPr lang="en-US" sz="1100" u="none" strike="noStrike" dirty="0">
                          <a:effectLst/>
                        </a:rPr>
                        <a:t>MTA Chief Investment Officer</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Sean Crawford</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0"/>
                  </a:ext>
                </a:extLst>
              </a:tr>
              <a:tr h="200025">
                <a:tc>
                  <a:txBody>
                    <a:bodyPr/>
                    <a:lstStyle/>
                    <a:p>
                      <a:pPr algn="l" fontAlgn="b"/>
                      <a:r>
                        <a:rPr lang="en-US" sz="1100" u="none" strike="noStrike">
                          <a:effectLst/>
                        </a:rPr>
                        <a:t>Investment Advisor</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NEPC, LLC</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1"/>
                  </a:ext>
                </a:extLst>
              </a:tr>
              <a:tr h="200025">
                <a:tc>
                  <a:txBody>
                    <a:bodyPr/>
                    <a:lstStyle/>
                    <a:p>
                      <a:pPr algn="l" fontAlgn="b"/>
                      <a:r>
                        <a:rPr lang="en-US" sz="1100" u="none" strike="noStrike" dirty="0">
                          <a:effectLst/>
                        </a:rPr>
                        <a:t>Actuary</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Milliman, USA</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2"/>
                  </a:ext>
                </a:extLst>
              </a:tr>
              <a:tr h="200025">
                <a:tc>
                  <a:txBody>
                    <a:bodyPr/>
                    <a:lstStyle/>
                    <a:p>
                      <a:pPr algn="l" fontAlgn="b"/>
                      <a:r>
                        <a:rPr lang="en-US" sz="1100" u="none" strike="noStrike" dirty="0">
                          <a:effectLst/>
                        </a:rPr>
                        <a:t>Trustee</a:t>
                      </a:r>
                      <a:endParaRPr lang="en-US" sz="11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dirty="0">
                          <a:effectLst/>
                        </a:rPr>
                        <a:t>J P Morgan Chase</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bl>
          </a:graphicData>
        </a:graphic>
      </p:graphicFrame>
      <p:sp>
        <p:nvSpPr>
          <p:cNvPr id="2" name="Slide Number Placeholder 1"/>
          <p:cNvSpPr>
            <a:spLocks noGrp="1"/>
          </p:cNvSpPr>
          <p:nvPr>
            <p:ph type="sldNum" sz="quarter" idx="12"/>
          </p:nvPr>
        </p:nvSpPr>
        <p:spPr/>
        <p:txBody>
          <a:bodyPr/>
          <a:lstStyle/>
          <a:p>
            <a:fld id="{CEDF6D6C-5AA7-4844-B80C-6FB67B21D5FB}" type="slidenum">
              <a:rPr lang="en-US" smtClean="0"/>
              <a:t>16</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569705"/>
              </p:ext>
            </p:extLst>
          </p:nvPr>
        </p:nvGraphicFramePr>
        <p:xfrm>
          <a:off x="914401" y="1072399"/>
          <a:ext cx="7325710" cy="1400879"/>
        </p:xfrm>
        <a:graphic>
          <a:graphicData uri="http://schemas.openxmlformats.org/drawingml/2006/table">
            <a:tbl>
              <a:tblPr>
                <a:tableStyleId>{2D5ABB26-0587-4C30-8999-92F81FD0307C}</a:tableStyleId>
              </a:tblPr>
              <a:tblGrid>
                <a:gridCol w="2766139">
                  <a:extLst>
                    <a:ext uri="{9D8B030D-6E8A-4147-A177-3AD203B41FA5}">
                      <a16:colId xmlns:a16="http://schemas.microsoft.com/office/drawing/2014/main" xmlns="" val="20000"/>
                    </a:ext>
                  </a:extLst>
                </a:gridCol>
                <a:gridCol w="2218991">
                  <a:extLst>
                    <a:ext uri="{9D8B030D-6E8A-4147-A177-3AD203B41FA5}">
                      <a16:colId xmlns:a16="http://schemas.microsoft.com/office/drawing/2014/main" xmlns="" val="20001"/>
                    </a:ext>
                  </a:extLst>
                </a:gridCol>
                <a:gridCol w="2340580">
                  <a:extLst>
                    <a:ext uri="{9D8B030D-6E8A-4147-A177-3AD203B41FA5}">
                      <a16:colId xmlns:a16="http://schemas.microsoft.com/office/drawing/2014/main" xmlns="" val="20002"/>
                    </a:ext>
                  </a:extLst>
                </a:gridCol>
              </a:tblGrid>
              <a:tr h="0">
                <a:tc gridSpan="3">
                  <a:txBody>
                    <a:bodyPr/>
                    <a:lstStyle/>
                    <a:p>
                      <a:pPr algn="ctr" fontAlgn="b"/>
                      <a:r>
                        <a:rPr lang="en-US" sz="1100" b="1" u="none" strike="noStrike" dirty="0">
                          <a:effectLst/>
                          <a:latin typeface="+mn-lt"/>
                          <a:ea typeface="Calibri" charset="0"/>
                          <a:cs typeface="Calibri" charset="0"/>
                        </a:rPr>
                        <a:t>MTA Retiree Welfare Benefits Plan  (OPEB)</a:t>
                      </a:r>
                      <a:endParaRPr lang="en-US" sz="1100" b="1" i="0" u="none" strike="noStrike" dirty="0">
                        <a:solidFill>
                          <a:srgbClr val="0070C0"/>
                        </a:solidFill>
                        <a:effectLst/>
                        <a:latin typeface="+mn-lt"/>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0">
                <a:tc gridSpan="3">
                  <a:txBody>
                    <a:bodyPr/>
                    <a:lstStyle/>
                    <a:p>
                      <a:pPr algn="ctr" fontAlgn="b"/>
                      <a:r>
                        <a:rPr lang="en-US" sz="1100" b="1" u="none" strike="noStrike" dirty="0">
                          <a:effectLst/>
                          <a:latin typeface="+mn-lt"/>
                          <a:ea typeface="Calibri" charset="0"/>
                          <a:cs typeface="Calibri" charset="0"/>
                        </a:rPr>
                        <a:t>Board of Managers</a:t>
                      </a:r>
                      <a:endParaRPr lang="en-US" sz="1100" b="1" i="0" u="none" strike="noStrike" dirty="0">
                        <a:solidFill>
                          <a:srgbClr val="0070C0"/>
                        </a:solidFill>
                        <a:effectLst/>
                        <a:latin typeface="+mn-lt"/>
                        <a:ea typeface="Calibri" charset="0"/>
                        <a:cs typeface="Calibri" charset="0"/>
                      </a:endParaRPr>
                    </a:p>
                  </a:txBody>
                  <a:tcPr marL="8537" marR="8537" marT="8537" marB="0" anchor="b"/>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1"/>
                  </a:ext>
                </a:extLst>
              </a:tr>
              <a:tr h="0">
                <a:tc>
                  <a:txBody>
                    <a:bodyPr/>
                    <a:lstStyle/>
                    <a:p>
                      <a:pPr algn="l" fontAlgn="b"/>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mn-lt"/>
                        <a:ea typeface="Calibri" charset="0"/>
                        <a:cs typeface="Calibri" charset="0"/>
                      </a:endParaRPr>
                    </a:p>
                  </a:txBody>
                  <a:tcPr marL="8537" marR="8537" marT="8537" marB="0" anchor="b"/>
                </a:tc>
                <a:tc>
                  <a:txBody>
                    <a:bodyPr/>
                    <a:lstStyle/>
                    <a:p>
                      <a:pPr algn="l" fontAlgn="b"/>
                      <a:endParaRPr lang="en-US" sz="1100" b="0" i="0" u="none" strike="noStrike">
                        <a:solidFill>
                          <a:srgbClr val="000000"/>
                        </a:solidFill>
                        <a:effectLst/>
                        <a:latin typeface="+mn-lt"/>
                        <a:ea typeface="Calibri" charset="0"/>
                        <a:cs typeface="Calibri" charset="0"/>
                      </a:endParaRPr>
                    </a:p>
                  </a:txBody>
                  <a:tcPr marL="8537" marR="8537" marT="8537" marB="0" anchor="b"/>
                </a:tc>
                <a:extLst>
                  <a:ext uri="{0D108BD9-81ED-4DB2-BD59-A6C34878D82A}">
                    <a16:rowId xmlns:a16="http://schemas.microsoft.com/office/drawing/2014/main" xmlns="" val="10002"/>
                  </a:ext>
                </a:extLst>
              </a:tr>
              <a:tr h="0">
                <a:tc>
                  <a:txBody>
                    <a:bodyPr/>
                    <a:lstStyle/>
                    <a:p>
                      <a:pPr algn="l" fontAlgn="b"/>
                      <a:r>
                        <a:rPr lang="en-US" sz="1100" u="sng" strike="noStrike">
                          <a:effectLst/>
                          <a:latin typeface="+mn-lt"/>
                          <a:ea typeface="Calibri" charset="0"/>
                          <a:cs typeface="Calibri" charset="0"/>
                        </a:rPr>
                        <a:t>MEMBER</a:t>
                      </a:r>
                      <a:endParaRPr lang="en-US" sz="1100" b="1" i="0" u="sng"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sng" strike="noStrike">
                          <a:effectLst/>
                          <a:latin typeface="+mn-lt"/>
                          <a:ea typeface="Calibri" charset="0"/>
                          <a:cs typeface="Calibri" charset="0"/>
                        </a:rPr>
                        <a:t>DESIGNEE</a:t>
                      </a:r>
                      <a:endParaRPr lang="en-US" sz="1100" b="1" i="0" u="sng"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sng" strike="noStrike">
                          <a:effectLst/>
                          <a:latin typeface="+mn-lt"/>
                          <a:ea typeface="Calibri" charset="0"/>
                          <a:cs typeface="Calibri" charset="0"/>
                        </a:rPr>
                        <a:t>MTA TITLE</a:t>
                      </a:r>
                      <a:endParaRPr lang="en-US" sz="1100" b="1" i="0" u="sng" strike="noStrike">
                        <a:solidFill>
                          <a:srgbClr val="000000"/>
                        </a:solidFill>
                        <a:effectLst/>
                        <a:latin typeface="+mn-lt"/>
                        <a:ea typeface="Calibri" charset="0"/>
                        <a:cs typeface="Calibri" charset="0"/>
                      </a:endParaRPr>
                    </a:p>
                  </a:txBody>
                  <a:tcPr marL="8537" marR="8537" marT="8537" marB="0" anchor="b"/>
                </a:tc>
                <a:extLst>
                  <a:ext uri="{0D108BD9-81ED-4DB2-BD59-A6C34878D82A}">
                    <a16:rowId xmlns:a16="http://schemas.microsoft.com/office/drawing/2014/main" xmlns="" val="10003"/>
                  </a:ext>
                </a:extLst>
              </a:tr>
              <a:tr h="0">
                <a:tc>
                  <a:txBody>
                    <a:bodyPr/>
                    <a:lstStyle/>
                    <a:p>
                      <a:pPr algn="l" fontAlgn="t"/>
                      <a:r>
                        <a:rPr lang="en-US" sz="1100" u="none" strike="noStrike" dirty="0">
                          <a:effectLst/>
                          <a:latin typeface="+mn-lt"/>
                          <a:ea typeface="Calibri" charset="0"/>
                          <a:cs typeface="Calibri" charset="0"/>
                        </a:rPr>
                        <a:t>Chairman of the MTA</a:t>
                      </a:r>
                      <a:endParaRPr lang="en-US" sz="1100" b="0" i="0" u="none" strike="noStrike" dirty="0">
                        <a:solidFill>
                          <a:srgbClr val="000000"/>
                        </a:solidFill>
                        <a:effectLst/>
                        <a:latin typeface="+mn-lt"/>
                        <a:ea typeface="Calibri" charset="0"/>
                        <a:cs typeface="Calibri" charset="0"/>
                      </a:endParaRPr>
                    </a:p>
                  </a:txBody>
                  <a:tcPr marL="8537" marR="8537" marT="8537" marB="0"/>
                </a:tc>
                <a:tc>
                  <a:txBody>
                    <a:bodyPr/>
                    <a:lstStyle/>
                    <a:p>
                      <a:pPr algn="l" fontAlgn="b"/>
                      <a:r>
                        <a:rPr lang="en-US" sz="1100" u="none" strike="noStrike" dirty="0">
                          <a:effectLst/>
                          <a:latin typeface="+mn-lt"/>
                          <a:ea typeface="Calibri" charset="0"/>
                          <a:cs typeface="Calibri" charset="0"/>
                        </a:rPr>
                        <a:t>Robert </a:t>
                      </a:r>
                      <a:r>
                        <a:rPr lang="en-US" sz="1100" u="none" strike="noStrike" dirty="0" err="1">
                          <a:effectLst/>
                          <a:latin typeface="+mn-lt"/>
                          <a:ea typeface="Calibri" charset="0"/>
                          <a:cs typeface="Calibri" charset="0"/>
                        </a:rPr>
                        <a:t>Foran</a:t>
                      </a:r>
                      <a:r>
                        <a:rPr lang="en-US" sz="1100" u="none" strike="noStrike" dirty="0">
                          <a:effectLst/>
                          <a:latin typeface="+mn-lt"/>
                          <a:ea typeface="Calibri" charset="0"/>
                          <a:cs typeface="Calibri" charset="0"/>
                        </a:rPr>
                        <a:t>,</a:t>
                      </a:r>
                      <a:r>
                        <a:rPr lang="en-US" sz="1100" u="none" strike="noStrike" baseline="0" dirty="0">
                          <a:effectLst/>
                          <a:latin typeface="+mn-lt"/>
                          <a:ea typeface="Calibri" charset="0"/>
                          <a:cs typeface="Calibri" charset="0"/>
                        </a:rPr>
                        <a:t> </a:t>
                      </a:r>
                      <a:r>
                        <a:rPr lang="en-US" sz="1100" u="none" strike="noStrike" dirty="0">
                          <a:effectLst/>
                          <a:latin typeface="+mn-lt"/>
                          <a:ea typeface="Calibri" charset="0"/>
                          <a:cs typeface="Calibri" charset="0"/>
                        </a:rPr>
                        <a:t>Chair of OPEB</a:t>
                      </a:r>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Chief Financial Officer</a:t>
                      </a:r>
                      <a:endParaRPr lang="en-US" sz="1100" b="0" i="0" u="none" strike="noStrike">
                        <a:solidFill>
                          <a:srgbClr val="000000"/>
                        </a:solidFill>
                        <a:effectLst/>
                        <a:latin typeface="+mn-lt"/>
                        <a:ea typeface="Calibri" charset="0"/>
                        <a:cs typeface="Calibri" charset="0"/>
                      </a:endParaRPr>
                    </a:p>
                  </a:txBody>
                  <a:tcPr marL="8537" marR="8537" marT="8537" marB="0" anchor="b"/>
                </a:tc>
                <a:extLst>
                  <a:ext uri="{0D108BD9-81ED-4DB2-BD59-A6C34878D82A}">
                    <a16:rowId xmlns:a16="http://schemas.microsoft.com/office/drawing/2014/main" xmlns="" val="10004"/>
                  </a:ext>
                </a:extLst>
              </a:tr>
              <a:tr h="0">
                <a:tc>
                  <a:txBody>
                    <a:bodyPr/>
                    <a:lstStyle/>
                    <a:p>
                      <a:pPr algn="l" fontAlgn="b"/>
                      <a:r>
                        <a:rPr lang="en-US" sz="1100" u="none" strike="noStrike" dirty="0">
                          <a:effectLst/>
                          <a:latin typeface="+mn-lt"/>
                          <a:ea typeface="Calibri" charset="0"/>
                          <a:cs typeface="Calibri" charset="0"/>
                        </a:rPr>
                        <a:t>MTA Chief Financial Officer</a:t>
                      </a:r>
                      <a:endParaRPr lang="en-US" sz="1100" b="0" i="0" u="none" strike="noStrike" dirty="0">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Josiane Codio</a:t>
                      </a:r>
                      <a:endParaRPr lang="en-US" sz="1100" b="0" i="0" u="none" strike="noStrike">
                        <a:solidFill>
                          <a:srgbClr val="000000"/>
                        </a:solidFill>
                        <a:effectLst/>
                        <a:latin typeface="+mn-lt"/>
                        <a:ea typeface="Calibri" charset="0"/>
                        <a:cs typeface="Calibri" charset="0"/>
                      </a:endParaRPr>
                    </a:p>
                  </a:txBody>
                  <a:tcPr marL="8537" marR="8537" marT="8537" marB="0" anchor="b"/>
                </a:tc>
                <a:tc>
                  <a:txBody>
                    <a:bodyPr/>
                    <a:lstStyle/>
                    <a:p>
                      <a:pPr algn="l" fontAlgn="b"/>
                      <a:r>
                        <a:rPr lang="en-US" sz="1100" u="none" strike="noStrike">
                          <a:effectLst/>
                          <a:latin typeface="+mn-lt"/>
                          <a:ea typeface="Calibri" charset="0"/>
                          <a:cs typeface="Calibri" charset="0"/>
                        </a:rPr>
                        <a:t>Director, MTA Treasury</a:t>
                      </a:r>
                      <a:endParaRPr lang="en-US" sz="1100" b="0" i="0" u="none" strike="noStrike">
                        <a:solidFill>
                          <a:srgbClr val="000000"/>
                        </a:solidFill>
                        <a:effectLst/>
                        <a:latin typeface="+mn-lt"/>
                        <a:ea typeface="Calibri" charset="0"/>
                        <a:cs typeface="Calibri" charset="0"/>
                      </a:endParaRPr>
                    </a:p>
                  </a:txBody>
                  <a:tcPr marL="8537" marR="8537" marT="8537" marB="0" anchor="b"/>
                </a:tc>
                <a:extLst>
                  <a:ext uri="{0D108BD9-81ED-4DB2-BD59-A6C34878D82A}">
                    <a16:rowId xmlns:a16="http://schemas.microsoft.com/office/drawing/2014/main" xmlns="" val="10005"/>
                  </a:ext>
                </a:extLst>
              </a:tr>
              <a:tr h="0">
                <a:tc>
                  <a:txBody>
                    <a:bodyPr/>
                    <a:lstStyle/>
                    <a:p>
                      <a:pPr algn="l" fontAlgn="t"/>
                      <a:r>
                        <a:rPr lang="en-US" sz="1100" u="none" strike="noStrike">
                          <a:effectLst/>
                          <a:latin typeface="+mn-lt"/>
                          <a:ea typeface="Calibri" charset="0"/>
                          <a:cs typeface="Calibri" charset="0"/>
                        </a:rPr>
                        <a:t>MTA Labor Relations</a:t>
                      </a:r>
                      <a:endParaRPr lang="en-US" sz="1100" b="0" i="0" u="none" strike="noStrike">
                        <a:solidFill>
                          <a:srgbClr val="000000"/>
                        </a:solidFill>
                        <a:effectLst/>
                        <a:latin typeface="+mn-lt"/>
                        <a:ea typeface="Calibri" charset="0"/>
                        <a:cs typeface="Calibri" charset="0"/>
                      </a:endParaRPr>
                    </a:p>
                  </a:txBody>
                  <a:tcPr marL="8537" marR="8537" marT="8537" marB="0"/>
                </a:tc>
                <a:tc>
                  <a:txBody>
                    <a:bodyPr/>
                    <a:lstStyle/>
                    <a:p>
                      <a:pPr algn="l" fontAlgn="t"/>
                      <a:r>
                        <a:rPr lang="en-US" sz="1100" u="none" strike="noStrike" dirty="0">
                          <a:effectLst/>
                          <a:latin typeface="+mn-lt"/>
                          <a:ea typeface="Calibri" charset="0"/>
                          <a:cs typeface="Calibri" charset="0"/>
                        </a:rPr>
                        <a:t>Margaret Connor</a:t>
                      </a:r>
                      <a:endParaRPr lang="en-US" sz="1100" b="0" i="0" u="none" strike="noStrike" dirty="0">
                        <a:solidFill>
                          <a:srgbClr val="000000"/>
                        </a:solidFill>
                        <a:effectLst/>
                        <a:latin typeface="+mn-lt"/>
                        <a:ea typeface="Calibri" charset="0"/>
                        <a:cs typeface="Calibri" charset="0"/>
                      </a:endParaRPr>
                    </a:p>
                  </a:txBody>
                  <a:tcPr marL="8537" marR="8537" marT="8537" marB="0"/>
                </a:tc>
                <a:tc>
                  <a:txBody>
                    <a:bodyPr/>
                    <a:lstStyle/>
                    <a:p>
                      <a:pPr algn="l" fontAlgn="t"/>
                      <a:r>
                        <a:rPr lang="en-US" sz="1100" u="none" strike="noStrike" dirty="0">
                          <a:effectLst/>
                          <a:latin typeface="+mn-lt"/>
                          <a:ea typeface="Calibri" charset="0"/>
                          <a:cs typeface="Calibri" charset="0"/>
                        </a:rPr>
                        <a:t>Sr. Dir. of Human Resources and Retirement Programs</a:t>
                      </a:r>
                      <a:endParaRPr lang="en-US" sz="1100" b="0" i="0" u="none" strike="noStrike" dirty="0">
                        <a:solidFill>
                          <a:srgbClr val="000000"/>
                        </a:solidFill>
                        <a:effectLst/>
                        <a:latin typeface="+mn-lt"/>
                        <a:ea typeface="Calibri" charset="0"/>
                        <a:cs typeface="Calibri" charset="0"/>
                      </a:endParaRPr>
                    </a:p>
                  </a:txBody>
                  <a:tcPr marL="8537" marR="8537" marT="8537" marB="0"/>
                </a:tc>
                <a:extLst>
                  <a:ext uri="{0D108BD9-81ED-4DB2-BD59-A6C34878D82A}">
                    <a16:rowId xmlns:a16="http://schemas.microsoft.com/office/drawing/2014/main" xmlns="" val="10006"/>
                  </a:ext>
                </a:extLst>
              </a:tr>
            </a:tbl>
          </a:graphicData>
        </a:graphic>
      </p:graphicFrame>
      <p:sp>
        <p:nvSpPr>
          <p:cNvPr id="6"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a:t>
            </a:r>
            <a:r>
              <a:rPr lang="en-US" sz="2400">
                <a:solidFill>
                  <a:srgbClr val="222F8F"/>
                </a:solidFill>
                <a:latin typeface="+mn-lt"/>
                <a:ea typeface="+mn-ea"/>
                <a:cs typeface="+mn-cs"/>
              </a:rPr>
              <a:t>Sponsored Retirement Plans</a:t>
            </a:r>
            <a:endParaRPr lang="en-US" sz="2400" dirty="0">
              <a:solidFill>
                <a:srgbClr val="222F8F"/>
              </a:solidFill>
              <a:latin typeface="+mn-lt"/>
              <a:ea typeface="+mn-ea"/>
              <a:cs typeface="+mn-cs"/>
            </a:endParaRPr>
          </a:p>
        </p:txBody>
      </p:sp>
      <p:sp>
        <p:nvSpPr>
          <p:cNvPr id="8" name="TextBox 7"/>
          <p:cNvSpPr txBox="1"/>
          <p:nvPr/>
        </p:nvSpPr>
        <p:spPr>
          <a:xfrm>
            <a:off x="6493933" y="151560"/>
            <a:ext cx="2490105" cy="369332"/>
          </a:xfrm>
          <a:prstGeom prst="rect">
            <a:avLst/>
          </a:prstGeom>
          <a:noFill/>
        </p:spPr>
        <p:txBody>
          <a:bodyPr wrap="none" rtlCol="0">
            <a:spAutoFit/>
          </a:bodyPr>
          <a:lstStyle/>
          <a:p>
            <a:r>
              <a:rPr lang="en-US" b="1" dirty="0">
                <a:solidFill>
                  <a:srgbClr val="FF0000"/>
                </a:solidFill>
              </a:rPr>
              <a:t>Maggie/Denise to verify</a:t>
            </a:r>
          </a:p>
        </p:txBody>
      </p:sp>
    </p:spTree>
    <p:extLst>
      <p:ext uri="{BB962C8B-B14F-4D97-AF65-F5344CB8AC3E}">
        <p14:creationId xmlns:p14="http://schemas.microsoft.com/office/powerpoint/2010/main" val="19091828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CEDF6D6C-5AA7-4844-B80C-6FB67B21D5FB}" type="slidenum">
              <a:rPr lang="en-US" smtClean="0"/>
              <a:t>17</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Defined Benefit Plan – Investment Managers</a:t>
            </a:r>
          </a:p>
        </p:txBody>
      </p:sp>
      <p:sp>
        <p:nvSpPr>
          <p:cNvPr id="2" name="TextBox 1"/>
          <p:cNvSpPr txBox="1"/>
          <p:nvPr/>
        </p:nvSpPr>
        <p:spPr>
          <a:xfrm>
            <a:off x="412378" y="4977267"/>
            <a:ext cx="828671" cy="507831"/>
          </a:xfrm>
          <a:prstGeom prst="rect">
            <a:avLst/>
          </a:prstGeom>
          <a:noFill/>
        </p:spPr>
        <p:txBody>
          <a:bodyPr wrap="square" rtlCol="0">
            <a:spAutoFit/>
          </a:bodyPr>
          <a:lstStyle/>
          <a:p>
            <a:pPr algn="ctr"/>
            <a:r>
              <a:rPr lang="en-US" sz="900" dirty="0"/>
              <a:t>*MWBE Investment Manager</a:t>
            </a:r>
          </a:p>
        </p:txBody>
      </p:sp>
      <p:graphicFrame>
        <p:nvGraphicFramePr>
          <p:cNvPr id="5" name="Table 4"/>
          <p:cNvGraphicFramePr>
            <a:graphicFrameLocks noGrp="1"/>
          </p:cNvGraphicFramePr>
          <p:nvPr>
            <p:extLst>
              <p:ext uri="{D42A27DB-BD31-4B8C-83A1-F6EECF244321}">
                <p14:modId xmlns:p14="http://schemas.microsoft.com/office/powerpoint/2010/main" val="2630429546"/>
              </p:ext>
            </p:extLst>
          </p:nvPr>
        </p:nvGraphicFramePr>
        <p:xfrm>
          <a:off x="1409248" y="821976"/>
          <a:ext cx="6695018" cy="5888916"/>
        </p:xfrm>
        <a:graphic>
          <a:graphicData uri="http://schemas.openxmlformats.org/drawingml/2006/table">
            <a:tbl>
              <a:tblPr firstRow="1">
                <a:tableStyleId>{9D7B26C5-4107-4FEC-AEDC-1716B250A1EF}</a:tableStyleId>
              </a:tblPr>
              <a:tblGrid>
                <a:gridCol w="1584799">
                  <a:extLst>
                    <a:ext uri="{9D8B030D-6E8A-4147-A177-3AD203B41FA5}">
                      <a16:colId xmlns:a16="http://schemas.microsoft.com/office/drawing/2014/main" xmlns="" val="20000"/>
                    </a:ext>
                  </a:extLst>
                </a:gridCol>
                <a:gridCol w="1584799">
                  <a:extLst>
                    <a:ext uri="{9D8B030D-6E8A-4147-A177-3AD203B41FA5}">
                      <a16:colId xmlns:a16="http://schemas.microsoft.com/office/drawing/2014/main" xmlns="" val="20001"/>
                    </a:ext>
                  </a:extLst>
                </a:gridCol>
                <a:gridCol w="355822">
                  <a:extLst>
                    <a:ext uri="{9D8B030D-6E8A-4147-A177-3AD203B41FA5}">
                      <a16:colId xmlns:a16="http://schemas.microsoft.com/office/drawing/2014/main" xmlns="" val="20002"/>
                    </a:ext>
                  </a:extLst>
                </a:gridCol>
                <a:gridCol w="1584799">
                  <a:extLst>
                    <a:ext uri="{9D8B030D-6E8A-4147-A177-3AD203B41FA5}">
                      <a16:colId xmlns:a16="http://schemas.microsoft.com/office/drawing/2014/main" xmlns="" val="20003"/>
                    </a:ext>
                  </a:extLst>
                </a:gridCol>
                <a:gridCol w="1584799">
                  <a:extLst>
                    <a:ext uri="{9D8B030D-6E8A-4147-A177-3AD203B41FA5}">
                      <a16:colId xmlns:a16="http://schemas.microsoft.com/office/drawing/2014/main" xmlns="" val="20004"/>
                    </a:ext>
                  </a:extLst>
                </a:gridCol>
              </a:tblGrid>
              <a:tr h="132683">
                <a:tc>
                  <a:txBody>
                    <a:bodyPr/>
                    <a:lstStyle/>
                    <a:p>
                      <a:pPr algn="l" fontAlgn="b"/>
                      <a:r>
                        <a:rPr lang="en-US" sz="900" u="none" strike="noStrike" dirty="0">
                          <a:effectLst/>
                          <a:latin typeface="+mn-lt"/>
                        </a:rPr>
                        <a:t>Asset Class</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Asset Class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0"/>
                  </a:ext>
                </a:extLst>
              </a:tr>
              <a:tr h="125312">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1"/>
                  </a:ext>
                </a:extLst>
              </a:tr>
              <a:tr h="125312">
                <a:tc>
                  <a:txBody>
                    <a:bodyPr/>
                    <a:lstStyle/>
                    <a:p>
                      <a:pPr algn="l" fontAlgn="b"/>
                      <a:r>
                        <a:rPr lang="en-US" sz="900" u="none" strike="noStrike" dirty="0">
                          <a:effectLst/>
                          <a:latin typeface="+mn-lt"/>
                        </a:rPr>
                        <a:t>Large Cap Equity</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Independent Franchise Partners*</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Opportunistic Investments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Carlyle</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2"/>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3"/>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err="1">
                          <a:effectLst/>
                          <a:latin typeface="+mn-lt"/>
                        </a:rPr>
                        <a:t>Rhumbline</a:t>
                      </a:r>
                      <a:r>
                        <a:rPr lang="en-US" sz="900" u="none" strike="noStrike" dirty="0">
                          <a:effectLst/>
                          <a:latin typeface="+mn-lt"/>
                        </a:rPr>
                        <a:t>*</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Entrust</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4"/>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Gramercy</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5"/>
                  </a:ext>
                </a:extLst>
              </a:tr>
              <a:tr h="125312">
                <a:tc>
                  <a:txBody>
                    <a:bodyPr/>
                    <a:lstStyle/>
                    <a:p>
                      <a:pPr algn="l" fontAlgn="b"/>
                      <a:r>
                        <a:rPr lang="en-US" sz="900" u="none" strike="noStrike">
                          <a:effectLst/>
                          <a:latin typeface="+mn-lt"/>
                        </a:rPr>
                        <a:t>Small Cap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Atlanta Capital</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MC Seamax</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6"/>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Earnest Partners*</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Orchard Landmark</a:t>
                      </a:r>
                    </a:p>
                    <a:p>
                      <a:pPr algn="l" fontAlgn="b"/>
                      <a:r>
                        <a:rPr lang="en-US" sz="900" b="0" i="0" u="none" strike="noStrike" dirty="0">
                          <a:solidFill>
                            <a:srgbClr val="000000"/>
                          </a:solidFill>
                          <a:effectLst/>
                          <a:latin typeface="+mn-lt"/>
                        </a:rPr>
                        <a:t>Orchard Taiga</a:t>
                      </a:r>
                    </a:p>
                  </a:txBody>
                  <a:tcPr marL="7371" marR="7371" marT="7371" marB="0" anchor="b"/>
                </a:tc>
                <a:extLst>
                  <a:ext uri="{0D108BD9-81ED-4DB2-BD59-A6C34878D82A}">
                    <a16:rowId xmlns:a16="http://schemas.microsoft.com/office/drawing/2014/main" xmlns="" val="10007"/>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Park Square</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8"/>
                  </a:ext>
                </a:extLst>
              </a:tr>
              <a:tr h="125312">
                <a:tc>
                  <a:txBody>
                    <a:bodyPr/>
                    <a:lstStyle/>
                    <a:p>
                      <a:pPr algn="l" fontAlgn="b"/>
                      <a:r>
                        <a:rPr lang="en-US" sz="900" u="none" strike="noStrike">
                          <a:effectLst/>
                          <a:latin typeface="+mn-lt"/>
                        </a:rPr>
                        <a:t>International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Blackrock</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Perella Weinberg</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09"/>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Johnston*</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PIMCO</a:t>
                      </a:r>
                    </a:p>
                    <a:p>
                      <a:pPr algn="l" fontAlgn="b"/>
                      <a:r>
                        <a:rPr lang="en-US" sz="900" u="none" strike="noStrike" dirty="0" err="1">
                          <a:effectLst/>
                          <a:latin typeface="+mn-lt"/>
                        </a:rPr>
                        <a:t>Riverstone</a:t>
                      </a:r>
                      <a:endParaRPr lang="en-US" sz="900" u="none" strike="noStrike" dirty="0">
                        <a:effectLst/>
                        <a:latin typeface="+mn-lt"/>
                      </a:endParaRPr>
                    </a:p>
                  </a:txBody>
                  <a:tcPr marL="7371" marR="7371" marT="7371" marB="0" anchor="b"/>
                </a:tc>
                <a:extLst>
                  <a:ext uri="{0D108BD9-81ED-4DB2-BD59-A6C34878D82A}">
                    <a16:rowId xmlns:a16="http://schemas.microsoft.com/office/drawing/2014/main" xmlns="" val="10010"/>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Sanderson</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1"/>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Global Asset Allocation</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2"/>
                  </a:ext>
                </a:extLst>
              </a:tr>
              <a:tr h="125312">
                <a:tc>
                  <a:txBody>
                    <a:bodyPr/>
                    <a:lstStyle/>
                    <a:p>
                      <a:pPr algn="l" fontAlgn="b"/>
                      <a:r>
                        <a:rPr lang="en-US" sz="900" u="none" strike="noStrike">
                          <a:effectLst/>
                          <a:latin typeface="+mn-lt"/>
                        </a:rPr>
                        <a:t>Emerging Market Equity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Eaton Vance</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Mellon</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3"/>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4"/>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5"/>
                  </a:ext>
                </a:extLst>
              </a:tr>
              <a:tr h="125312">
                <a:tc>
                  <a:txBody>
                    <a:bodyPr/>
                    <a:lstStyle/>
                    <a:p>
                      <a:pPr algn="l" fontAlgn="b"/>
                      <a:r>
                        <a:rPr lang="en-US" sz="900" u="none" strike="noStrike">
                          <a:effectLst/>
                          <a:latin typeface="+mn-lt"/>
                        </a:rPr>
                        <a:t>Fixed Income</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Advent*</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6"/>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Baird</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Private Equity</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AEA</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7"/>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GAM</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Apollo</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8"/>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SSgA</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Brookfield</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19"/>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Vanguard</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20"/>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Gamut</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21"/>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Goldman Sachs</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22"/>
                  </a:ext>
                </a:extLst>
              </a:tr>
              <a:tr h="125312">
                <a:tc>
                  <a:txBody>
                    <a:bodyPr/>
                    <a:lstStyle/>
                    <a:p>
                      <a:pPr algn="l" fontAlgn="b"/>
                      <a:r>
                        <a:rPr lang="en-US" sz="900" u="none" strike="noStrike">
                          <a:effectLst/>
                          <a:latin typeface="+mn-lt"/>
                        </a:rPr>
                        <a:t>Absolute Return</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Allianz</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JFL Equity Parners</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23"/>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BeaconLight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Lexington</a:t>
                      </a:r>
                      <a:endParaRPr lang="en-US" sz="900" b="0" i="0" u="none" strike="noStrike">
                        <a:solidFill>
                          <a:srgbClr val="000000"/>
                        </a:solidFill>
                        <a:effectLst/>
                        <a:latin typeface="+mn-lt"/>
                      </a:endParaRPr>
                    </a:p>
                  </a:txBody>
                  <a:tcPr marL="7371" marR="7371" marT="7371" marB="0" anchor="b"/>
                </a:tc>
                <a:extLst>
                  <a:ext uri="{0D108BD9-81ED-4DB2-BD59-A6C34878D82A}">
                    <a16:rowId xmlns:a16="http://schemas.microsoft.com/office/drawing/2014/main" xmlns="" val="10024"/>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Lightyear Capital</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25"/>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Canyon</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Newbury Equity Partners</a:t>
                      </a:r>
                    </a:p>
                    <a:p>
                      <a:pPr algn="l" fontAlgn="b"/>
                      <a:r>
                        <a:rPr lang="en-US" sz="900" b="0" i="0" u="none" strike="noStrike" dirty="0">
                          <a:solidFill>
                            <a:srgbClr val="000000"/>
                          </a:solidFill>
                          <a:effectLst/>
                          <a:latin typeface="+mn-lt"/>
                        </a:rPr>
                        <a:t>One Rock*</a:t>
                      </a:r>
                    </a:p>
                  </a:txBody>
                  <a:tcPr marL="7371" marR="7371" marT="7371" marB="0" anchor="b"/>
                </a:tc>
                <a:extLst>
                  <a:ext uri="{0D108BD9-81ED-4DB2-BD59-A6C34878D82A}">
                    <a16:rowId xmlns:a16="http://schemas.microsoft.com/office/drawing/2014/main" xmlns="" val="10026"/>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LibreMax</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Pantheon</a:t>
                      </a:r>
                    </a:p>
                    <a:p>
                      <a:pPr algn="l" fontAlgn="b"/>
                      <a:endParaRPr lang="en-US" sz="900" u="none" strike="noStrike" dirty="0">
                        <a:effectLst/>
                        <a:latin typeface="+mn-lt"/>
                      </a:endParaRPr>
                    </a:p>
                  </a:txBody>
                  <a:tcPr marL="7371" marR="7371" marT="7371" marB="0" anchor="b"/>
                </a:tc>
                <a:extLst>
                  <a:ext uri="{0D108BD9-81ED-4DB2-BD59-A6C34878D82A}">
                    <a16:rowId xmlns:a16="http://schemas.microsoft.com/office/drawing/2014/main" xmlns="" val="10027"/>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Makuria</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28"/>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Passport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Real Estate</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JP Morgan Real Estate</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29"/>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Senator</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err="1">
                          <a:effectLst/>
                          <a:latin typeface="+mn-lt"/>
                        </a:rPr>
                        <a:t>Siguler</a:t>
                      </a:r>
                      <a:r>
                        <a:rPr lang="en-US" sz="900" u="none" strike="noStrike" dirty="0">
                          <a:effectLst/>
                          <a:latin typeface="+mn-lt"/>
                        </a:rPr>
                        <a:t> Guff</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0"/>
                  </a:ext>
                </a:extLst>
              </a:tr>
              <a:tr h="125312">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1"/>
                  </a:ext>
                </a:extLst>
              </a:tr>
              <a:tr h="125312">
                <a:tc>
                  <a:txBody>
                    <a:bodyPr/>
                    <a:lstStyle/>
                    <a:p>
                      <a:pPr algn="l" fontAlgn="b"/>
                      <a:r>
                        <a:rPr lang="en-US" sz="900" u="none" strike="noStrike">
                          <a:effectLst/>
                          <a:latin typeface="+mn-lt"/>
                        </a:rPr>
                        <a:t>Real Assets</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Arclight</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Overlay</a:t>
                      </a:r>
                      <a:endParaRPr lang="en-US" sz="900" b="1"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Clifton Parametric</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2"/>
                  </a:ext>
                </a:extLst>
              </a:tr>
              <a:tr h="125312">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a:effectLst/>
                          <a:latin typeface="+mn-lt"/>
                        </a:rPr>
                        <a:t>EIG</a:t>
                      </a:r>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3"/>
                  </a:ext>
                </a:extLst>
              </a:tr>
              <a:tr h="125312">
                <a:tc>
                  <a:txBody>
                    <a:bodyPr/>
                    <a:lstStyle/>
                    <a:p>
                      <a:pPr algn="l" fontAlgn="b"/>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NGP</a:t>
                      </a:r>
                    </a:p>
                    <a:p>
                      <a:pPr marL="0" marR="0" indent="0" algn="l" defTabSz="457200" rtl="0" eaLnBrk="1" fontAlgn="b" latinLnBrk="0" hangingPunct="1">
                        <a:lnSpc>
                          <a:spcPct val="100000"/>
                        </a:lnSpc>
                        <a:spcBef>
                          <a:spcPts val="0"/>
                        </a:spcBef>
                        <a:spcAft>
                          <a:spcPts val="0"/>
                        </a:spcAft>
                        <a:buClrTx/>
                        <a:buSzTx/>
                        <a:buFontTx/>
                        <a:buNone/>
                        <a:tabLst/>
                        <a:defRPr/>
                      </a:pPr>
                      <a:r>
                        <a:rPr lang="en-US" sz="900" u="none" strike="noStrike" dirty="0" err="1">
                          <a:effectLst/>
                          <a:latin typeface="+mn-lt"/>
                        </a:rPr>
                        <a:t>Rhumbline</a:t>
                      </a:r>
                      <a:r>
                        <a:rPr lang="en-US" sz="900" u="none" strike="noStrike" dirty="0">
                          <a:effectLst/>
                          <a:latin typeface="+mn-lt"/>
                        </a:rPr>
                        <a:t>*</a:t>
                      </a:r>
                      <a:endParaRPr lang="en-US" sz="900" b="0" i="0" u="none" strike="noStrike" dirty="0">
                        <a:solidFill>
                          <a:srgbClr val="000000"/>
                        </a:solidFill>
                        <a:effectLst/>
                        <a:latin typeface="+mn-lt"/>
                      </a:endParaRPr>
                    </a:p>
                  </a:txBody>
                  <a:tcPr marL="7371" marR="7371" marT="7371" marB="0" anchor="b"/>
                </a:tc>
                <a:tc>
                  <a:txBody>
                    <a:bodyPr/>
                    <a:lstStyle/>
                    <a:p>
                      <a:pPr algn="l" fontAlgn="b"/>
                      <a:endParaRPr lang="en-US" sz="900" b="0" i="0" u="none" strike="noStrike">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Cash</a:t>
                      </a:r>
                      <a:endParaRPr lang="en-US" sz="900" b="1"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Williams Capital*</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4"/>
                  </a:ext>
                </a:extLst>
              </a:tr>
              <a:tr h="132683">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Wellington</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 </a:t>
                      </a:r>
                      <a:endParaRPr lang="en-US" sz="900" b="0" i="0" u="none" strike="noStrike" dirty="0">
                        <a:solidFill>
                          <a:srgbClr val="000000"/>
                        </a:solidFill>
                        <a:effectLst/>
                        <a:latin typeface="+mn-lt"/>
                      </a:endParaRPr>
                    </a:p>
                  </a:txBody>
                  <a:tcPr marL="7371" marR="7371" marT="7371" marB="0" anchor="b"/>
                </a:tc>
                <a:tc>
                  <a:txBody>
                    <a:bodyPr/>
                    <a:lstStyle/>
                    <a:p>
                      <a:pPr algn="l" fontAlgn="b"/>
                      <a:r>
                        <a:rPr lang="en-US" sz="900" u="none" strike="noStrike" dirty="0">
                          <a:effectLst/>
                          <a:latin typeface="+mn-lt"/>
                        </a:rPr>
                        <a:t>JP Morgan</a:t>
                      </a:r>
                      <a:endParaRPr lang="en-US" sz="900" b="0" i="0" u="none" strike="noStrike" dirty="0">
                        <a:solidFill>
                          <a:srgbClr val="000000"/>
                        </a:solidFill>
                        <a:effectLst/>
                        <a:latin typeface="+mn-lt"/>
                      </a:endParaRPr>
                    </a:p>
                  </a:txBody>
                  <a:tcPr marL="7371" marR="7371" marT="7371" marB="0" anchor="b"/>
                </a:tc>
                <a:extLst>
                  <a:ext uri="{0D108BD9-81ED-4DB2-BD59-A6C34878D82A}">
                    <a16:rowId xmlns:a16="http://schemas.microsoft.com/office/drawing/2014/main" xmlns="" val="10035"/>
                  </a:ext>
                </a:extLst>
              </a:tr>
            </a:tbl>
          </a:graphicData>
        </a:graphic>
      </p:graphicFrame>
    </p:spTree>
    <p:extLst>
      <p:ext uri="{BB962C8B-B14F-4D97-AF65-F5344CB8AC3E}">
        <p14:creationId xmlns:p14="http://schemas.microsoft.com/office/powerpoint/2010/main" val="424249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18</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MaBSTOA Defined Benefit Plan – Investment Managers</a:t>
            </a:r>
          </a:p>
        </p:txBody>
      </p:sp>
      <p:sp>
        <p:nvSpPr>
          <p:cNvPr id="5" name="TextBox 4"/>
          <p:cNvSpPr txBox="1"/>
          <p:nvPr/>
        </p:nvSpPr>
        <p:spPr>
          <a:xfrm>
            <a:off x="159733" y="4854295"/>
            <a:ext cx="870555" cy="507831"/>
          </a:xfrm>
          <a:prstGeom prst="rect">
            <a:avLst/>
          </a:prstGeom>
          <a:noFill/>
        </p:spPr>
        <p:txBody>
          <a:bodyPr wrap="square" rtlCol="0">
            <a:spAutoFit/>
          </a:bodyPr>
          <a:lstStyle/>
          <a:p>
            <a:pPr algn="ctr"/>
            <a:r>
              <a:rPr lang="en-US" sz="900" dirty="0"/>
              <a:t>*MWBE Investment Manager</a:t>
            </a:r>
          </a:p>
        </p:txBody>
      </p:sp>
      <p:graphicFrame>
        <p:nvGraphicFramePr>
          <p:cNvPr id="3" name="Table 2"/>
          <p:cNvGraphicFramePr>
            <a:graphicFrameLocks noGrp="1"/>
          </p:cNvGraphicFramePr>
          <p:nvPr>
            <p:extLst>
              <p:ext uri="{D42A27DB-BD31-4B8C-83A1-F6EECF244321}">
                <p14:modId xmlns:p14="http://schemas.microsoft.com/office/powerpoint/2010/main" val="2080012040"/>
              </p:ext>
            </p:extLst>
          </p:nvPr>
        </p:nvGraphicFramePr>
        <p:xfrm>
          <a:off x="1401763" y="965197"/>
          <a:ext cx="6913562" cy="5751801"/>
        </p:xfrm>
        <a:graphic>
          <a:graphicData uri="http://schemas.openxmlformats.org/drawingml/2006/table">
            <a:tbl>
              <a:tblPr firstRow="1">
                <a:tableStyleId>{9D7B26C5-4107-4FEC-AEDC-1716B250A1EF}</a:tableStyleId>
              </a:tblPr>
              <a:tblGrid>
                <a:gridCol w="1636531">
                  <a:extLst>
                    <a:ext uri="{9D8B030D-6E8A-4147-A177-3AD203B41FA5}">
                      <a16:colId xmlns:a16="http://schemas.microsoft.com/office/drawing/2014/main" xmlns="" val="20000"/>
                    </a:ext>
                  </a:extLst>
                </a:gridCol>
                <a:gridCol w="1636531">
                  <a:extLst>
                    <a:ext uri="{9D8B030D-6E8A-4147-A177-3AD203B41FA5}">
                      <a16:colId xmlns:a16="http://schemas.microsoft.com/office/drawing/2014/main" xmlns="" val="20001"/>
                    </a:ext>
                  </a:extLst>
                </a:gridCol>
                <a:gridCol w="367438">
                  <a:extLst>
                    <a:ext uri="{9D8B030D-6E8A-4147-A177-3AD203B41FA5}">
                      <a16:colId xmlns:a16="http://schemas.microsoft.com/office/drawing/2014/main" xmlns="" val="20002"/>
                    </a:ext>
                  </a:extLst>
                </a:gridCol>
                <a:gridCol w="1636531">
                  <a:extLst>
                    <a:ext uri="{9D8B030D-6E8A-4147-A177-3AD203B41FA5}">
                      <a16:colId xmlns:a16="http://schemas.microsoft.com/office/drawing/2014/main" xmlns="" val="20003"/>
                    </a:ext>
                  </a:extLst>
                </a:gridCol>
                <a:gridCol w="1636531">
                  <a:extLst>
                    <a:ext uri="{9D8B030D-6E8A-4147-A177-3AD203B41FA5}">
                      <a16:colId xmlns:a16="http://schemas.microsoft.com/office/drawing/2014/main" xmlns="" val="20004"/>
                    </a:ext>
                  </a:extLst>
                </a:gridCol>
              </a:tblGrid>
              <a:tr h="129108">
                <a:tc>
                  <a:txBody>
                    <a:bodyPr/>
                    <a:lstStyle/>
                    <a:p>
                      <a:pPr algn="l" fontAlgn="b"/>
                      <a:r>
                        <a:rPr lang="en-US" sz="900" u="none" strike="noStrike" dirty="0">
                          <a:effectLst/>
                          <a:latin typeface="+mn-lt"/>
                        </a:rPr>
                        <a:t>Asset Class</a:t>
                      </a:r>
                      <a:endParaRPr lang="en-US" sz="900" b="1" i="0" u="none" strike="noStrike" dirty="0">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Asset Class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Investment Manager</a:t>
                      </a:r>
                      <a:endParaRPr lang="en-US" sz="900" b="1"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0"/>
                  </a:ext>
                </a:extLst>
              </a:tr>
              <a:tr h="121936">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1"/>
                  </a:ext>
                </a:extLst>
              </a:tr>
              <a:tr h="121936">
                <a:tc>
                  <a:txBody>
                    <a:bodyPr/>
                    <a:lstStyle/>
                    <a:p>
                      <a:pPr algn="l" fontAlgn="b"/>
                      <a:r>
                        <a:rPr lang="en-US" sz="900" u="none" strike="noStrike">
                          <a:effectLst/>
                          <a:latin typeface="+mn-lt"/>
                        </a:rPr>
                        <a:t>Large Cap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Independent Franchise Partners*</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Opportunistic Investments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Carlyle</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2"/>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3"/>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Rhumbline*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Entrust</a:t>
                      </a:r>
                      <a:endParaRPr lang="en-US" sz="900" b="0" i="0" u="none" strike="noStrike" dirty="0">
                        <a:solidFill>
                          <a:srgbClr val="000000"/>
                        </a:solidFill>
                        <a:effectLst/>
                        <a:latin typeface="+mn-lt"/>
                      </a:endParaRPr>
                    </a:p>
                  </a:txBody>
                  <a:tcPr marL="7173" marR="7173" marT="7173" marB="0" anchor="b"/>
                </a:tc>
                <a:extLst>
                  <a:ext uri="{0D108BD9-81ED-4DB2-BD59-A6C34878D82A}">
                    <a16:rowId xmlns:a16="http://schemas.microsoft.com/office/drawing/2014/main" xmlns="" val="10004"/>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Gramercy</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5"/>
                  </a:ext>
                </a:extLst>
              </a:tr>
              <a:tr h="121936">
                <a:tc>
                  <a:txBody>
                    <a:bodyPr/>
                    <a:lstStyle/>
                    <a:p>
                      <a:pPr algn="l" fontAlgn="b"/>
                      <a:r>
                        <a:rPr lang="en-US" sz="900" u="none" strike="noStrike">
                          <a:effectLst/>
                          <a:latin typeface="+mn-lt"/>
                        </a:rPr>
                        <a:t>Small Cap Equity</a:t>
                      </a:r>
                      <a:endParaRPr lang="en-US" sz="900" b="1" i="0" u="none" strike="noStrike">
                        <a:solidFill>
                          <a:srgbClr val="000000"/>
                        </a:solidFill>
                        <a:effectLst/>
                        <a:latin typeface="+mn-lt"/>
                      </a:endParaRPr>
                    </a:p>
                  </a:txBody>
                  <a:tcPr marL="7173" marR="7173" marT="7173" marB="0" anchor="b"/>
                </a:tc>
                <a:tc>
                  <a:txBody>
                    <a:bodyPr/>
                    <a:lstStyle/>
                    <a:p>
                      <a:pPr algn="l" rtl="0" fontAlgn="b"/>
                      <a:r>
                        <a:rPr lang="en-US" sz="900" u="none" strike="noStrike">
                          <a:effectLst/>
                          <a:latin typeface="+mn-lt"/>
                        </a:rPr>
                        <a:t>Times Square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MC Seamax</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6"/>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rtl="0" fontAlgn="b"/>
                      <a:r>
                        <a:rPr lang="en-US" sz="900" u="none" strike="noStrike">
                          <a:effectLst/>
                          <a:latin typeface="+mn-lt"/>
                        </a:rPr>
                        <a:t>Pzena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Orchard Landmark</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7"/>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Park Square</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8"/>
                  </a:ext>
                </a:extLst>
              </a:tr>
              <a:tr h="121936">
                <a:tc>
                  <a:txBody>
                    <a:bodyPr/>
                    <a:lstStyle/>
                    <a:p>
                      <a:pPr algn="l" fontAlgn="b"/>
                      <a:r>
                        <a:rPr lang="en-US" sz="900" u="none" strike="noStrike">
                          <a:effectLst/>
                          <a:latin typeface="+mn-lt"/>
                        </a:rPr>
                        <a:t>International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Blackrock</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Perella Weinberg</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09"/>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Johnston*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PIMCO</a:t>
                      </a:r>
                    </a:p>
                    <a:p>
                      <a:pPr algn="l" fontAlgn="b"/>
                      <a:r>
                        <a:rPr lang="en-US" sz="900" b="0" i="0" u="none" strike="noStrike" dirty="0" err="1">
                          <a:solidFill>
                            <a:srgbClr val="000000"/>
                          </a:solidFill>
                          <a:effectLst/>
                          <a:latin typeface="+mn-lt"/>
                        </a:rPr>
                        <a:t>Riverstone</a:t>
                      </a:r>
                      <a:endParaRPr lang="en-US" sz="900" b="0" i="0" u="none" strike="noStrike" dirty="0">
                        <a:solidFill>
                          <a:srgbClr val="000000"/>
                        </a:solidFill>
                        <a:effectLst/>
                        <a:latin typeface="+mn-lt"/>
                      </a:endParaRPr>
                    </a:p>
                  </a:txBody>
                  <a:tcPr marL="7173" marR="7173" marT="7173" marB="0" anchor="b"/>
                </a:tc>
                <a:extLst>
                  <a:ext uri="{0D108BD9-81ED-4DB2-BD59-A6C34878D82A}">
                    <a16:rowId xmlns:a16="http://schemas.microsoft.com/office/drawing/2014/main" xmlns="" val="10010"/>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Sanderson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1"/>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Global Asset Allocation</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2"/>
                  </a:ext>
                </a:extLst>
              </a:tr>
              <a:tr h="121936">
                <a:tc>
                  <a:txBody>
                    <a:bodyPr/>
                    <a:lstStyle/>
                    <a:p>
                      <a:pPr algn="l" fontAlgn="b"/>
                      <a:r>
                        <a:rPr lang="en-US" sz="900" u="none" strike="noStrike">
                          <a:effectLst/>
                          <a:latin typeface="+mn-lt"/>
                        </a:rPr>
                        <a:t>Emerging Market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Eaton Vance</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Mellon</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3"/>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Lazard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PIMCO</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4"/>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5"/>
                  </a:ext>
                </a:extLst>
              </a:tr>
              <a:tr h="121936">
                <a:tc>
                  <a:txBody>
                    <a:bodyPr/>
                    <a:lstStyle/>
                    <a:p>
                      <a:pPr algn="l" fontAlgn="b"/>
                      <a:r>
                        <a:rPr lang="en-US" sz="900" u="none" strike="noStrike">
                          <a:effectLst/>
                          <a:latin typeface="+mn-lt"/>
                        </a:rPr>
                        <a:t>Fixed Income</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Advent*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6"/>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Baird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Private Equity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AEA</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7"/>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GAM</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Apollo</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8"/>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SSgA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Brookfield</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19"/>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Vanguard</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Crescent</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0"/>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Wellington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Gamut</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1"/>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Goldman Sachs</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2"/>
                  </a:ext>
                </a:extLst>
              </a:tr>
              <a:tr h="121936">
                <a:tc>
                  <a:txBody>
                    <a:bodyPr/>
                    <a:lstStyle/>
                    <a:p>
                      <a:pPr algn="l" fontAlgn="b"/>
                      <a:r>
                        <a:rPr lang="en-US" sz="900" u="none" strike="noStrike">
                          <a:effectLst/>
                          <a:latin typeface="+mn-lt"/>
                        </a:rPr>
                        <a:t>Absolute Return</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Allianz</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JFL Equity Parners</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3"/>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BeaconLight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Lexington</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4"/>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Bridgewater</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Lightyear Capital</a:t>
                      </a:r>
                      <a:endParaRPr lang="en-US" sz="900" b="0" i="0" u="none" strike="noStrike" dirty="0">
                        <a:solidFill>
                          <a:srgbClr val="000000"/>
                        </a:solidFill>
                        <a:effectLst/>
                        <a:latin typeface="+mn-lt"/>
                      </a:endParaRPr>
                    </a:p>
                  </a:txBody>
                  <a:tcPr marL="7173" marR="7173" marT="7173" marB="0" anchor="b"/>
                </a:tc>
                <a:extLst>
                  <a:ext uri="{0D108BD9-81ED-4DB2-BD59-A6C34878D82A}">
                    <a16:rowId xmlns:a16="http://schemas.microsoft.com/office/drawing/2014/main" xmlns="" val="10025"/>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Canyon</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Newbury Equity Partners</a:t>
                      </a:r>
                    </a:p>
                    <a:p>
                      <a:pPr algn="l" fontAlgn="b"/>
                      <a:r>
                        <a:rPr lang="en-US" sz="900" b="0" i="0" u="none" strike="noStrike" dirty="0">
                          <a:solidFill>
                            <a:srgbClr val="000000"/>
                          </a:solidFill>
                          <a:effectLst/>
                          <a:latin typeface="+mn-lt"/>
                        </a:rPr>
                        <a:t>One Rock*</a:t>
                      </a:r>
                    </a:p>
                  </a:txBody>
                  <a:tcPr marL="7173" marR="7173" marT="7173" marB="0" anchor="b"/>
                </a:tc>
                <a:extLst>
                  <a:ext uri="{0D108BD9-81ED-4DB2-BD59-A6C34878D82A}">
                    <a16:rowId xmlns:a16="http://schemas.microsoft.com/office/drawing/2014/main" xmlns="" val="10026"/>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LibreMax</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Pantheon</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7"/>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Makuria</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8"/>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Passport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Real Estate</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JP Morgan Real Estate</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29"/>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Senator</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Siguler Guff</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0"/>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UBS</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1"/>
                  </a:ext>
                </a:extLst>
              </a:tr>
              <a:tr h="121936">
                <a:tc>
                  <a:txBody>
                    <a:bodyPr/>
                    <a:lstStyle/>
                    <a:p>
                      <a:pPr algn="l" fontAlgn="b"/>
                      <a:r>
                        <a:rPr lang="en-US" sz="900" u="none" strike="noStrike">
                          <a:effectLst/>
                          <a:latin typeface="+mn-lt"/>
                        </a:rPr>
                        <a:t>Real Assets</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Arclight</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2"/>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EIG</a:t>
                      </a:r>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Overlay</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Clifton Parametric</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3"/>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NGP</a:t>
                      </a:r>
                    </a:p>
                    <a:p>
                      <a:pPr algn="l" fontAlgn="b"/>
                      <a:r>
                        <a:rPr lang="en-US" sz="900" b="0" i="0" u="none" strike="noStrike" dirty="0" err="1">
                          <a:solidFill>
                            <a:srgbClr val="000000"/>
                          </a:solidFill>
                          <a:effectLst/>
                          <a:latin typeface="+mn-lt"/>
                        </a:rPr>
                        <a:t>Rhumbline</a:t>
                      </a:r>
                      <a:r>
                        <a:rPr lang="en-US" sz="900" b="0" i="0" u="none" strike="noStrike" dirty="0">
                          <a:solidFill>
                            <a:srgbClr val="000000"/>
                          </a:solidFill>
                          <a:effectLst/>
                          <a:latin typeface="+mn-lt"/>
                        </a:rPr>
                        <a:t>*</a:t>
                      </a: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4"/>
                  </a:ext>
                </a:extLst>
              </a:tr>
              <a:tr h="121936">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Wellington</a:t>
                      </a:r>
                      <a:endParaRPr lang="en-US" sz="900" b="0" i="0" u="none" strike="noStrike" dirty="0">
                        <a:solidFill>
                          <a:srgbClr val="000000"/>
                        </a:solidFill>
                        <a:effectLst/>
                        <a:latin typeface="+mn-lt"/>
                      </a:endParaRPr>
                    </a:p>
                  </a:txBody>
                  <a:tcPr marL="7173" marR="7173" marT="7173" marB="0" anchor="b"/>
                </a:tc>
                <a:tc>
                  <a:txBody>
                    <a:bodyPr/>
                    <a:lstStyle/>
                    <a:p>
                      <a:pPr algn="l" fontAlgn="b"/>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Cash</a:t>
                      </a:r>
                      <a:endParaRPr lang="en-US" sz="900" b="1"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Williams Capital*</a:t>
                      </a:r>
                      <a:endParaRPr lang="en-US" sz="900" b="0" i="0" u="none" strike="noStrike">
                        <a:solidFill>
                          <a:srgbClr val="000000"/>
                        </a:solidFill>
                        <a:effectLst/>
                        <a:latin typeface="+mn-lt"/>
                      </a:endParaRPr>
                    </a:p>
                  </a:txBody>
                  <a:tcPr marL="7173" marR="7173" marT="7173" marB="0" anchor="b"/>
                </a:tc>
                <a:extLst>
                  <a:ext uri="{0D108BD9-81ED-4DB2-BD59-A6C34878D82A}">
                    <a16:rowId xmlns:a16="http://schemas.microsoft.com/office/drawing/2014/main" xmlns="" val="10035"/>
                  </a:ext>
                </a:extLst>
              </a:tr>
              <a:tr h="129108">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a:effectLst/>
                          <a:latin typeface="+mn-lt"/>
                        </a:rPr>
                        <a:t> </a:t>
                      </a:r>
                      <a:endParaRPr lang="en-US" sz="900" b="0" i="0" u="none" strike="noStrike">
                        <a:solidFill>
                          <a:srgbClr val="000000"/>
                        </a:solidFill>
                        <a:effectLst/>
                        <a:latin typeface="+mn-lt"/>
                      </a:endParaRPr>
                    </a:p>
                  </a:txBody>
                  <a:tcPr marL="7173" marR="7173" marT="7173" marB="0" anchor="b"/>
                </a:tc>
                <a:tc>
                  <a:txBody>
                    <a:bodyPr/>
                    <a:lstStyle/>
                    <a:p>
                      <a:pPr algn="l" fontAlgn="b"/>
                      <a:r>
                        <a:rPr lang="en-US" sz="900" u="none" strike="noStrike" dirty="0">
                          <a:effectLst/>
                          <a:latin typeface="+mn-lt"/>
                        </a:rPr>
                        <a:t>JP Morgan</a:t>
                      </a:r>
                      <a:endParaRPr lang="en-US" sz="900" b="0" i="0" u="none" strike="noStrike" dirty="0">
                        <a:solidFill>
                          <a:srgbClr val="000000"/>
                        </a:solidFill>
                        <a:effectLst/>
                        <a:latin typeface="+mn-lt"/>
                      </a:endParaRPr>
                    </a:p>
                  </a:txBody>
                  <a:tcPr marL="7173" marR="7173" marT="7173" marB="0" anchor="b"/>
                </a:tc>
                <a:extLst>
                  <a:ext uri="{0D108BD9-81ED-4DB2-BD59-A6C34878D82A}">
                    <a16:rowId xmlns:a16="http://schemas.microsoft.com/office/drawing/2014/main" xmlns="" val="10036"/>
                  </a:ext>
                </a:extLst>
              </a:tr>
            </a:tbl>
          </a:graphicData>
        </a:graphic>
      </p:graphicFrame>
    </p:spTree>
    <p:extLst>
      <p:ext uri="{BB962C8B-B14F-4D97-AF65-F5344CB8AC3E}">
        <p14:creationId xmlns:p14="http://schemas.microsoft.com/office/powerpoint/2010/main" val="1885440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209163516"/>
              </p:ext>
            </p:extLst>
          </p:nvPr>
        </p:nvGraphicFramePr>
        <p:xfrm>
          <a:off x="689988" y="1638738"/>
          <a:ext cx="7103007" cy="2296160"/>
        </p:xfrm>
        <a:graphic>
          <a:graphicData uri="http://schemas.openxmlformats.org/drawingml/2006/table">
            <a:tbl>
              <a:tblPr>
                <a:tableStyleId>{2D5ABB26-0587-4C30-8999-92F81FD0307C}</a:tableStyleId>
              </a:tblPr>
              <a:tblGrid>
                <a:gridCol w="5056776">
                  <a:extLst>
                    <a:ext uri="{9D8B030D-6E8A-4147-A177-3AD203B41FA5}">
                      <a16:colId xmlns:a16="http://schemas.microsoft.com/office/drawing/2014/main" xmlns="" val="20000"/>
                    </a:ext>
                  </a:extLst>
                </a:gridCol>
                <a:gridCol w="2046231">
                  <a:extLst>
                    <a:ext uri="{9D8B030D-6E8A-4147-A177-3AD203B41FA5}">
                      <a16:colId xmlns:a16="http://schemas.microsoft.com/office/drawing/2014/main" xmlns="" val="20001"/>
                    </a:ext>
                  </a:extLst>
                </a:gridCol>
              </a:tblGrid>
              <a:tr h="203200">
                <a:tc>
                  <a:txBody>
                    <a:bodyPr/>
                    <a:lstStyle/>
                    <a:p>
                      <a:pPr algn="l" fontAlgn="ct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Page</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0"/>
                  </a:ext>
                </a:extLst>
              </a:tr>
              <a:tr h="203200">
                <a:tc>
                  <a:txBody>
                    <a:bodyPr/>
                    <a:lstStyle/>
                    <a:p>
                      <a:pPr algn="l" fontAlgn="ctr"/>
                      <a:r>
                        <a:rPr lang="en-US" sz="1800" u="none" strike="noStrike" dirty="0">
                          <a:effectLst/>
                        </a:rPr>
                        <a:t>Executive</a:t>
                      </a:r>
                      <a:r>
                        <a:rPr lang="en-US" sz="1800" u="none" strike="noStrike" baseline="0" dirty="0">
                          <a:effectLst/>
                        </a:rPr>
                        <a:t> Summary</a:t>
                      </a:r>
                      <a:endParaRPr lang="en-US" sz="1800" u="none" strike="noStrike" dirty="0">
                        <a:effectLst/>
                      </a:endParaRPr>
                    </a:p>
                  </a:txBody>
                  <a:tcPr marL="12700" marR="12700" marT="12700" marB="0" anchor="ctr"/>
                </a:tc>
                <a:tc>
                  <a:txBody>
                    <a:bodyPr/>
                    <a:lstStyle/>
                    <a:p>
                      <a:pPr algn="r" fontAlgn="b"/>
                      <a:r>
                        <a:rPr lang="en-US" sz="1600" b="0" i="0" u="none" strike="noStrike" dirty="0">
                          <a:solidFill>
                            <a:srgbClr val="000000"/>
                          </a:solidFill>
                          <a:effectLst/>
                          <a:latin typeface="Calibri" charset="0"/>
                        </a:rPr>
                        <a:t>2</a:t>
                      </a:r>
                    </a:p>
                  </a:txBody>
                  <a:tcPr marL="12700" marR="12700" marT="12700" marB="0" anchor="b"/>
                </a:tc>
                <a:extLst>
                  <a:ext uri="{0D108BD9-81ED-4DB2-BD59-A6C34878D82A}">
                    <a16:rowId xmlns:a16="http://schemas.microsoft.com/office/drawing/2014/main" xmlns="" val="10001"/>
                  </a:ext>
                </a:extLst>
              </a:tr>
              <a:tr h="203200">
                <a:tc>
                  <a:txBody>
                    <a:bodyPr/>
                    <a:lstStyle/>
                    <a:p>
                      <a:pPr algn="l" fontAlgn="ctr"/>
                      <a:r>
                        <a:rPr lang="en-US" sz="1800" u="none" strike="noStrike" dirty="0">
                          <a:effectLst/>
                        </a:rPr>
                        <a:t>Overview – MTA Sponsored and Multi-Employer Plans</a:t>
                      </a:r>
                    </a:p>
                  </a:txBody>
                  <a:tcPr marL="12700" marR="12700" marT="12700" marB="0" anchor="ctr"/>
                </a:tc>
                <a:tc>
                  <a:txBody>
                    <a:bodyPr/>
                    <a:lstStyle/>
                    <a:p>
                      <a:pPr algn="r" fontAlgn="b"/>
                      <a:r>
                        <a:rPr lang="en-US" sz="1600" u="none" strike="noStrike" dirty="0">
                          <a:effectLst/>
                        </a:rPr>
                        <a:t>3</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2"/>
                  </a:ext>
                </a:extLst>
              </a:tr>
              <a:tr h="203200">
                <a:tc>
                  <a:txBody>
                    <a:bodyPr/>
                    <a:lstStyle/>
                    <a:p>
                      <a:pPr algn="l" fontAlgn="ctr"/>
                      <a:r>
                        <a:rPr lang="en-US" sz="1800" u="none" strike="noStrike" dirty="0">
                          <a:effectLst/>
                        </a:rPr>
                        <a:t>Market Outlook</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b="0" i="0" u="none" strike="noStrike" dirty="0">
                          <a:solidFill>
                            <a:schemeClr val="tx1"/>
                          </a:solidFill>
                          <a:effectLst/>
                          <a:latin typeface="+mn-lt"/>
                        </a:rPr>
                        <a:t>4</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3"/>
                  </a:ext>
                </a:extLst>
              </a:tr>
              <a:tr h="203200">
                <a:tc>
                  <a:txBody>
                    <a:bodyPr/>
                    <a:lstStyle/>
                    <a:p>
                      <a:pPr algn="l" fontAlgn="ctr"/>
                      <a:r>
                        <a:rPr lang="en-US" sz="1800" u="none" strike="noStrike" dirty="0">
                          <a:effectLst/>
                        </a:rPr>
                        <a:t>Asset Allocation &amp; Performance</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5-7</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4"/>
                  </a:ext>
                </a:extLst>
              </a:tr>
              <a:tr h="203200">
                <a:tc>
                  <a:txBody>
                    <a:bodyPr/>
                    <a:lstStyle/>
                    <a:p>
                      <a:pPr algn="l" fontAlgn="ctr"/>
                      <a:r>
                        <a:rPr lang="en-US" sz="1800" u="none" strike="noStrike" dirty="0">
                          <a:effectLst/>
                        </a:rPr>
                        <a:t>Assumptions &amp; Funding Level</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8-9</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5"/>
                  </a:ext>
                </a:extLst>
              </a:tr>
              <a:tr h="203200">
                <a:tc>
                  <a:txBody>
                    <a:bodyPr/>
                    <a:lstStyle/>
                    <a:p>
                      <a:pPr algn="l" fontAlgn="ctr"/>
                      <a:r>
                        <a:rPr lang="en-US" sz="1800" u="none" strike="noStrike" dirty="0">
                          <a:effectLst/>
                        </a:rPr>
                        <a:t>MWBE Participation</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10-11</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6"/>
                  </a:ext>
                </a:extLst>
              </a:tr>
              <a:tr h="203200">
                <a:tc>
                  <a:txBody>
                    <a:bodyPr/>
                    <a:lstStyle/>
                    <a:p>
                      <a:pPr algn="l" fontAlgn="ctr"/>
                      <a:r>
                        <a:rPr lang="en-US" sz="1800" u="none" strike="noStrike" dirty="0">
                          <a:effectLst/>
                        </a:rPr>
                        <a:t>Appendix</a:t>
                      </a:r>
                      <a:endParaRPr lang="en-US" sz="1800" b="0" i="0" u="none" strike="noStrike" dirty="0">
                        <a:solidFill>
                          <a:srgbClr val="000000"/>
                        </a:solidFill>
                        <a:effectLst/>
                        <a:latin typeface="Calibri" charset="0"/>
                      </a:endParaRPr>
                    </a:p>
                  </a:txBody>
                  <a:tcPr marL="12700" marR="12700" marT="12700" marB="0" anchor="ctr"/>
                </a:tc>
                <a:tc>
                  <a:txBody>
                    <a:bodyPr/>
                    <a:lstStyle/>
                    <a:p>
                      <a:pPr algn="r" fontAlgn="b"/>
                      <a:r>
                        <a:rPr lang="en-US" sz="1600" u="none" strike="noStrike" dirty="0">
                          <a:effectLst/>
                        </a:rPr>
                        <a:t>12-20</a:t>
                      </a:r>
                      <a:endParaRPr lang="en-US" sz="1600" b="0" i="0" u="none" strike="noStrike" dirty="0">
                        <a:solidFill>
                          <a:srgbClr val="000000"/>
                        </a:solidFill>
                        <a:effectLst/>
                        <a:latin typeface="Calibri" charset="0"/>
                      </a:endParaRPr>
                    </a:p>
                  </a:txBody>
                  <a:tcPr marL="12700" marR="12700" marT="12700" marB="0" anchor="b"/>
                </a:tc>
                <a:extLst>
                  <a:ext uri="{0D108BD9-81ED-4DB2-BD59-A6C34878D82A}">
                    <a16:rowId xmlns:a16="http://schemas.microsoft.com/office/drawing/2014/main" xmlns="" val="10007"/>
                  </a:ext>
                </a:extLst>
              </a:tr>
            </a:tbl>
          </a:graphicData>
        </a:graphic>
      </p:graphicFrame>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Table of Contents</a:t>
            </a:r>
          </a:p>
        </p:txBody>
      </p:sp>
    </p:spTree>
    <p:extLst>
      <p:ext uri="{BB962C8B-B14F-4D97-AF65-F5344CB8AC3E}">
        <p14:creationId xmlns:p14="http://schemas.microsoft.com/office/powerpoint/2010/main" val="2370437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19</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OPEB– Investment Managers</a:t>
            </a:r>
          </a:p>
        </p:txBody>
      </p:sp>
      <p:graphicFrame>
        <p:nvGraphicFramePr>
          <p:cNvPr id="3" name="Table 2"/>
          <p:cNvGraphicFramePr>
            <a:graphicFrameLocks noGrp="1"/>
          </p:cNvGraphicFramePr>
          <p:nvPr>
            <p:extLst>
              <p:ext uri="{D42A27DB-BD31-4B8C-83A1-F6EECF244321}">
                <p14:modId xmlns:p14="http://schemas.microsoft.com/office/powerpoint/2010/main" val="45602817"/>
              </p:ext>
            </p:extLst>
          </p:nvPr>
        </p:nvGraphicFramePr>
        <p:xfrm>
          <a:off x="635001" y="1768046"/>
          <a:ext cx="8051799" cy="1905000"/>
        </p:xfrm>
        <a:graphic>
          <a:graphicData uri="http://schemas.openxmlformats.org/drawingml/2006/table">
            <a:tbl>
              <a:tblPr>
                <a:tableStyleId>{9D7B26C5-4107-4FEC-AEDC-1716B250A1EF}</a:tableStyleId>
              </a:tblPr>
              <a:tblGrid>
                <a:gridCol w="1498009">
                  <a:extLst>
                    <a:ext uri="{9D8B030D-6E8A-4147-A177-3AD203B41FA5}">
                      <a16:colId xmlns:a16="http://schemas.microsoft.com/office/drawing/2014/main" xmlns="" val="20000"/>
                    </a:ext>
                  </a:extLst>
                </a:gridCol>
                <a:gridCol w="1383754">
                  <a:extLst>
                    <a:ext uri="{9D8B030D-6E8A-4147-A177-3AD203B41FA5}">
                      <a16:colId xmlns:a16="http://schemas.microsoft.com/office/drawing/2014/main" xmlns="" val="20001"/>
                    </a:ext>
                  </a:extLst>
                </a:gridCol>
                <a:gridCol w="1383754">
                  <a:extLst>
                    <a:ext uri="{9D8B030D-6E8A-4147-A177-3AD203B41FA5}">
                      <a16:colId xmlns:a16="http://schemas.microsoft.com/office/drawing/2014/main" xmlns="" val="20002"/>
                    </a:ext>
                  </a:extLst>
                </a:gridCol>
                <a:gridCol w="1666218">
                  <a:extLst>
                    <a:ext uri="{9D8B030D-6E8A-4147-A177-3AD203B41FA5}">
                      <a16:colId xmlns:a16="http://schemas.microsoft.com/office/drawing/2014/main" xmlns="" val="20003"/>
                    </a:ext>
                  </a:extLst>
                </a:gridCol>
                <a:gridCol w="2120064">
                  <a:extLst>
                    <a:ext uri="{9D8B030D-6E8A-4147-A177-3AD203B41FA5}">
                      <a16:colId xmlns:a16="http://schemas.microsoft.com/office/drawing/2014/main" xmlns="" val="20004"/>
                    </a:ext>
                  </a:extLst>
                </a:gridCol>
              </a:tblGrid>
              <a:tr h="190500">
                <a:tc>
                  <a:txBody>
                    <a:bodyPr/>
                    <a:lstStyle/>
                    <a:p>
                      <a:pPr algn="l" rtl="0" fontAlgn="b"/>
                      <a:r>
                        <a:rPr lang="en-US" sz="1000" b="1" u="none" strike="noStrike" dirty="0">
                          <a:effectLst/>
                        </a:rPr>
                        <a:t>Asset Class</a:t>
                      </a:r>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a:effectLst/>
                        </a:rPr>
                        <a:t>Investment Manager</a:t>
                      </a:r>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a:effectLst/>
                        </a:rPr>
                        <a:t>Asset Class</a:t>
                      </a:r>
                      <a:endParaRPr lang="en-US" sz="1000" b="1" i="0" u="none" strike="noStrike" dirty="0">
                        <a:solidFill>
                          <a:srgbClr val="000000"/>
                        </a:solidFill>
                        <a:effectLst/>
                        <a:latin typeface="+mn-lt"/>
                      </a:endParaRPr>
                    </a:p>
                  </a:txBody>
                  <a:tcPr marL="9525" marR="9525" marT="9525" marB="0" anchor="b"/>
                </a:tc>
                <a:tc>
                  <a:txBody>
                    <a:bodyPr/>
                    <a:lstStyle/>
                    <a:p>
                      <a:pPr algn="l" rtl="0" fontAlgn="b"/>
                      <a:r>
                        <a:rPr lang="en-US" sz="1000" b="1" u="none" strike="noStrike" dirty="0">
                          <a:effectLst/>
                        </a:rPr>
                        <a:t>Investment Manager</a:t>
                      </a:r>
                      <a:endParaRPr lang="en-US" sz="1000" b="1"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xmlns="" val="10000"/>
                  </a:ext>
                </a:extLst>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rtl="0" fontAlgn="b"/>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1"/>
                  </a:ext>
                </a:extLst>
              </a:tr>
              <a:tr h="190500">
                <a:tc>
                  <a:txBody>
                    <a:bodyPr/>
                    <a:lstStyle/>
                    <a:p>
                      <a:pPr algn="l" fontAlgn="b"/>
                      <a:r>
                        <a:rPr lang="en-US" sz="1000" b="1" u="none" strike="noStrike" dirty="0">
                          <a:effectLst/>
                        </a:rPr>
                        <a:t>Global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Artisan</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rtl="0" fontAlgn="b"/>
                      <a:r>
                        <a:rPr lang="en-US" sz="1000" b="1" u="none" strike="noStrike" dirty="0">
                          <a:effectLst/>
                        </a:rPr>
                        <a:t>Global Asset Allocation</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Bridgewater</a:t>
                      </a:r>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2"/>
                  </a:ext>
                </a:extLst>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rPr>
                        <a:t>Hexavest</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PIMCO</a:t>
                      </a:r>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3"/>
                  </a:ext>
                </a:extLst>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rPr>
                        <a:t>Walter Scott</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Wellington</a:t>
                      </a:r>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4"/>
                  </a:ext>
                </a:extLst>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5"/>
                  </a:ext>
                </a:extLst>
              </a:tr>
              <a:tr h="190500">
                <a:tc>
                  <a:txBody>
                    <a:bodyPr/>
                    <a:lstStyle/>
                    <a:p>
                      <a:pPr algn="l" fontAlgn="b"/>
                      <a:r>
                        <a:rPr lang="en-US" sz="1000" b="1" u="none" strike="noStrike" dirty="0">
                          <a:effectLst/>
                        </a:rPr>
                        <a:t>Fixed Income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Baird</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rPr>
                        <a:t>Absolute Return</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Allianz</a:t>
                      </a:r>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6"/>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GAM</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rPr>
                        <a:t>Bridgewater</a:t>
                      </a:r>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7"/>
                  </a:ext>
                </a:extLst>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rPr>
                        <a:t>Wellington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extLst>
                  <a:ext uri="{0D108BD9-81ED-4DB2-BD59-A6C34878D82A}">
                    <a16:rowId xmlns:a16="http://schemas.microsoft.com/office/drawing/2014/main" xmlns="" val="10008"/>
                  </a:ext>
                </a:extLst>
              </a:tr>
              <a:tr h="190500">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rPr>
                        <a:t>Real Assets</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rPr>
                        <a:t>Wellington</a:t>
                      </a:r>
                      <a:endParaRPr lang="en-US" sz="10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4262619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20</a:t>
            </a:fld>
            <a:endParaRPr lang="en-US"/>
          </a:p>
        </p:txBody>
      </p:sp>
      <p:sp>
        <p:nvSpPr>
          <p:cNvPr id="7"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Defined Contribution Plan – Investment Managers</a:t>
            </a:r>
          </a:p>
        </p:txBody>
      </p:sp>
      <p:graphicFrame>
        <p:nvGraphicFramePr>
          <p:cNvPr id="4" name="Table 3"/>
          <p:cNvGraphicFramePr>
            <a:graphicFrameLocks noGrp="1"/>
          </p:cNvGraphicFramePr>
          <p:nvPr>
            <p:extLst>
              <p:ext uri="{D42A27DB-BD31-4B8C-83A1-F6EECF244321}">
                <p14:modId xmlns:p14="http://schemas.microsoft.com/office/powerpoint/2010/main" val="1450791410"/>
              </p:ext>
            </p:extLst>
          </p:nvPr>
        </p:nvGraphicFramePr>
        <p:xfrm>
          <a:off x="1606550" y="1116741"/>
          <a:ext cx="5930901" cy="4124325"/>
        </p:xfrm>
        <a:graphic>
          <a:graphicData uri="http://schemas.openxmlformats.org/drawingml/2006/table">
            <a:tbl>
              <a:tblPr>
                <a:tableStyleId>{9D7B26C5-4107-4FEC-AEDC-1716B250A1EF}</a:tableStyleId>
              </a:tblPr>
              <a:tblGrid>
                <a:gridCol w="1499403">
                  <a:extLst>
                    <a:ext uri="{9D8B030D-6E8A-4147-A177-3AD203B41FA5}">
                      <a16:colId xmlns:a16="http://schemas.microsoft.com/office/drawing/2014/main" xmlns="" val="20000"/>
                    </a:ext>
                  </a:extLst>
                </a:gridCol>
                <a:gridCol w="1029442">
                  <a:extLst>
                    <a:ext uri="{9D8B030D-6E8A-4147-A177-3AD203B41FA5}">
                      <a16:colId xmlns:a16="http://schemas.microsoft.com/office/drawing/2014/main" xmlns="" val="20001"/>
                    </a:ext>
                  </a:extLst>
                </a:gridCol>
                <a:gridCol w="1219200">
                  <a:extLst>
                    <a:ext uri="{9D8B030D-6E8A-4147-A177-3AD203B41FA5}">
                      <a16:colId xmlns:a16="http://schemas.microsoft.com/office/drawing/2014/main" xmlns="" val="20002"/>
                    </a:ext>
                  </a:extLst>
                </a:gridCol>
                <a:gridCol w="2182856">
                  <a:extLst>
                    <a:ext uri="{9D8B030D-6E8A-4147-A177-3AD203B41FA5}">
                      <a16:colId xmlns:a16="http://schemas.microsoft.com/office/drawing/2014/main" xmlns="" val="20003"/>
                    </a:ext>
                  </a:extLst>
                </a:gridCol>
              </a:tblGrid>
              <a:tr h="190500">
                <a:tc>
                  <a:txBody>
                    <a:bodyPr/>
                    <a:lstStyle/>
                    <a:p>
                      <a:pPr algn="l" rtl="0" fontAlgn="b"/>
                      <a:r>
                        <a:rPr lang="en-US" sz="1000" b="1" u="none" strike="noStrike" dirty="0">
                          <a:effectLst/>
                          <a:latin typeface="+mn-lt"/>
                        </a:rPr>
                        <a:t>Asset Class</a:t>
                      </a:r>
                      <a:endParaRPr lang="en-US" sz="1000" b="1" i="0" u="none" strike="noStrike" dirty="0">
                        <a:solidFill>
                          <a:srgbClr val="000000"/>
                        </a:solidFill>
                        <a:effectLst/>
                        <a:latin typeface="+mn-lt"/>
                      </a:endParaRPr>
                    </a:p>
                  </a:txBody>
                  <a:tcPr marL="9525" marR="9525" marT="9525" marB="0" anchor="b"/>
                </a:tc>
                <a:tc gridSpan="2">
                  <a:txBody>
                    <a:bodyPr/>
                    <a:lstStyle/>
                    <a:p>
                      <a:pPr lvl="1" algn="l" rtl="0" fontAlgn="b"/>
                      <a:r>
                        <a:rPr lang="en-US" sz="1000" b="1" u="none" strike="noStrike" dirty="0">
                          <a:effectLst/>
                        </a:rPr>
                        <a:t>Investment Manager</a:t>
                      </a:r>
                      <a:endParaRPr lang="en-US" sz="1000" b="1"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hMerge="1">
                  <a:txBody>
                    <a:bodyPr/>
                    <a:lstStyle/>
                    <a:p>
                      <a:endParaRPr lang="en-US"/>
                    </a:p>
                  </a:txBody>
                  <a:tcPr/>
                </a:tc>
                <a:tc>
                  <a:txBody>
                    <a:bodyPr/>
                    <a:lstStyle/>
                    <a:p>
                      <a:pPr lvl="1" algn="l" rtl="0" fontAlgn="b"/>
                      <a:r>
                        <a:rPr lang="en-US" sz="1000" b="1" u="none" strike="noStrike" dirty="0">
                          <a:effectLst/>
                          <a:latin typeface="+mn-lt"/>
                        </a:rPr>
                        <a:t>Asset Allocation Funds</a:t>
                      </a:r>
                      <a:endParaRPr lang="en-US" sz="1000" b="1"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0"/>
                  </a:ext>
                </a:extLst>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b="1" u="none" strike="noStrike" dirty="0">
                          <a:effectLst/>
                          <a:latin typeface="+mn-lt"/>
                        </a:rPr>
                        <a:t>Active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b="1" u="none" strike="noStrike" dirty="0">
                          <a:effectLst/>
                          <a:latin typeface="+mn-lt"/>
                        </a:rPr>
                        <a:t>Passive</a:t>
                      </a:r>
                      <a:endParaRPr lang="en-US" sz="1000" b="1"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Income</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1"/>
                  </a:ext>
                </a:extLst>
              </a:tr>
              <a:tr h="190500">
                <a:tc>
                  <a:txBody>
                    <a:bodyPr/>
                    <a:lstStyle/>
                    <a:p>
                      <a:pPr algn="l" fontAlgn="b"/>
                      <a:r>
                        <a:rPr lang="en-US" sz="1000" b="1" u="none" strike="noStrike" dirty="0">
                          <a:effectLst/>
                          <a:latin typeface="+mn-lt"/>
                        </a:rPr>
                        <a:t>Stable Value</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Galliard</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2015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2"/>
                  </a:ext>
                </a:extLst>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2020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3"/>
                  </a:ext>
                </a:extLst>
              </a:tr>
              <a:tr h="190500">
                <a:tc>
                  <a:txBody>
                    <a:bodyPr/>
                    <a:lstStyle/>
                    <a:p>
                      <a:pPr algn="l" fontAlgn="b"/>
                      <a:r>
                        <a:rPr lang="en-US" sz="1000" b="1" u="none" strike="noStrike">
                          <a:effectLst/>
                          <a:latin typeface="+mn-lt"/>
                        </a:rPr>
                        <a:t>Fixed Income</a:t>
                      </a:r>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Loomis Sayles</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2025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4"/>
                  </a:ext>
                </a:extLst>
              </a:tr>
              <a:tr h="190500">
                <a:tc>
                  <a:txBody>
                    <a:bodyPr/>
                    <a:lstStyle/>
                    <a:p>
                      <a:pPr algn="l" fontAlgn="b"/>
                      <a:endParaRPr lang="en-US" sz="1000" b="1"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TCW</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2030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5"/>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Wellington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2035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6"/>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2040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7"/>
                  </a:ext>
                </a:extLst>
              </a:tr>
              <a:tr h="190500">
                <a:tc>
                  <a:txBody>
                    <a:bodyPr/>
                    <a:lstStyle/>
                    <a:p>
                      <a:pPr algn="l" fontAlgn="b"/>
                      <a:r>
                        <a:rPr lang="en-US" sz="1000" b="1" u="none" strike="noStrike" dirty="0">
                          <a:effectLst/>
                          <a:latin typeface="+mn-lt"/>
                        </a:rPr>
                        <a:t>Large Cap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T Rowe Price</a:t>
                      </a:r>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Vanguard</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2045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8"/>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a:effectLst/>
                          <a:latin typeface="+mn-lt"/>
                        </a:rPr>
                        <a:t>Jennison</a:t>
                      </a:r>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2050</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09"/>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lvl="1" algn="l" fontAlgn="b"/>
                      <a:r>
                        <a:rPr lang="en-US" sz="1000" u="none" strike="noStrike" dirty="0">
                          <a:effectLst/>
                          <a:latin typeface="+mn-lt"/>
                        </a:rPr>
                        <a:t>MTA 2055</a:t>
                      </a:r>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0"/>
                  </a:ext>
                </a:extLst>
              </a:tr>
              <a:tr h="190500">
                <a:tc>
                  <a:txBody>
                    <a:bodyPr/>
                    <a:lstStyle/>
                    <a:p>
                      <a:pPr algn="l" fontAlgn="b"/>
                      <a:r>
                        <a:rPr lang="en-US" sz="1000" b="1" i="0" u="none" strike="noStrike" dirty="0">
                          <a:solidFill>
                            <a:srgbClr val="000000"/>
                          </a:solidFill>
                          <a:effectLst/>
                          <a:latin typeface="+mn-lt"/>
                        </a:rPr>
                        <a:t>Small Cap Equity</a:t>
                      </a:r>
                    </a:p>
                  </a:txBody>
                  <a:tcPr marL="9525" marR="9525" marT="9525" marB="0" anchor="b"/>
                </a:tc>
                <a:tc>
                  <a:txBody>
                    <a:bodyPr/>
                    <a:lstStyle/>
                    <a:p>
                      <a:pPr algn="l" fontAlgn="b"/>
                      <a:r>
                        <a:rPr lang="en-US" sz="1000" u="none" strike="noStrike" dirty="0" err="1">
                          <a:effectLst/>
                          <a:latin typeface="+mn-lt"/>
                        </a:rPr>
                        <a:t>AllianceBernstein</a:t>
                      </a:r>
                      <a:endParaRPr lang="en-US" sz="1000" b="0"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err="1">
                          <a:solidFill>
                            <a:srgbClr val="000000"/>
                          </a:solidFill>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marL="457200" marR="0" lvl="2" indent="0" algn="l" defTabSz="457200" rtl="0" eaLnBrk="1" fontAlgn="b" latinLnBrk="0" hangingPunct="1">
                        <a:lnSpc>
                          <a:spcPct val="100000"/>
                        </a:lnSpc>
                        <a:spcBef>
                          <a:spcPts val="0"/>
                        </a:spcBef>
                        <a:spcAft>
                          <a:spcPts val="0"/>
                        </a:spcAft>
                        <a:buClrTx/>
                        <a:buSzTx/>
                        <a:buFontTx/>
                        <a:buNone/>
                        <a:tabLst/>
                        <a:defRPr/>
                      </a:pPr>
                      <a:r>
                        <a:rPr lang="en-US" sz="1000" u="none" strike="noStrike" dirty="0">
                          <a:effectLst/>
                          <a:latin typeface="+mn-lt"/>
                        </a:rPr>
                        <a:t>MTA 2060</a:t>
                      </a:r>
                      <a:endParaRPr lang="en-US" sz="1000" b="0" i="0" u="none" strike="noStrike" dirty="0">
                        <a:solidFill>
                          <a:srgbClr val="000000"/>
                        </a:solidFill>
                        <a:effectLst/>
                        <a:latin typeface="+mn-lt"/>
                      </a:endParaRPr>
                    </a:p>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1"/>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Dimensional</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2"/>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a:solidFill>
                            <a:srgbClr val="000000"/>
                          </a:solidFill>
                          <a:effectLst/>
                          <a:latin typeface="+mn-lt"/>
                        </a:rPr>
                        <a:t>Jackson</a:t>
                      </a:r>
                      <a:r>
                        <a:rPr lang="en-US" sz="1000" b="0" i="0" u="none" strike="noStrike" baseline="0" dirty="0">
                          <a:solidFill>
                            <a:srgbClr val="000000"/>
                          </a:solidFill>
                          <a:effectLst/>
                          <a:latin typeface="+mn-lt"/>
                        </a:rPr>
                        <a:t> Square</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3"/>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b="0" i="0" u="none" strike="noStrike" dirty="0" err="1">
                          <a:solidFill>
                            <a:srgbClr val="000000"/>
                          </a:solidFill>
                          <a:effectLst/>
                          <a:latin typeface="+mn-lt"/>
                        </a:rPr>
                        <a:t>Pzena</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4"/>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5"/>
                  </a:ext>
                </a:extLst>
              </a:tr>
              <a:tr h="190500">
                <a:tc>
                  <a:txBody>
                    <a:bodyPr/>
                    <a:lstStyle/>
                    <a:p>
                      <a:pPr algn="l" fontAlgn="b"/>
                      <a:r>
                        <a:rPr lang="en-US" sz="1000" b="1" u="none" strike="noStrike" dirty="0">
                          <a:effectLst/>
                          <a:latin typeface="+mn-lt"/>
                        </a:rPr>
                        <a:t>International Equity</a:t>
                      </a:r>
                      <a:endParaRPr lang="en-US" sz="1000" b="1"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Wiliam</a:t>
                      </a:r>
                      <a:r>
                        <a:rPr lang="en-US" sz="1000" u="none" strike="noStrike" dirty="0">
                          <a:effectLst/>
                          <a:latin typeface="+mn-lt"/>
                        </a:rPr>
                        <a:t> Blair</a:t>
                      </a:r>
                      <a:endParaRPr lang="en-US" sz="1000" b="0"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6"/>
                  </a:ext>
                </a:extLst>
              </a:tr>
              <a:tr h="190500">
                <a:tc>
                  <a:txBody>
                    <a:bodyPr/>
                    <a:lstStyle/>
                    <a:p>
                      <a:pPr algn="l" fontAlgn="b"/>
                      <a:endParaRPr lang="en-US" sz="1000" b="0" i="0" u="none" strike="noStrike">
                        <a:solidFill>
                          <a:srgbClr val="000000"/>
                        </a:solidFill>
                        <a:effectLst/>
                        <a:latin typeface="+mn-lt"/>
                      </a:endParaRPr>
                    </a:p>
                  </a:txBody>
                  <a:tcPr marL="9525" marR="9525" marT="9525" marB="0" anchor="b"/>
                </a:tc>
                <a:tc>
                  <a:txBody>
                    <a:bodyPr/>
                    <a:lstStyle/>
                    <a:p>
                      <a:pPr algn="l" fontAlgn="b"/>
                      <a:r>
                        <a:rPr lang="en-US" sz="1000" u="none" strike="noStrike" dirty="0">
                          <a:effectLst/>
                          <a:latin typeface="+mn-lt"/>
                        </a:rPr>
                        <a:t>Mondrian</a:t>
                      </a:r>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7"/>
                  </a:ext>
                </a:extLst>
              </a:tr>
              <a:tr h="190500">
                <a:tc>
                  <a:txBody>
                    <a:bodyPr/>
                    <a:lstStyle/>
                    <a:p>
                      <a:pPr algn="l" fontAlgn="b"/>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8"/>
                  </a:ext>
                </a:extLst>
              </a:tr>
              <a:tr h="190500">
                <a:tc>
                  <a:txBody>
                    <a:bodyPr/>
                    <a:lstStyle/>
                    <a:p>
                      <a:pPr algn="l" fontAlgn="b"/>
                      <a:r>
                        <a:rPr lang="en-US" sz="1000" b="1" u="none" strike="noStrike" dirty="0">
                          <a:effectLst/>
                          <a:latin typeface="+mn-lt"/>
                        </a:rPr>
                        <a:t>Real Assets</a:t>
                      </a:r>
                      <a:endParaRPr lang="en-US" sz="1000" b="1"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r>
                        <a:rPr lang="en-US" sz="1000" u="none" strike="noStrike" dirty="0" err="1">
                          <a:effectLst/>
                          <a:latin typeface="+mn-lt"/>
                        </a:rPr>
                        <a:t>SSgA</a:t>
                      </a:r>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19"/>
                  </a:ext>
                </a:extLst>
              </a:tr>
              <a:tr h="190500">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tc>
                <a:tc>
                  <a:txBody>
                    <a:bodyPr/>
                    <a:lstStyle/>
                    <a:p>
                      <a:pPr algn="l" fontAlgn="b"/>
                      <a:endParaRPr lang="en-US" sz="1000" b="0" i="0" u="none" strike="noStrike" dirty="0">
                        <a:solidFill>
                          <a:srgbClr val="000000"/>
                        </a:solidFill>
                        <a:effectLst/>
                        <a:latin typeface="+mn-lt"/>
                      </a:endParaRPr>
                    </a:p>
                  </a:txBody>
                  <a:tcPr marL="9525" marR="9525" marT="9525" marB="0" anchor="b">
                    <a:lnR w="12700" cap="flat" cmpd="sng" algn="ctr">
                      <a:solidFill>
                        <a:schemeClr val="tx1"/>
                      </a:solidFill>
                      <a:prstDash val="solid"/>
                      <a:round/>
                      <a:headEnd type="none" w="med" len="med"/>
                      <a:tailEnd type="none" w="med" len="med"/>
                    </a:lnR>
                  </a:tcPr>
                </a:tc>
                <a:tc>
                  <a:txBody>
                    <a:bodyPr/>
                    <a:lstStyle/>
                    <a:p>
                      <a:pPr algn="l" fontAlgn="b"/>
                      <a:endParaRPr lang="en-US" sz="1000" b="0" i="0" u="none" strike="noStrike" dirty="0">
                        <a:solidFill>
                          <a:srgbClr val="000000"/>
                        </a:solidFill>
                        <a:effectLst/>
                        <a:latin typeface="+mn-lt"/>
                      </a:endParaRPr>
                    </a:p>
                  </a:txBody>
                  <a:tcPr marL="9525" marR="9525" marT="9525" marB="0" anchor="b">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xmlns="" val="10020"/>
                  </a:ext>
                </a:extLst>
              </a:tr>
            </a:tbl>
          </a:graphicData>
        </a:graphic>
      </p:graphicFrame>
    </p:spTree>
    <p:extLst>
      <p:ext uri="{BB962C8B-B14F-4D97-AF65-F5344CB8AC3E}">
        <p14:creationId xmlns:p14="http://schemas.microsoft.com/office/powerpoint/2010/main" val="1635969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80999" y="1056088"/>
            <a:ext cx="8466667" cy="4893647"/>
          </a:xfrm>
          <a:prstGeom prst="rect">
            <a:avLst/>
          </a:prstGeom>
          <a:noFill/>
        </p:spPr>
        <p:txBody>
          <a:bodyPr wrap="square" rtlCol="0">
            <a:spAutoFit/>
          </a:bodyPr>
          <a:lstStyle/>
          <a:p>
            <a:r>
              <a:rPr lang="en-US" sz="1400" b="1" dirty="0"/>
              <a:t>MTA Sponsored Pension Plans on solid footing</a:t>
            </a:r>
          </a:p>
          <a:p>
            <a:pPr marL="214313" indent="-214313">
              <a:buFont typeface="Arial" charset="0"/>
              <a:buChar char="•"/>
            </a:pPr>
            <a:r>
              <a:rPr lang="en-US" sz="1400" dirty="0"/>
              <a:t>Complex Plans that are conservatively administered (i.e. ADC, Return Assumption, Amortization)</a:t>
            </a:r>
          </a:p>
          <a:p>
            <a:pPr marL="214313" indent="-214313">
              <a:buFont typeface="Arial" charset="0"/>
              <a:buChar char="•"/>
            </a:pPr>
            <a:r>
              <a:rPr lang="en-US" sz="1400" dirty="0"/>
              <a:t>MTA Defined Benefit Plan:  $4.2 billion, 71.8% Funded</a:t>
            </a:r>
          </a:p>
          <a:p>
            <a:pPr marL="214313" indent="-214313">
              <a:buFont typeface="Arial" charset="0"/>
              <a:buChar char="•"/>
            </a:pPr>
            <a:r>
              <a:rPr lang="en-US" sz="1400" dirty="0"/>
              <a:t>LIRR Additional Plan:</a:t>
            </a:r>
            <a:r>
              <a:rPr lang="en-US" sz="1400" dirty="0">
                <a:solidFill>
                  <a:srgbClr val="FF0000"/>
                </a:solidFill>
              </a:rPr>
              <a:t> </a:t>
            </a:r>
            <a:r>
              <a:rPr lang="en-US" sz="1400" dirty="0"/>
              <a:t>$777.2 million, 50.9% Funded</a:t>
            </a:r>
          </a:p>
          <a:p>
            <a:pPr marL="214313" indent="-214313">
              <a:buFont typeface="Arial" charset="0"/>
              <a:buChar char="•"/>
            </a:pPr>
            <a:r>
              <a:rPr lang="en-US" sz="1400" dirty="0"/>
              <a:t>MaBSTOA: $2.9 billion, 72.3% Funded</a:t>
            </a:r>
          </a:p>
          <a:p>
            <a:pPr marL="214313" indent="-214313">
              <a:buFont typeface="Arial" charset="0"/>
              <a:buChar char="•"/>
            </a:pPr>
            <a:r>
              <a:rPr lang="en-US" sz="1400" dirty="0"/>
              <a:t>Combined pension plans assets under management grew 18.7% year over year </a:t>
            </a:r>
          </a:p>
          <a:p>
            <a:pPr marL="214313" indent="-214313">
              <a:buFont typeface="Arial" charset="0"/>
              <a:buChar char="•"/>
            </a:pPr>
            <a:r>
              <a:rPr lang="en-US" sz="1400" dirty="0"/>
              <a:t>OPEB Trust: $370.6 million</a:t>
            </a:r>
          </a:p>
          <a:p>
            <a:pPr marL="214313" indent="-214313">
              <a:buFont typeface="Arial" charset="0"/>
              <a:buChar char="•"/>
            </a:pPr>
            <a:endParaRPr lang="en-US" sz="900" dirty="0"/>
          </a:p>
          <a:p>
            <a:r>
              <a:rPr lang="en-US" sz="1400" b="1" dirty="0"/>
              <a:t>Strong performance for 2017</a:t>
            </a:r>
          </a:p>
          <a:p>
            <a:pPr marL="214313" indent="-214313">
              <a:buFont typeface="Arial" charset="0"/>
              <a:buChar char="•"/>
            </a:pPr>
            <a:r>
              <a:rPr lang="en-US" sz="1400" dirty="0"/>
              <a:t>The Plans are designed to perform equal to or better than a traditional 60% Equity / 40% Bond benchmark over time, while demonstrating less volatility (risk)</a:t>
            </a:r>
          </a:p>
          <a:p>
            <a:pPr marL="214313" indent="-214313">
              <a:buFont typeface="Arial" charset="0"/>
              <a:buChar char="•"/>
            </a:pPr>
            <a:r>
              <a:rPr lang="en-US" sz="1400" dirty="0"/>
              <a:t>For 2017:</a:t>
            </a:r>
          </a:p>
          <a:p>
            <a:pPr marL="671513" lvl="1" indent="-214313">
              <a:buFont typeface="Arial" charset="0"/>
              <a:buChar char="•"/>
            </a:pPr>
            <a:r>
              <a:rPr lang="en-US" sz="1400" dirty="0"/>
              <a:t>MTA Defined Benefit Plan, LIRR Additional Plan returned +13.5% (net)	</a:t>
            </a:r>
          </a:p>
          <a:p>
            <a:pPr marL="671513" lvl="1" indent="-214313">
              <a:buFont typeface="Arial" charset="0"/>
              <a:buChar char="•"/>
            </a:pPr>
            <a:r>
              <a:rPr lang="en-US" sz="1400" dirty="0"/>
              <a:t>MaBSTOA returned +13.5% (net)</a:t>
            </a:r>
          </a:p>
          <a:p>
            <a:pPr marL="671513" lvl="1" indent="-214313">
              <a:buFont typeface="Arial" charset="0"/>
              <a:buChar char="•"/>
            </a:pPr>
            <a:r>
              <a:rPr lang="en-US" sz="1400" dirty="0"/>
              <a:t>OPEB Trust returned +14.7% (net)</a:t>
            </a:r>
          </a:p>
          <a:p>
            <a:pPr marL="214313" indent="-214313">
              <a:buFont typeface="Arial" charset="0"/>
              <a:buChar char="•"/>
            </a:pPr>
            <a:r>
              <a:rPr lang="en-US" sz="1400" dirty="0"/>
              <a:t>Performance driven by asset allocation and investment selection</a:t>
            </a:r>
          </a:p>
          <a:p>
            <a:pPr marL="214313" indent="-214313">
              <a:buFont typeface="Arial" charset="0"/>
              <a:buChar char="•"/>
            </a:pPr>
            <a:r>
              <a:rPr lang="en-US" sz="1400" dirty="0"/>
              <a:t>Portfolio remains conservatively managed, with 60% less volatility (risk) than the market benchmark</a:t>
            </a:r>
          </a:p>
          <a:p>
            <a:pPr marL="214313" indent="-214313">
              <a:buFont typeface="Arial" charset="0"/>
              <a:buChar char="•"/>
            </a:pPr>
            <a:endParaRPr lang="en-US" sz="900" dirty="0"/>
          </a:p>
          <a:p>
            <a:r>
              <a:rPr lang="en-US" sz="1400" b="1" dirty="0"/>
              <a:t>MTA Deferred Compensation Plan (401k/457)</a:t>
            </a:r>
          </a:p>
          <a:p>
            <a:pPr marL="214313" indent="-214313">
              <a:buFont typeface="Arial" charset="0"/>
              <a:buChar char="•"/>
            </a:pPr>
            <a:r>
              <a:rPr lang="en-US" sz="1400" dirty="0"/>
              <a:t>Ended year at $6.2 billion in assets and  52,291 active participants</a:t>
            </a:r>
          </a:p>
          <a:p>
            <a:pPr marL="214313" indent="-214313">
              <a:buFont typeface="Arial" charset="0"/>
              <a:buChar char="•"/>
            </a:pPr>
            <a:r>
              <a:rPr lang="en-US" sz="1400" dirty="0"/>
              <a:t>Year over year assets under management grew 11.8%</a:t>
            </a:r>
          </a:p>
          <a:p>
            <a:pPr marL="214313" indent="-214313">
              <a:buFont typeface="Arial" charset="0"/>
              <a:buChar char="•"/>
            </a:pPr>
            <a:r>
              <a:rPr lang="en-US" sz="1400" dirty="0"/>
              <a:t>Participation rate (~70%) amongst highest in public plan peer group</a:t>
            </a:r>
          </a:p>
          <a:p>
            <a:pPr marL="214313" indent="-214313">
              <a:buFont typeface="Arial" charset="0"/>
              <a:buChar char="•"/>
            </a:pPr>
            <a:r>
              <a:rPr lang="en-US" sz="1400" dirty="0"/>
              <a:t>Plan design and investment lineup continually developed to enhance participant experience</a:t>
            </a:r>
          </a:p>
        </p:txBody>
      </p:sp>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Executive Summary</a:t>
            </a:r>
          </a:p>
        </p:txBody>
      </p:sp>
      <p:sp>
        <p:nvSpPr>
          <p:cNvPr id="4" name="Slide Number Placeholder 1">
            <a:extLst>
              <a:ext uri="{FF2B5EF4-FFF2-40B4-BE49-F238E27FC236}">
                <a16:creationId xmlns:a16="http://schemas.microsoft.com/office/drawing/2014/main" xmlns="" id="{6E539121-7CBD-4A13-804B-F51527CDCDEB}"/>
              </a:ext>
            </a:extLst>
          </p:cNvPr>
          <p:cNvSpPr>
            <a:spLocks noGrp="1"/>
          </p:cNvSpPr>
          <p:nvPr>
            <p:ph type="sldNum" sz="quarter" idx="12"/>
          </p:nvPr>
        </p:nvSpPr>
        <p:spPr>
          <a:xfrm>
            <a:off x="6553200" y="6356350"/>
            <a:ext cx="2133600" cy="365125"/>
          </a:xfrm>
        </p:spPr>
        <p:txBody>
          <a:bodyPr/>
          <a:lstStyle/>
          <a:p>
            <a:fld id="{CEDF6D6C-5AA7-4844-B80C-6FB67B21D5FB}" type="slidenum">
              <a:rPr lang="en-US" smtClean="0"/>
              <a:t>2</a:t>
            </a:fld>
            <a:endParaRPr lang="en-US" dirty="0"/>
          </a:p>
        </p:txBody>
      </p:sp>
    </p:spTree>
    <p:extLst>
      <p:ext uri="{BB962C8B-B14F-4D97-AF65-F5344CB8AC3E}">
        <p14:creationId xmlns:p14="http://schemas.microsoft.com/office/powerpoint/2010/main" val="3919967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93370" y="6498189"/>
            <a:ext cx="1007135" cy="276999"/>
          </a:xfrm>
          <a:prstGeom prst="rect">
            <a:avLst/>
          </a:prstGeom>
        </p:spPr>
        <p:txBody>
          <a:bodyPr wrap="none">
            <a:spAutoFit/>
          </a:bodyPr>
          <a:lstStyle/>
          <a:p>
            <a:r>
              <a:rPr lang="en-US" sz="1200" dirty="0">
                <a:solidFill>
                  <a:schemeClr val="bg1">
                    <a:lumMod val="50000"/>
                  </a:schemeClr>
                </a:solidFill>
              </a:rPr>
              <a:t>Source:  MTA</a:t>
            </a:r>
          </a:p>
        </p:txBody>
      </p:sp>
      <p:sp>
        <p:nvSpPr>
          <p:cNvPr id="5" name="Slide Number Placeholder 4"/>
          <p:cNvSpPr>
            <a:spLocks noGrp="1"/>
          </p:cNvSpPr>
          <p:nvPr>
            <p:ph type="sldNum" sz="quarter" idx="12"/>
          </p:nvPr>
        </p:nvSpPr>
        <p:spPr/>
        <p:txBody>
          <a:bodyPr/>
          <a:lstStyle/>
          <a:p>
            <a:fld id="{CEDF6D6C-5AA7-4844-B80C-6FB67B21D5FB}" type="slidenum">
              <a:rPr lang="en-US" smtClean="0"/>
              <a:t>3</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926565034"/>
              </p:ext>
            </p:extLst>
          </p:nvPr>
        </p:nvGraphicFramePr>
        <p:xfrm>
          <a:off x="736600" y="1376099"/>
          <a:ext cx="7670798" cy="3825166"/>
        </p:xfrm>
        <a:graphic>
          <a:graphicData uri="http://schemas.openxmlformats.org/drawingml/2006/table">
            <a:tbl>
              <a:tblPr firstRow="1" firstCol="1">
                <a:tableStyleId>{9D7B26C5-4107-4FEC-AEDC-1716B250A1EF}</a:tableStyleId>
              </a:tblPr>
              <a:tblGrid>
                <a:gridCol w="3158067">
                  <a:extLst>
                    <a:ext uri="{9D8B030D-6E8A-4147-A177-3AD203B41FA5}">
                      <a16:colId xmlns:a16="http://schemas.microsoft.com/office/drawing/2014/main" xmlns="" val="20000"/>
                    </a:ext>
                  </a:extLst>
                </a:gridCol>
                <a:gridCol w="231430">
                  <a:extLst>
                    <a:ext uri="{9D8B030D-6E8A-4147-A177-3AD203B41FA5}">
                      <a16:colId xmlns:a16="http://schemas.microsoft.com/office/drawing/2014/main" xmlns="" val="20001"/>
                    </a:ext>
                  </a:extLst>
                </a:gridCol>
                <a:gridCol w="977495">
                  <a:extLst>
                    <a:ext uri="{9D8B030D-6E8A-4147-A177-3AD203B41FA5}">
                      <a16:colId xmlns:a16="http://schemas.microsoft.com/office/drawing/2014/main" xmlns="" val="20002"/>
                    </a:ext>
                  </a:extLst>
                </a:gridCol>
                <a:gridCol w="977495">
                  <a:extLst>
                    <a:ext uri="{9D8B030D-6E8A-4147-A177-3AD203B41FA5}">
                      <a16:colId xmlns:a16="http://schemas.microsoft.com/office/drawing/2014/main" xmlns="" val="20003"/>
                    </a:ext>
                  </a:extLst>
                </a:gridCol>
                <a:gridCol w="977495">
                  <a:extLst>
                    <a:ext uri="{9D8B030D-6E8A-4147-A177-3AD203B41FA5}">
                      <a16:colId xmlns:a16="http://schemas.microsoft.com/office/drawing/2014/main" xmlns="" val="20004"/>
                    </a:ext>
                  </a:extLst>
                </a:gridCol>
                <a:gridCol w="218984">
                  <a:extLst>
                    <a:ext uri="{9D8B030D-6E8A-4147-A177-3AD203B41FA5}">
                      <a16:colId xmlns:a16="http://schemas.microsoft.com/office/drawing/2014/main" xmlns="" val="20005"/>
                    </a:ext>
                  </a:extLst>
                </a:gridCol>
                <a:gridCol w="1129832">
                  <a:extLst>
                    <a:ext uri="{9D8B030D-6E8A-4147-A177-3AD203B41FA5}">
                      <a16:colId xmlns:a16="http://schemas.microsoft.com/office/drawing/2014/main" xmlns="" val="20006"/>
                    </a:ext>
                  </a:extLst>
                </a:gridCol>
              </a:tblGrid>
              <a:tr h="485775">
                <a:tc>
                  <a:txBody>
                    <a:bodyPr/>
                    <a:lstStyle/>
                    <a:p>
                      <a:pPr algn="l" fontAlgn="ctr"/>
                      <a:r>
                        <a:rPr lang="en-US" sz="1000" u="none" strike="noStrike" dirty="0">
                          <a:solidFill>
                            <a:schemeClr val="tx1"/>
                          </a:solidFill>
                          <a:effectLst/>
                          <a:latin typeface="+mn-lt"/>
                          <a:ea typeface="Calibri" charset="0"/>
                          <a:cs typeface="Calibri" charset="0"/>
                        </a:rPr>
                        <a:t>  Pension Plan</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t"/>
                      <a:r>
                        <a:rPr lang="en-US" sz="1000" u="none" strike="noStrike" dirty="0">
                          <a:solidFill>
                            <a:schemeClr val="tx1"/>
                          </a:solidFill>
                          <a:effectLst/>
                          <a:latin typeface="+mn-lt"/>
                          <a:ea typeface="Calibri" charset="0"/>
                          <a:cs typeface="Calibri" charset="0"/>
                        </a:rPr>
                        <a:t># of Active Members</a:t>
                      </a:r>
                      <a:r>
                        <a:rPr lang="en-US" sz="1000" u="none" strike="noStrike" baseline="30000" dirty="0">
                          <a:solidFill>
                            <a:schemeClr val="tx1"/>
                          </a:solidFill>
                          <a:effectLst/>
                          <a:latin typeface="+mn-lt"/>
                          <a:ea typeface="Calibri" charset="0"/>
                          <a:cs typeface="Calibri" charset="0"/>
                        </a:rPr>
                        <a:t>3</a:t>
                      </a:r>
                      <a:endParaRPr lang="en-US" sz="1000" b="0" i="0" u="none" strike="noStrike" baseline="30000" dirty="0">
                        <a:solidFill>
                          <a:schemeClr val="tx1"/>
                        </a:solidFill>
                        <a:effectLst/>
                        <a:latin typeface="+mn-lt"/>
                        <a:ea typeface="Calibri" charset="0"/>
                        <a:cs typeface="Calibri" charset="0"/>
                      </a:endParaRPr>
                    </a:p>
                  </a:txBody>
                  <a:tcPr marL="9525" marR="9525" marT="9525" marB="0"/>
                </a:tc>
                <a:tc>
                  <a:txBody>
                    <a:bodyPr/>
                    <a:lstStyle/>
                    <a:p>
                      <a:pPr algn="ctr" fontAlgn="t"/>
                      <a:r>
                        <a:rPr lang="en-US" sz="1000" u="none" strike="noStrike" dirty="0">
                          <a:solidFill>
                            <a:schemeClr val="tx1"/>
                          </a:solidFill>
                          <a:effectLst/>
                          <a:latin typeface="+mn-lt"/>
                          <a:ea typeface="Calibri" charset="0"/>
                          <a:cs typeface="Calibri" charset="0"/>
                        </a:rPr>
                        <a:t>2017 Pension </a:t>
                      </a:r>
                    </a:p>
                    <a:p>
                      <a:pPr algn="ctr" fontAlgn="t"/>
                      <a:r>
                        <a:rPr lang="en-US" sz="1000" u="none" strike="noStrike" dirty="0">
                          <a:solidFill>
                            <a:schemeClr val="tx1"/>
                          </a:solidFill>
                          <a:effectLst/>
                          <a:latin typeface="+mn-lt"/>
                          <a:ea typeface="Calibri" charset="0"/>
                          <a:cs typeface="Calibri" charset="0"/>
                        </a:rPr>
                        <a:t>Contributions -</a:t>
                      </a:r>
                    </a:p>
                    <a:p>
                      <a:pPr algn="ctr" fontAlgn="t"/>
                      <a:r>
                        <a:rPr lang="en-US" sz="1000" u="none" strike="noStrike" dirty="0">
                          <a:solidFill>
                            <a:schemeClr val="tx1"/>
                          </a:solidFill>
                          <a:effectLst/>
                          <a:latin typeface="+mn-lt"/>
                          <a:ea typeface="Calibri" charset="0"/>
                          <a:cs typeface="Calibri" charset="0"/>
                        </a:rPr>
                        <a:t>Actual ($ mm)</a:t>
                      </a:r>
                      <a:endParaRPr lang="en-US" sz="1000" b="0" i="0" u="none" strike="noStrike" dirty="0">
                        <a:solidFill>
                          <a:schemeClr val="tx1"/>
                        </a:solidFill>
                        <a:effectLst/>
                        <a:latin typeface="+mn-lt"/>
                        <a:ea typeface="Calibri" charset="0"/>
                        <a:cs typeface="Calibri" charset="0"/>
                      </a:endParaRPr>
                    </a:p>
                  </a:txBody>
                  <a:tcPr marL="9525" marR="9525" marT="9525" marB="0"/>
                </a:tc>
                <a:tc>
                  <a:txBody>
                    <a:bodyPr/>
                    <a:lstStyle/>
                    <a:p>
                      <a:pPr algn="ctr" fontAlgn="t"/>
                      <a:r>
                        <a:rPr lang="en-US" sz="1000" u="none" strike="noStrike" dirty="0">
                          <a:solidFill>
                            <a:schemeClr val="tx1"/>
                          </a:solidFill>
                          <a:effectLst/>
                          <a:latin typeface="+mn-lt"/>
                          <a:ea typeface="Calibri" charset="0"/>
                          <a:cs typeface="Calibri" charset="0"/>
                        </a:rPr>
                        <a:t>2018 Pension </a:t>
                      </a:r>
                    </a:p>
                    <a:p>
                      <a:pPr marL="0" marR="0" indent="0" algn="ctr" defTabSz="457200" rtl="0" eaLnBrk="1" fontAlgn="t" latinLnBrk="0" hangingPunct="1">
                        <a:lnSpc>
                          <a:spcPct val="100000"/>
                        </a:lnSpc>
                        <a:spcBef>
                          <a:spcPts val="0"/>
                        </a:spcBef>
                        <a:spcAft>
                          <a:spcPts val="0"/>
                        </a:spcAft>
                        <a:buClrTx/>
                        <a:buSzTx/>
                        <a:buFontTx/>
                        <a:buNone/>
                        <a:tabLst/>
                        <a:defRPr/>
                      </a:pPr>
                      <a:r>
                        <a:rPr lang="en-US" sz="1000" u="none" strike="noStrike" dirty="0">
                          <a:solidFill>
                            <a:schemeClr val="tx1"/>
                          </a:solidFill>
                          <a:effectLst/>
                          <a:latin typeface="+mn-lt"/>
                          <a:ea typeface="Calibri" charset="0"/>
                          <a:cs typeface="Calibri" charset="0"/>
                        </a:rPr>
                        <a:t>Cost</a:t>
                      </a:r>
                      <a:r>
                        <a:rPr lang="en-US" sz="1000" u="none" strike="noStrike" baseline="0" dirty="0">
                          <a:solidFill>
                            <a:schemeClr val="tx1"/>
                          </a:solidFill>
                          <a:effectLst/>
                          <a:latin typeface="+mn-lt"/>
                          <a:ea typeface="Calibri" charset="0"/>
                          <a:cs typeface="Calibri" charset="0"/>
                        </a:rPr>
                        <a:t> - </a:t>
                      </a:r>
                      <a:r>
                        <a:rPr lang="en-US" sz="1000" u="none" strike="noStrike" dirty="0">
                          <a:solidFill>
                            <a:schemeClr val="tx1"/>
                          </a:solidFill>
                          <a:effectLst/>
                          <a:latin typeface="+mn-lt"/>
                          <a:ea typeface="Calibri" charset="0"/>
                          <a:cs typeface="Calibri" charset="0"/>
                        </a:rPr>
                        <a:t>Adopted Budget ($ mm)</a:t>
                      </a:r>
                      <a:r>
                        <a:rPr lang="en-US" sz="1000" u="none" strike="noStrike" baseline="30000" dirty="0">
                          <a:solidFill>
                            <a:schemeClr val="tx1"/>
                          </a:solidFill>
                          <a:effectLst/>
                          <a:latin typeface="+mn-lt"/>
                          <a:ea typeface="Calibri" charset="0"/>
                          <a:cs typeface="Calibri" charset="0"/>
                        </a:rPr>
                        <a:t> 1,2</a:t>
                      </a:r>
                      <a:endParaRPr lang="en-US" sz="1000" b="0" i="0" u="none" strike="noStrike" baseline="30000" dirty="0">
                        <a:solidFill>
                          <a:schemeClr val="tx1"/>
                        </a:solidFill>
                        <a:effectLst/>
                        <a:latin typeface="+mn-lt"/>
                        <a:ea typeface="Calibri" charset="0"/>
                        <a:cs typeface="Calibri" charset="0"/>
                      </a:endParaRPr>
                    </a:p>
                  </a:txBody>
                  <a:tcPr marL="9525" marR="9525" marT="9525" marB="0"/>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t"/>
                      <a:r>
                        <a:rPr lang="en-US" sz="1000" u="none" strike="noStrike" dirty="0">
                          <a:solidFill>
                            <a:schemeClr val="tx1"/>
                          </a:solidFill>
                          <a:effectLst/>
                          <a:latin typeface="+mn-lt"/>
                          <a:ea typeface="Calibri" charset="0"/>
                          <a:cs typeface="Calibri" charset="0"/>
                        </a:rPr>
                        <a:t>Assets </a:t>
                      </a:r>
                    </a:p>
                    <a:p>
                      <a:pPr algn="ctr" fontAlgn="t"/>
                      <a:r>
                        <a:rPr lang="en-US" sz="1000" u="none" strike="noStrike" dirty="0">
                          <a:solidFill>
                            <a:schemeClr val="tx1"/>
                          </a:solidFill>
                          <a:effectLst/>
                          <a:latin typeface="+mn-lt"/>
                          <a:ea typeface="Calibri" charset="0"/>
                          <a:cs typeface="Calibri" charset="0"/>
                        </a:rPr>
                        <a:t>(as of 12/31/17)</a:t>
                      </a:r>
                      <a:endParaRPr lang="en-US" sz="1000" b="0" i="0" u="none" strike="noStrike" dirty="0">
                        <a:solidFill>
                          <a:schemeClr val="tx1"/>
                        </a:solidFill>
                        <a:effectLst/>
                        <a:latin typeface="+mn-lt"/>
                        <a:ea typeface="Calibri" charset="0"/>
                        <a:cs typeface="Calibri" charset="0"/>
                      </a:endParaRPr>
                    </a:p>
                  </a:txBody>
                  <a:tcPr marL="9525" marR="9525" marT="9525" marB="0"/>
                </a:tc>
                <a:extLst>
                  <a:ext uri="{0D108BD9-81ED-4DB2-BD59-A6C34878D82A}">
                    <a16:rowId xmlns:a16="http://schemas.microsoft.com/office/drawing/2014/main" xmlns="" val="10000"/>
                  </a:ext>
                </a:extLst>
              </a:tr>
              <a:tr h="161925">
                <a:tc>
                  <a:txBody>
                    <a:bodyPr/>
                    <a:lstStyle/>
                    <a:p>
                      <a:pPr algn="l" fontAlgn="b"/>
                      <a:r>
                        <a:rPr lang="en-US" sz="1000" u="none" strike="noStrike" dirty="0">
                          <a:solidFill>
                            <a:schemeClr val="tx1"/>
                          </a:solidFill>
                          <a:effectLst/>
                          <a:latin typeface="+mn-lt"/>
                          <a:ea typeface="Calibri" charset="0"/>
                          <a:cs typeface="Calibri" charset="0"/>
                        </a:rPr>
                        <a:t>MTA Sponsored Defined</a:t>
                      </a:r>
                      <a:r>
                        <a:rPr lang="en-US" sz="1000" u="none" strike="noStrike" baseline="0" dirty="0">
                          <a:solidFill>
                            <a:schemeClr val="tx1"/>
                          </a:solidFill>
                          <a:effectLst/>
                          <a:latin typeface="+mn-lt"/>
                          <a:ea typeface="Calibri" charset="0"/>
                          <a:cs typeface="Calibri" charset="0"/>
                        </a:rPr>
                        <a:t> Benefit </a:t>
                      </a:r>
                      <a:r>
                        <a:rPr lang="en-US" sz="1000" u="none" strike="noStrike" dirty="0">
                          <a:solidFill>
                            <a:schemeClr val="tx1"/>
                          </a:solidFill>
                          <a:effectLst/>
                          <a:latin typeface="+mn-lt"/>
                          <a:ea typeface="Calibri" charset="0"/>
                          <a:cs typeface="Calibri" charset="0"/>
                        </a:rPr>
                        <a:t>Plans</a:t>
                      </a:r>
                      <a:endParaRPr lang="en-US" sz="1000" b="1" i="0" u="none" strike="noStrike" dirty="0">
                        <a:solidFill>
                          <a:schemeClr val="tx1"/>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chemeClr val="tx1"/>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chemeClr val="tx1"/>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chemeClr val="tx1"/>
                        </a:solidFill>
                        <a:effectLst/>
                        <a:latin typeface="+mn-lt"/>
                        <a:ea typeface="Calibri" charset="0"/>
                        <a:cs typeface="Calibri" charset="0"/>
                      </a:endParaRPr>
                    </a:p>
                  </a:txBody>
                  <a:tcPr marL="9525" marR="9525" marT="9525" marB="0" anchor="b"/>
                </a:tc>
                <a:tc>
                  <a:txBody>
                    <a:bodyPr/>
                    <a:lstStyle/>
                    <a:p>
                      <a:pPr algn="ctr" fontAlgn="b"/>
                      <a:endParaRPr lang="en-US" sz="1000" b="0" i="0" u="none" strike="noStrike">
                        <a:solidFill>
                          <a:schemeClr val="tx1"/>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chemeClr val="tx1"/>
                        </a:solidFill>
                        <a:effectLst/>
                        <a:latin typeface="+mn-lt"/>
                        <a:ea typeface="Calibri" charset="0"/>
                        <a:cs typeface="Calibri" charset="0"/>
                      </a:endParaRPr>
                    </a:p>
                  </a:txBody>
                  <a:tcPr marL="9525" marR="9525" marT="9525" marB="0" anchor="b"/>
                </a:tc>
                <a:tc>
                  <a:txBody>
                    <a:bodyPr/>
                    <a:lstStyle/>
                    <a:p>
                      <a:pPr algn="l" fontAlgn="b"/>
                      <a:endParaRPr lang="en-US" sz="1000" b="0" i="0" u="none" strike="noStrike">
                        <a:solidFill>
                          <a:schemeClr val="tx1"/>
                        </a:solidFill>
                        <a:effectLst/>
                        <a:latin typeface="+mn-lt"/>
                        <a:ea typeface="Calibri" charset="0"/>
                        <a:cs typeface="Calibri" charset="0"/>
                      </a:endParaRPr>
                    </a:p>
                  </a:txBody>
                  <a:tcPr marL="9525" marR="9525" marT="9525" marB="0" anchor="b"/>
                </a:tc>
                <a:extLst>
                  <a:ext uri="{0D108BD9-81ED-4DB2-BD59-A6C34878D82A}">
                    <a16:rowId xmlns:a16="http://schemas.microsoft.com/office/drawing/2014/main" xmlns="" val="10001"/>
                  </a:ext>
                </a:extLst>
              </a:tr>
              <a:tr h="161925">
                <a:tc>
                  <a:txBody>
                    <a:bodyPr/>
                    <a:lstStyle/>
                    <a:p>
                      <a:pPr algn="l" fontAlgn="ctr"/>
                      <a:r>
                        <a:rPr lang="en-US" sz="1000" u="none" strike="noStrike" dirty="0">
                          <a:solidFill>
                            <a:schemeClr val="tx1"/>
                          </a:solidFill>
                          <a:effectLst/>
                          <a:latin typeface="+mn-lt"/>
                          <a:ea typeface="Calibri" charset="0"/>
                          <a:cs typeface="Calibri" charset="0"/>
                        </a:rPr>
                        <a:t>MTA DB Plan</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18,048</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$330</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a:solidFill>
                            <a:schemeClr val="tx1"/>
                          </a:solidFill>
                          <a:effectLst/>
                          <a:latin typeface="+mn-lt"/>
                          <a:ea typeface="Calibri" charset="0"/>
                          <a:cs typeface="Calibri" charset="0"/>
                        </a:rPr>
                        <a:t>$335</a:t>
                      </a: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r" rtl="0" fontAlgn="ctr"/>
                      <a:r>
                        <a:rPr lang="en-US" sz="1000" b="0" i="0" u="none" strike="noStrike" dirty="0">
                          <a:solidFill>
                            <a:schemeClr val="tx1"/>
                          </a:solidFill>
                          <a:effectLst/>
                          <a:latin typeface="+mn-lt"/>
                          <a:ea typeface="Calibri" charset="0"/>
                          <a:cs typeface="Calibri" charset="0"/>
                        </a:rPr>
                        <a:t>$4.2 billion </a:t>
                      </a:r>
                    </a:p>
                  </a:txBody>
                  <a:tcPr marL="12700" marR="12700" marT="12700" marB="0" anchor="ctr">
                    <a:noFill/>
                  </a:tcPr>
                </a:tc>
                <a:extLst>
                  <a:ext uri="{0D108BD9-81ED-4DB2-BD59-A6C34878D82A}">
                    <a16:rowId xmlns:a16="http://schemas.microsoft.com/office/drawing/2014/main" xmlns="" val="10002"/>
                  </a:ext>
                </a:extLst>
              </a:tr>
              <a:tr h="161925">
                <a:tc>
                  <a:txBody>
                    <a:bodyPr/>
                    <a:lstStyle/>
                    <a:p>
                      <a:pPr algn="l" fontAlgn="ctr"/>
                      <a:r>
                        <a:rPr lang="en-US" sz="1000" u="none" strike="noStrike" dirty="0">
                          <a:solidFill>
                            <a:schemeClr val="tx1"/>
                          </a:solidFill>
                          <a:effectLst/>
                          <a:latin typeface="+mn-lt"/>
                          <a:ea typeface="Calibri" charset="0"/>
                          <a:cs typeface="Calibri" charset="0"/>
                        </a:rPr>
                        <a:t>MaBSTOA</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8,594</a:t>
                      </a:r>
                      <a:endParaRPr lang="en-US" sz="1000" b="0" i="0" u="none" strike="noStrike" dirty="0">
                        <a:solidFill>
                          <a:schemeClr val="tx1"/>
                        </a:solidFill>
                        <a:effectLst/>
                        <a:latin typeface="+mn-lt"/>
                        <a:ea typeface="Calibri" charset="0"/>
                        <a:cs typeface="Calibri" charset="0"/>
                      </a:endParaRPr>
                    </a:p>
                  </a:txBody>
                  <a:tcPr marL="9525" marR="9525" marT="9525" marB="0" anchor="ctr">
                    <a:lnB>
                      <a:noFill/>
                    </a:lnB>
                  </a:tcPr>
                </a:tc>
                <a:tc>
                  <a:txBody>
                    <a:bodyPr/>
                    <a:lstStyle/>
                    <a:p>
                      <a:pPr algn="ctr" fontAlgn="ctr"/>
                      <a:r>
                        <a:rPr lang="en-US" sz="1000" u="none" strike="noStrike" dirty="0">
                          <a:solidFill>
                            <a:schemeClr val="tx1"/>
                          </a:solidFill>
                          <a:effectLst/>
                          <a:latin typeface="+mn-lt"/>
                          <a:ea typeface="Calibri" charset="0"/>
                          <a:cs typeface="Calibri" charset="0"/>
                        </a:rPr>
                        <a:t>211</a:t>
                      </a:r>
                      <a:endParaRPr lang="en-US" sz="1000" b="0" i="0" u="none" strike="noStrike" dirty="0">
                        <a:solidFill>
                          <a:schemeClr val="tx1"/>
                        </a:solidFill>
                        <a:effectLst/>
                        <a:latin typeface="+mn-lt"/>
                        <a:ea typeface="Calibri" charset="0"/>
                        <a:cs typeface="Calibri" charset="0"/>
                      </a:endParaRPr>
                    </a:p>
                  </a:txBody>
                  <a:tcPr marL="9525" marR="9525" marT="9525" marB="0" anchor="ctr">
                    <a:lnB>
                      <a:noFill/>
                    </a:lnB>
                  </a:tcPr>
                </a:tc>
                <a:tc>
                  <a:txBody>
                    <a:bodyPr/>
                    <a:lstStyle/>
                    <a:p>
                      <a:pPr algn="ctr" fontAlgn="ctr"/>
                      <a:r>
                        <a:rPr lang="en-US" sz="1000" b="0" i="0" u="none" strike="noStrike" dirty="0">
                          <a:solidFill>
                            <a:schemeClr val="tx1"/>
                          </a:solidFill>
                          <a:effectLst/>
                          <a:latin typeface="+mn-lt"/>
                          <a:ea typeface="Calibri" charset="0"/>
                          <a:cs typeface="Calibri" charset="0"/>
                        </a:rPr>
                        <a:t>214</a:t>
                      </a:r>
                    </a:p>
                  </a:txBody>
                  <a:tcPr marL="9525" marR="9525" marT="9525" marB="0" anchor="ctr">
                    <a:lnB>
                      <a:noFill/>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a:noFill/>
                    </a:lnB>
                  </a:tcPr>
                </a:tc>
                <a:tc>
                  <a:txBody>
                    <a:bodyPr/>
                    <a:lstStyle/>
                    <a:p>
                      <a:pPr algn="r" rtl="0" fontAlgn="ctr"/>
                      <a:r>
                        <a:rPr lang="en-US" sz="1000" b="0" i="0" u="none" strike="noStrike" dirty="0">
                          <a:solidFill>
                            <a:schemeClr val="tx1"/>
                          </a:solidFill>
                          <a:effectLst/>
                          <a:latin typeface="+mn-lt"/>
                          <a:ea typeface="Calibri" charset="0"/>
                          <a:cs typeface="Calibri" charset="0"/>
                        </a:rPr>
                        <a:t>2.8</a:t>
                      </a:r>
                      <a:r>
                        <a:rPr lang="en-US" sz="1000" b="0" i="0" u="none" strike="noStrike" baseline="0" dirty="0">
                          <a:solidFill>
                            <a:schemeClr val="tx1"/>
                          </a:solidFill>
                          <a:effectLst/>
                          <a:latin typeface="+mn-lt"/>
                          <a:ea typeface="Calibri" charset="0"/>
                          <a:cs typeface="Calibri" charset="0"/>
                        </a:rPr>
                        <a:t> billion</a:t>
                      </a:r>
                      <a:r>
                        <a:rPr lang="en-US" sz="1000" b="0" i="0" u="none" strike="noStrike" dirty="0">
                          <a:solidFill>
                            <a:schemeClr val="tx1"/>
                          </a:solidFill>
                          <a:effectLst/>
                          <a:latin typeface="+mn-lt"/>
                          <a:ea typeface="Calibri" charset="0"/>
                          <a:cs typeface="Calibri" charset="0"/>
                        </a:rPr>
                        <a:t> </a:t>
                      </a:r>
                    </a:p>
                  </a:txBody>
                  <a:tcPr marL="12700" marR="12700" marT="12700" marB="0" anchor="ctr">
                    <a:lnB>
                      <a:noFill/>
                    </a:lnB>
                    <a:noFill/>
                  </a:tcPr>
                </a:tc>
                <a:extLst>
                  <a:ext uri="{0D108BD9-81ED-4DB2-BD59-A6C34878D82A}">
                    <a16:rowId xmlns:a16="http://schemas.microsoft.com/office/drawing/2014/main" xmlns="" val="10003"/>
                  </a:ext>
                </a:extLst>
              </a:tr>
              <a:tr h="190500">
                <a:tc>
                  <a:txBody>
                    <a:bodyPr/>
                    <a:lstStyle/>
                    <a:p>
                      <a:pPr algn="l" fontAlgn="ctr"/>
                      <a:r>
                        <a:rPr lang="en-US" sz="1000" u="none" strike="noStrike" dirty="0">
                          <a:solidFill>
                            <a:schemeClr val="tx1"/>
                          </a:solidFill>
                          <a:effectLst/>
                          <a:latin typeface="+mn-lt"/>
                          <a:ea typeface="Calibri" charset="0"/>
                          <a:cs typeface="Calibri" charset="0"/>
                        </a:rPr>
                        <a:t>LIRR Additional Plan</a:t>
                      </a:r>
                      <a:r>
                        <a:rPr lang="en-US" sz="1000" u="none" strike="noStrike" baseline="30000" dirty="0">
                          <a:solidFill>
                            <a:schemeClr val="tx1"/>
                          </a:solidFill>
                          <a:effectLst/>
                          <a:latin typeface="+mn-lt"/>
                          <a:ea typeface="Calibri" charset="0"/>
                          <a:cs typeface="Calibri" charset="0"/>
                        </a:rPr>
                        <a:t>5</a:t>
                      </a:r>
                      <a:endParaRPr lang="en-US" sz="1000" b="0" i="0" u="none" strike="noStrike" dirty="0">
                        <a:solidFill>
                          <a:schemeClr val="tx1"/>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solidFill>
                          <a:schemeClr val="tx1"/>
                        </a:solidFill>
                        <a:effectLst/>
                        <a:latin typeface="+mn-lt"/>
                        <a:ea typeface="Calibri" charset="0"/>
                        <a:cs typeface="Calibri" charset="0"/>
                      </a:endParaRPr>
                    </a:p>
                  </a:txBody>
                  <a:tcPr marL="9525" marR="9525" marT="9525" marB="0">
                    <a:lnR>
                      <a:noFill/>
                    </a:lnR>
                    <a:lnB w="12700" cap="flat" cmpd="sng" algn="ctr">
                      <a:solidFill>
                        <a:schemeClr val="tx1"/>
                      </a:solidFill>
                      <a:prstDash val="solid"/>
                      <a:round/>
                      <a:headEnd type="none" w="med" len="med"/>
                      <a:tailEnd type="none" w="med" len="med"/>
                    </a:lnB>
                  </a:tcPr>
                </a:tc>
                <a:tc>
                  <a:txBody>
                    <a:bodyPr/>
                    <a:lstStyle/>
                    <a:p>
                      <a:pPr algn="ctr" fontAlgn="ctr"/>
                      <a:r>
                        <a:rPr lang="en-US" sz="1000" u="none" strike="noStrike" dirty="0">
                          <a:solidFill>
                            <a:schemeClr val="tx1"/>
                          </a:solidFill>
                          <a:effectLst/>
                          <a:latin typeface="+mn-lt"/>
                          <a:ea typeface="Calibri" charset="0"/>
                          <a:cs typeface="Calibri" charset="0"/>
                        </a:rPr>
                        <a:t>146</a:t>
                      </a:r>
                      <a:endParaRPr lang="en-US" sz="1000" b="0" i="0" u="none" strike="noStrike" dirty="0">
                        <a:solidFill>
                          <a:schemeClr val="tx1"/>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0" i="0" u="none" strike="noStrike" dirty="0">
                          <a:solidFill>
                            <a:schemeClr val="tx1"/>
                          </a:solidFill>
                          <a:effectLst/>
                          <a:latin typeface="+mn-lt"/>
                          <a:ea typeface="Calibri" charset="0"/>
                          <a:cs typeface="Calibri" charset="0"/>
                        </a:rPr>
                        <a:t>76</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r>
                        <a:rPr lang="en-US" sz="1000" b="0" i="0" u="none" strike="noStrike" dirty="0">
                          <a:solidFill>
                            <a:schemeClr val="tx1"/>
                          </a:solidFill>
                          <a:effectLst/>
                          <a:latin typeface="+mn-lt"/>
                          <a:ea typeface="Calibri" charset="0"/>
                          <a:cs typeface="Calibri" charset="0"/>
                        </a:rPr>
                        <a:t>61</a:t>
                      </a: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r" fontAlgn="b"/>
                      <a:r>
                        <a:rPr lang="is-IS" sz="1000" b="0" i="0" u="none" strike="noStrike" dirty="0">
                          <a:solidFill>
                            <a:schemeClr val="tx1"/>
                          </a:solidFill>
                          <a:effectLst/>
                          <a:latin typeface="+mn-lt"/>
                          <a:ea typeface="Calibri" charset="0"/>
                          <a:cs typeface="Calibri" charset="0"/>
                        </a:rPr>
                        <a:t> $777.2</a:t>
                      </a:r>
                      <a:r>
                        <a:rPr lang="is-IS" sz="1000" b="0" i="0" u="none" strike="noStrike" baseline="0" dirty="0">
                          <a:solidFill>
                            <a:schemeClr val="tx1"/>
                          </a:solidFill>
                          <a:effectLst/>
                          <a:latin typeface="+mn-lt"/>
                          <a:ea typeface="Calibri" charset="0"/>
                          <a:cs typeface="Calibri" charset="0"/>
                        </a:rPr>
                        <a:t> million</a:t>
                      </a:r>
                      <a:endParaRPr lang="is-IS" sz="1000" b="0" i="0" u="none" strike="noStrike" dirty="0">
                        <a:solidFill>
                          <a:schemeClr val="tx1"/>
                        </a:solidFill>
                        <a:effectLst/>
                        <a:latin typeface="+mn-lt"/>
                        <a:ea typeface="Calibri" charset="0"/>
                        <a:cs typeface="Calibri" charset="0"/>
                      </a:endParaRPr>
                    </a:p>
                  </a:txBody>
                  <a:tcPr marL="12700" marR="12700" marT="12700" marB="0" anchor="b">
                    <a:lnL>
                      <a:noFill/>
                    </a:lnL>
                    <a:lnR>
                      <a:noFill/>
                    </a:lnR>
                    <a:lnT>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4"/>
                  </a:ext>
                </a:extLst>
              </a:tr>
              <a:tr h="161925">
                <a:tc>
                  <a:txBody>
                    <a:bodyPr/>
                    <a:lstStyle/>
                    <a:p>
                      <a:pPr algn="l" fontAlgn="ctr"/>
                      <a:r>
                        <a:rPr lang="en-US" sz="1000" b="1" u="none" strike="noStrike" dirty="0">
                          <a:solidFill>
                            <a:schemeClr val="tx1"/>
                          </a:solidFill>
                          <a:effectLst/>
                          <a:latin typeface="+mn-lt"/>
                          <a:ea typeface="Calibri" charset="0"/>
                          <a:cs typeface="Calibri" charset="0"/>
                        </a:rPr>
                        <a:t>Total</a:t>
                      </a:r>
                      <a:endParaRPr lang="en-US" sz="1000" b="1" i="0" u="none" strike="noStrike" dirty="0">
                        <a:solidFill>
                          <a:schemeClr val="tx1"/>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ctr"/>
                      <a:endParaRPr lang="en-US" sz="1000" b="1"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a:solidFill>
                            <a:schemeClr val="tx1"/>
                          </a:solidFill>
                          <a:effectLst/>
                          <a:latin typeface="+mn-lt"/>
                          <a:ea typeface="Calibri" charset="0"/>
                          <a:cs typeface="Calibri" charset="0"/>
                        </a:rPr>
                        <a:t>26,788</a:t>
                      </a: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a:solidFill>
                            <a:schemeClr val="tx1"/>
                          </a:solidFill>
                          <a:effectLst/>
                          <a:latin typeface="+mn-lt"/>
                          <a:ea typeface="Calibri" charset="0"/>
                          <a:cs typeface="Calibri" charset="0"/>
                        </a:rPr>
                        <a:t>$617</a:t>
                      </a:r>
                    </a:p>
                  </a:txBody>
                  <a:tcPr marL="9525" marR="9525" marT="9525" marB="0" anchor="b">
                    <a:lnT w="12700" cap="flat" cmpd="sng" algn="ctr">
                      <a:solidFill>
                        <a:schemeClr val="tx1"/>
                      </a:solidFill>
                      <a:prstDash val="solid"/>
                      <a:round/>
                      <a:headEnd type="none" w="med" len="med"/>
                      <a:tailEnd type="none" w="med" len="med"/>
                    </a:lnT>
                  </a:tcPr>
                </a:tc>
                <a:tc>
                  <a:txBody>
                    <a:bodyPr/>
                    <a:lstStyle/>
                    <a:p>
                      <a:pPr marL="0" algn="ctr" defTabSz="457200" rtl="0" eaLnBrk="1" fontAlgn="b" latinLnBrk="0" hangingPunct="1"/>
                      <a:r>
                        <a:rPr lang="en-US" sz="1000" b="1" i="0" u="none" strike="noStrike" kern="1200" dirty="0">
                          <a:solidFill>
                            <a:schemeClr val="tx1"/>
                          </a:solidFill>
                          <a:effectLst/>
                          <a:latin typeface="+mn-lt"/>
                          <a:ea typeface="Calibri" charset="0"/>
                          <a:cs typeface="Calibri" charset="0"/>
                        </a:rPr>
                        <a:t>$610</a:t>
                      </a:r>
                    </a:p>
                  </a:txBody>
                  <a:tcPr marL="9525" marR="9525" marT="9525" marB="0" anchor="b">
                    <a:lnT w="12700" cap="flat" cmpd="sng" algn="ctr">
                      <a:solidFill>
                        <a:schemeClr val="tx1"/>
                      </a:solidFill>
                      <a:prstDash val="solid"/>
                      <a:round/>
                      <a:headEnd type="none" w="med" len="med"/>
                      <a:tailEnd type="none" w="med" len="med"/>
                    </a:lnT>
                  </a:tcPr>
                </a:tc>
                <a:tc>
                  <a:txBody>
                    <a:bodyPr/>
                    <a:lstStyle/>
                    <a:p>
                      <a:pPr algn="ctr" fontAlgn="ctr"/>
                      <a:endParaRPr lang="en-US" sz="1000" b="1"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r" fontAlgn="b"/>
                      <a:r>
                        <a:rPr lang="en-US" sz="1000" b="1" i="0" u="none" strike="noStrike" dirty="0">
                          <a:solidFill>
                            <a:schemeClr val="tx1"/>
                          </a:solidFill>
                          <a:effectLst/>
                          <a:latin typeface="+mn-lt"/>
                          <a:ea typeface="Calibri" charset="0"/>
                          <a:cs typeface="Calibri" charset="0"/>
                        </a:rPr>
                        <a:t>$7.75 billion</a:t>
                      </a:r>
                    </a:p>
                  </a:txBody>
                  <a:tcPr marL="12700" marR="12700" marT="1270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10005"/>
                  </a:ext>
                </a:extLst>
              </a:tr>
              <a:tr h="161925">
                <a:tc>
                  <a:txBody>
                    <a:bodyPr/>
                    <a:lstStyle/>
                    <a:p>
                      <a:pPr lvl="0" algn="l" fontAlgn="ctr"/>
                      <a:endParaRPr lang="en-US" sz="1000" b="1" i="0" u="none" strike="noStrike" dirty="0">
                        <a:solidFill>
                          <a:schemeClr val="tx1"/>
                        </a:solidFill>
                        <a:effectLst/>
                        <a:latin typeface="+mn-lt"/>
                        <a:ea typeface="Calibri" charset="0"/>
                        <a:cs typeface="Calibri" charset="0"/>
                      </a:endParaRPr>
                    </a:p>
                  </a:txBody>
                  <a:tcPr marL="0" marR="0" marT="0"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06"/>
                  </a:ext>
                </a:extLst>
              </a:tr>
              <a:tr h="196141">
                <a:tc>
                  <a:txBody>
                    <a:bodyPr/>
                    <a:lstStyle/>
                    <a:p>
                      <a:pPr lvl="0" algn="l" fontAlgn="ctr"/>
                      <a:r>
                        <a:rPr lang="en-US" sz="1000" b="1" i="0" u="none" strike="noStrike" dirty="0">
                          <a:solidFill>
                            <a:schemeClr val="tx1"/>
                          </a:solidFill>
                          <a:effectLst/>
                          <a:latin typeface="+mn-lt"/>
                          <a:ea typeface="Calibri" charset="0"/>
                          <a:cs typeface="Calibri" charset="0"/>
                        </a:rPr>
                        <a:t>MTA</a:t>
                      </a:r>
                      <a:r>
                        <a:rPr lang="en-US" sz="1000" b="1" i="0" u="none" strike="noStrike" baseline="0" dirty="0">
                          <a:solidFill>
                            <a:schemeClr val="tx1"/>
                          </a:solidFill>
                          <a:effectLst/>
                          <a:latin typeface="+mn-lt"/>
                          <a:ea typeface="Calibri" charset="0"/>
                          <a:cs typeface="Calibri" charset="0"/>
                        </a:rPr>
                        <a:t> Sponsored Defined Contribution Plans</a:t>
                      </a:r>
                      <a:endParaRPr lang="en-US" sz="1000" b="1" i="0" u="none" strike="noStrike" dirty="0">
                        <a:solidFill>
                          <a:schemeClr val="tx1"/>
                        </a:solidFill>
                        <a:effectLst/>
                        <a:latin typeface="+mn-lt"/>
                        <a:ea typeface="Calibri" charset="0"/>
                        <a:cs typeface="Calibri" charset="0"/>
                      </a:endParaRPr>
                    </a:p>
                  </a:txBody>
                  <a:tcPr marL="0" marR="0" marT="0"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07"/>
                  </a:ext>
                </a:extLst>
              </a:tr>
              <a:tr h="161925">
                <a:tc>
                  <a:txBody>
                    <a:bodyPr/>
                    <a:lstStyle/>
                    <a:p>
                      <a:pPr algn="l" fontAlgn="ctr"/>
                      <a:r>
                        <a:rPr lang="en-US" sz="1000" b="1" i="0" u="none" strike="noStrike" dirty="0">
                          <a:solidFill>
                            <a:schemeClr val="tx1"/>
                          </a:solidFill>
                          <a:effectLst/>
                          <a:latin typeface="+mn-lt"/>
                          <a:ea typeface="Calibri" charset="0"/>
                          <a:cs typeface="Calibri" charset="0"/>
                        </a:rPr>
                        <a:t>MTA Deferred Compensation</a:t>
                      </a:r>
                      <a:r>
                        <a:rPr lang="en-US" sz="1000" b="1" i="0" u="none" strike="noStrike" baseline="0" dirty="0">
                          <a:solidFill>
                            <a:schemeClr val="tx1"/>
                          </a:solidFill>
                          <a:effectLst/>
                          <a:latin typeface="+mn-lt"/>
                          <a:ea typeface="Calibri" charset="0"/>
                          <a:cs typeface="Calibri" charset="0"/>
                        </a:rPr>
                        <a:t> Program (401k &amp; 457)</a:t>
                      </a:r>
                      <a:endParaRPr lang="en-US" sz="1000" b="1"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a:solidFill>
                            <a:schemeClr val="tx1"/>
                          </a:solidFill>
                          <a:effectLst/>
                          <a:latin typeface="+mn-lt"/>
                          <a:ea typeface="Calibri" charset="0"/>
                          <a:cs typeface="Calibri" charset="0"/>
                        </a:rPr>
                        <a:t>51,429</a:t>
                      </a:r>
                    </a:p>
                  </a:txBody>
                  <a:tcPr marL="9525" marR="9525" marT="9525" marB="0" anchor="ctr"/>
                </a:tc>
                <a:tc>
                  <a:txBody>
                    <a:bodyPr/>
                    <a:lstStyle/>
                    <a:p>
                      <a:pPr algn="ctr" fontAlgn="ctr"/>
                      <a:r>
                        <a:rPr lang="en-US" sz="1000" b="0" i="0" u="none" strike="noStrike" dirty="0">
                          <a:solidFill>
                            <a:schemeClr val="tx1"/>
                          </a:solidFill>
                          <a:effectLst/>
                          <a:latin typeface="+mn-lt"/>
                          <a:ea typeface="Calibri" charset="0"/>
                          <a:cs typeface="Calibri" charset="0"/>
                        </a:rPr>
                        <a:t>$0</a:t>
                      </a:r>
                    </a:p>
                  </a:txBody>
                  <a:tcPr marL="9525" marR="9525" marT="9525" marB="0" anchor="ctr"/>
                </a:tc>
                <a:tc>
                  <a:txBody>
                    <a:bodyPr/>
                    <a:lstStyle/>
                    <a:p>
                      <a:pPr algn="ctr" fontAlgn="ctr"/>
                      <a:r>
                        <a:rPr lang="en-US" sz="1000" b="0" i="0" u="none" strike="noStrike" dirty="0">
                          <a:solidFill>
                            <a:schemeClr val="tx1"/>
                          </a:solidFill>
                          <a:effectLst/>
                          <a:latin typeface="+mn-lt"/>
                          <a:ea typeface="Calibri" charset="0"/>
                          <a:cs typeface="Calibri" charset="0"/>
                        </a:rPr>
                        <a:t>$0</a:t>
                      </a:r>
                    </a:p>
                  </a:txBody>
                  <a:tcPr marL="95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r" fontAlgn="ctr"/>
                      <a:r>
                        <a:rPr lang="en-US" sz="1000" b="0" i="0" u="none" strike="noStrike" dirty="0">
                          <a:solidFill>
                            <a:schemeClr val="tx1"/>
                          </a:solidFill>
                          <a:effectLst/>
                          <a:latin typeface="+mn-lt"/>
                          <a:ea typeface="Calibri" charset="0"/>
                          <a:cs typeface="Calibri" charset="0"/>
                        </a:rPr>
                        <a:t>$6.2 billion</a:t>
                      </a:r>
                    </a:p>
                  </a:txBody>
                  <a:tcPr marL="9525" marR="9525" marT="9525" marB="0" anchor="ctr">
                    <a:noFill/>
                  </a:tcPr>
                </a:tc>
                <a:extLst>
                  <a:ext uri="{0D108BD9-81ED-4DB2-BD59-A6C34878D82A}">
                    <a16:rowId xmlns:a16="http://schemas.microsoft.com/office/drawing/2014/main" xmlns="" val="10008"/>
                  </a:ext>
                </a:extLst>
              </a:tr>
              <a:tr h="161925">
                <a:tc>
                  <a:txBody>
                    <a:bodyPr/>
                    <a:lstStyle/>
                    <a:p>
                      <a:pPr lvl="0" algn="l" fontAlgn="ctr"/>
                      <a:r>
                        <a:rPr lang="en-US" sz="1000" u="none" strike="noStrike" dirty="0">
                          <a:solidFill>
                            <a:schemeClr val="tx1"/>
                          </a:solidFill>
                          <a:effectLst/>
                          <a:latin typeface="+mn-lt"/>
                          <a:ea typeface="Calibri" charset="0"/>
                          <a:cs typeface="Calibri" charset="0"/>
                        </a:rPr>
                        <a:t>   MNR 401(k)</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i="1" u="none" strike="noStrike" dirty="0">
                          <a:solidFill>
                            <a:schemeClr val="tx1"/>
                          </a:solidFill>
                          <a:effectLst/>
                          <a:latin typeface="+mn-lt"/>
                          <a:ea typeface="Calibri" charset="0"/>
                          <a:cs typeface="Calibri" charset="0"/>
                        </a:rPr>
                        <a:t>550</a:t>
                      </a:r>
                      <a:endParaRPr lang="en-US" sz="1000" b="0" i="1"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i="1" u="none" strike="noStrike" dirty="0">
                          <a:solidFill>
                            <a:schemeClr val="tx1"/>
                          </a:solidFill>
                          <a:effectLst/>
                          <a:latin typeface="+mn-lt"/>
                          <a:ea typeface="Calibri" charset="0"/>
                          <a:cs typeface="Calibri" charset="0"/>
                        </a:rPr>
                        <a:t>3</a:t>
                      </a:r>
                      <a:endParaRPr lang="en-US" sz="1000" b="0" i="1" u="none" strike="noStrike" dirty="0">
                        <a:solidFill>
                          <a:schemeClr val="tx1"/>
                        </a:solidFill>
                        <a:effectLst/>
                        <a:latin typeface="+mn-lt"/>
                        <a:ea typeface="Calibri" charset="0"/>
                        <a:cs typeface="Calibri" charset="0"/>
                      </a:endParaRPr>
                    </a:p>
                  </a:txBody>
                  <a:tcPr marL="9525" marR="9525" marT="9525" marB="0" anchor="ctr">
                    <a:noFill/>
                  </a:tcPr>
                </a:tc>
                <a:tc>
                  <a:txBody>
                    <a:bodyPr/>
                    <a:lstStyle/>
                    <a:p>
                      <a:pPr algn="ctr" fontAlgn="ctr"/>
                      <a:r>
                        <a:rPr lang="en-US" sz="1000" i="1" u="none" strike="noStrike" dirty="0">
                          <a:solidFill>
                            <a:schemeClr val="tx1"/>
                          </a:solidFill>
                          <a:effectLst/>
                          <a:latin typeface="+mn-lt"/>
                          <a:ea typeface="Calibri" charset="0"/>
                          <a:cs typeface="Calibri" charset="0"/>
                        </a:rPr>
                        <a:t>3</a:t>
                      </a:r>
                      <a:endParaRPr lang="en-US" sz="1000" b="0" i="1" u="none" strike="noStrike" dirty="0">
                        <a:solidFill>
                          <a:schemeClr val="tx1"/>
                        </a:solidFill>
                        <a:effectLst/>
                        <a:latin typeface="+mn-lt"/>
                        <a:ea typeface="Calibri" charset="0"/>
                        <a:cs typeface="Calibri" charset="0"/>
                      </a:endParaRPr>
                    </a:p>
                  </a:txBody>
                  <a:tcPr marL="9525" marR="9525" marT="9525" marB="0" anchor="ctr">
                    <a:noFill/>
                  </a:tcP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09"/>
                  </a:ext>
                </a:extLst>
              </a:tr>
              <a:tr h="161925">
                <a:tc>
                  <a:txBody>
                    <a:bodyPr/>
                    <a:lstStyle/>
                    <a:p>
                      <a:pPr lvl="0" algn="l" fontAlgn="ctr"/>
                      <a:r>
                        <a:rPr lang="en-US" sz="1000" u="none" strike="noStrike" dirty="0">
                          <a:solidFill>
                            <a:schemeClr val="tx1"/>
                          </a:solidFill>
                          <a:effectLst/>
                          <a:latin typeface="+mn-lt"/>
                          <a:ea typeface="Calibri" charset="0"/>
                          <a:cs typeface="Calibri" charset="0"/>
                        </a:rPr>
                        <a:t>   TCU/HQ 401(k)</a:t>
                      </a:r>
                      <a:endParaRPr lang="en-US" sz="1000" b="0" i="0" u="none" strike="noStrike" dirty="0">
                        <a:solidFill>
                          <a:schemeClr val="tx1"/>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a:solidFill>
                            <a:schemeClr val="tx1"/>
                          </a:solidFill>
                          <a:effectLst/>
                          <a:latin typeface="+mn-lt"/>
                          <a:ea typeface="Calibri" charset="0"/>
                          <a:cs typeface="Calibri" charset="0"/>
                        </a:rPr>
                        <a:t>312</a:t>
                      </a:r>
                      <a:endParaRPr lang="en-US" sz="1000" b="0" i="1"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a:solidFill>
                            <a:schemeClr val="tx1"/>
                          </a:solidFill>
                          <a:effectLst/>
                          <a:latin typeface="+mn-lt"/>
                          <a:ea typeface="Calibri" charset="0"/>
                          <a:cs typeface="Calibri" charset="0"/>
                        </a:rPr>
                        <a:t>&lt;1</a:t>
                      </a:r>
                      <a:endParaRPr lang="en-US" sz="1000" b="0" i="1"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r>
                        <a:rPr lang="en-US" sz="1000" i="1" u="none" strike="noStrike" dirty="0">
                          <a:solidFill>
                            <a:schemeClr val="tx1"/>
                          </a:solidFill>
                          <a:effectLst/>
                          <a:latin typeface="+mn-lt"/>
                          <a:ea typeface="Calibri" charset="0"/>
                          <a:cs typeface="Calibri" charset="0"/>
                        </a:rPr>
                        <a:t>&lt;1</a:t>
                      </a:r>
                      <a:endParaRPr lang="en-US" sz="1000" b="0" i="1"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0"/>
                  </a:ext>
                </a:extLst>
              </a:tr>
              <a:tr h="161925">
                <a:tc>
                  <a:txBody>
                    <a:bodyPr/>
                    <a:lstStyle/>
                    <a:p>
                      <a:pPr algn="l" fontAlgn="ctr"/>
                      <a:r>
                        <a:rPr lang="en-US" sz="1000" b="1" u="none" strike="noStrike" dirty="0">
                          <a:solidFill>
                            <a:schemeClr val="tx1"/>
                          </a:solidFill>
                          <a:effectLst/>
                          <a:latin typeface="+mn-lt"/>
                          <a:ea typeface="Calibri" charset="0"/>
                          <a:cs typeface="Calibri" charset="0"/>
                        </a:rPr>
                        <a:t>Total</a:t>
                      </a:r>
                      <a:endParaRPr lang="en-US" sz="1000" b="1" i="0" u="none" strike="noStrike" dirty="0">
                        <a:solidFill>
                          <a:schemeClr val="tx1"/>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ctr"/>
                      <a:endParaRPr lang="en-US" sz="1000" b="1" i="0" u="none" strike="noStrike">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a:solidFill>
                            <a:schemeClr val="tx1"/>
                          </a:solidFill>
                          <a:effectLst/>
                          <a:latin typeface="+mn-lt"/>
                          <a:ea typeface="Calibri" charset="0"/>
                          <a:cs typeface="Calibri" charset="0"/>
                        </a:rPr>
                        <a:t>52,291</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u="none" strike="noStrike" dirty="0">
                          <a:solidFill>
                            <a:schemeClr val="tx1"/>
                          </a:solidFill>
                          <a:effectLst/>
                          <a:latin typeface="+mn-lt"/>
                          <a:ea typeface="Calibri" charset="0"/>
                          <a:cs typeface="Calibri" charset="0"/>
                        </a:rPr>
                        <a:t>$4</a:t>
                      </a:r>
                      <a:endParaRPr lang="en-US" sz="1000" b="1"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u="none" strike="noStrike" dirty="0">
                          <a:solidFill>
                            <a:schemeClr val="tx1"/>
                          </a:solidFill>
                          <a:effectLst/>
                          <a:latin typeface="+mn-lt"/>
                          <a:ea typeface="Calibri" charset="0"/>
                          <a:cs typeface="Calibri" charset="0"/>
                        </a:rPr>
                        <a:t>$4</a:t>
                      </a:r>
                      <a:endParaRPr lang="en-US" sz="1000" b="1"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1"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r" fontAlgn="ctr"/>
                      <a:r>
                        <a:rPr lang="en-US" sz="1000" b="1" i="0" u="none" strike="noStrike" dirty="0">
                          <a:solidFill>
                            <a:schemeClr val="tx1"/>
                          </a:solidFill>
                          <a:effectLst/>
                          <a:latin typeface="+mn-lt"/>
                          <a:ea typeface="Calibri" charset="0"/>
                          <a:cs typeface="Calibri" charset="0"/>
                        </a:rPr>
                        <a:t>$6.2 billion</a:t>
                      </a:r>
                    </a:p>
                  </a:txBody>
                  <a:tcPr marL="9525" marR="9525" marT="9525" marB="0"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xmlns="" val="10011"/>
                  </a:ext>
                </a:extLst>
              </a:tr>
              <a:tr h="161925">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12"/>
                  </a:ext>
                </a:extLst>
              </a:tr>
              <a:tr h="161925">
                <a:tc>
                  <a:txBody>
                    <a:bodyPr/>
                    <a:lstStyle/>
                    <a:p>
                      <a:pPr algn="l" fontAlgn="ctr"/>
                      <a:r>
                        <a:rPr lang="en-US" sz="1000" u="none" strike="noStrike">
                          <a:solidFill>
                            <a:schemeClr val="tx1"/>
                          </a:solidFill>
                          <a:effectLst/>
                          <a:latin typeface="+mn-lt"/>
                          <a:ea typeface="Calibri" charset="0"/>
                          <a:cs typeface="Calibri" charset="0"/>
                        </a:rPr>
                        <a:t>Other Multi Employer Plans</a:t>
                      </a:r>
                      <a:endParaRPr lang="en-US" sz="1000" b="1" i="0" u="none" strike="noStrike">
                        <a:solidFill>
                          <a:schemeClr val="tx1"/>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13"/>
                  </a:ext>
                </a:extLst>
              </a:tr>
              <a:tr h="161925">
                <a:tc>
                  <a:txBody>
                    <a:bodyPr/>
                    <a:lstStyle/>
                    <a:p>
                      <a:pPr algn="l" fontAlgn="ctr"/>
                      <a:r>
                        <a:rPr lang="en-US" sz="1000" u="none" strike="noStrike" dirty="0">
                          <a:solidFill>
                            <a:schemeClr val="tx1"/>
                          </a:solidFill>
                          <a:effectLst/>
                          <a:latin typeface="+mn-lt"/>
                          <a:ea typeface="Calibri" charset="0"/>
                          <a:cs typeface="Calibri" charset="0"/>
                        </a:rPr>
                        <a:t>NYCERS</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b="0" i="0" u="none" strike="noStrike" dirty="0">
                          <a:solidFill>
                            <a:schemeClr val="tx1"/>
                          </a:solidFill>
                          <a:effectLst/>
                          <a:latin typeface="+mn-lt"/>
                          <a:ea typeface="Calibri" charset="0"/>
                          <a:cs typeface="Calibri" charset="0"/>
                        </a:rPr>
                        <a:t>37,115</a:t>
                      </a: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$809</a:t>
                      </a:r>
                      <a:endParaRPr lang="en-US" sz="1000" b="0" i="0" u="none" strike="noStrike" dirty="0">
                        <a:solidFill>
                          <a:schemeClr val="tx1"/>
                        </a:solidFill>
                        <a:effectLst/>
                        <a:latin typeface="+mn-lt"/>
                        <a:ea typeface="Calibri" charset="0"/>
                        <a:cs typeface="Calibri" charset="0"/>
                      </a:endParaRPr>
                    </a:p>
                  </a:txBody>
                  <a:tcPr marL="9525" marR="9525" marT="9525" marB="0" anchor="ctr">
                    <a:noFill/>
                  </a:tcPr>
                </a:tc>
                <a:tc>
                  <a:txBody>
                    <a:bodyPr/>
                    <a:lstStyle/>
                    <a:p>
                      <a:pPr algn="ctr" fontAlgn="ctr"/>
                      <a:r>
                        <a:rPr lang="en-US" sz="1000" u="none" strike="noStrike" dirty="0">
                          <a:solidFill>
                            <a:schemeClr val="tx1"/>
                          </a:solidFill>
                          <a:effectLst/>
                          <a:latin typeface="+mn-lt"/>
                          <a:ea typeface="Calibri" charset="0"/>
                          <a:cs typeface="Calibri" charset="0"/>
                        </a:rPr>
                        <a:t>$824</a:t>
                      </a:r>
                      <a:endParaRPr lang="en-US" sz="1000" b="0" i="0" u="none" strike="noStrike" dirty="0">
                        <a:solidFill>
                          <a:schemeClr val="tx1"/>
                        </a:solidFill>
                        <a:effectLst/>
                        <a:latin typeface="+mn-lt"/>
                        <a:ea typeface="Calibri" charset="0"/>
                        <a:cs typeface="Calibri" charset="0"/>
                      </a:endParaRPr>
                    </a:p>
                  </a:txBody>
                  <a:tcPr marL="9525" marR="9525" marT="9525" marB="0" anchor="ctr">
                    <a:noFill/>
                  </a:tcP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14"/>
                  </a:ext>
                </a:extLst>
              </a:tr>
              <a:tr h="161925">
                <a:tc>
                  <a:txBody>
                    <a:bodyPr/>
                    <a:lstStyle/>
                    <a:p>
                      <a:pPr algn="l" fontAlgn="ctr"/>
                      <a:r>
                        <a:rPr lang="en-US" sz="1000" u="none" strike="noStrike" dirty="0">
                          <a:solidFill>
                            <a:schemeClr val="tx1"/>
                          </a:solidFill>
                          <a:effectLst/>
                          <a:latin typeface="+mn-lt"/>
                          <a:ea typeface="Calibri" charset="0"/>
                          <a:cs typeface="Calibri" charset="0"/>
                        </a:rPr>
                        <a:t>NYSLRS</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1,123</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16</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18</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l"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15"/>
                  </a:ext>
                </a:extLst>
              </a:tr>
              <a:tr h="161925">
                <a:tc>
                  <a:txBody>
                    <a:bodyPr/>
                    <a:lstStyle/>
                    <a:p>
                      <a:pPr algn="l" fontAlgn="ctr"/>
                      <a:r>
                        <a:rPr lang="en-US" sz="1000" u="none" strike="noStrike" dirty="0">
                          <a:solidFill>
                            <a:schemeClr val="tx1"/>
                          </a:solidFill>
                          <a:effectLst/>
                          <a:latin typeface="+mn-lt"/>
                          <a:ea typeface="Calibri" charset="0"/>
                          <a:cs typeface="Calibri" charset="0"/>
                        </a:rPr>
                        <a:t>Voluntary Defined Contribution (Tier 6 option)</a:t>
                      </a:r>
                      <a:endParaRPr lang="en-US" sz="1000" b="0" i="0" u="none" strike="noStrike" dirty="0">
                        <a:solidFill>
                          <a:schemeClr val="tx1"/>
                        </a:solidFill>
                        <a:effectLst/>
                        <a:latin typeface="+mn-lt"/>
                        <a:ea typeface="Calibri" charset="0"/>
                        <a:cs typeface="Calibri" charset="0"/>
                      </a:endParaRPr>
                    </a:p>
                  </a:txBody>
                  <a:tcPr marL="85725" marR="9525" marT="9525" marB="0" anchor="ctr"/>
                </a:tc>
                <a:tc>
                  <a:txBody>
                    <a:bodyPr/>
                    <a:lstStyle/>
                    <a:p>
                      <a:pPr algn="l"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123</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&lt;1</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r>
                        <a:rPr lang="en-US" sz="1000" u="none" strike="noStrike" dirty="0">
                          <a:solidFill>
                            <a:schemeClr val="tx1"/>
                          </a:solidFill>
                          <a:effectLst/>
                          <a:latin typeface="+mn-lt"/>
                          <a:ea typeface="Calibri" charset="0"/>
                          <a:cs typeface="Calibri" charset="0"/>
                        </a:rPr>
                        <a:t>&lt;1</a:t>
                      </a:r>
                      <a:endParaRPr lang="en-US" sz="1000" b="0" i="0" u="none" strike="noStrike" dirty="0">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a:solidFill>
                          <a:schemeClr val="tx1"/>
                        </a:solidFill>
                        <a:effectLst/>
                        <a:latin typeface="+mn-lt"/>
                        <a:ea typeface="Calibri" charset="0"/>
                        <a:cs typeface="Calibri" charset="0"/>
                      </a:endParaRPr>
                    </a:p>
                  </a:txBody>
                  <a:tcPr marL="9525" marR="9525" marT="9525" marB="0" anchor="ct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tc>
                <a:extLst>
                  <a:ext uri="{0D108BD9-81ED-4DB2-BD59-A6C34878D82A}">
                    <a16:rowId xmlns:a16="http://schemas.microsoft.com/office/drawing/2014/main" xmlns="" val="10016"/>
                  </a:ext>
                </a:extLst>
              </a:tr>
              <a:tr h="190500">
                <a:tc>
                  <a:txBody>
                    <a:bodyPr/>
                    <a:lstStyle/>
                    <a:p>
                      <a:pPr algn="l" fontAlgn="ctr"/>
                      <a:r>
                        <a:rPr lang="en-US" sz="1000" u="none" strike="noStrike" dirty="0">
                          <a:solidFill>
                            <a:schemeClr val="tx1"/>
                          </a:solidFill>
                          <a:effectLst/>
                          <a:latin typeface="+mn-lt"/>
                          <a:ea typeface="Calibri" charset="0"/>
                          <a:cs typeface="Calibri" charset="0"/>
                        </a:rPr>
                        <a:t>Railroad Retirement Board (RRB, Tier II expense</a:t>
                      </a:r>
                      <a:r>
                        <a:rPr lang="en-US" sz="1000" u="none" strike="noStrike" baseline="0" dirty="0">
                          <a:solidFill>
                            <a:schemeClr val="tx1"/>
                          </a:solidFill>
                          <a:effectLst/>
                          <a:latin typeface="+mn-lt"/>
                          <a:ea typeface="Calibri" charset="0"/>
                          <a:cs typeface="Calibri" charset="0"/>
                        </a:rPr>
                        <a:t> </a:t>
                      </a:r>
                      <a:r>
                        <a:rPr lang="en-US" sz="1000" u="none" strike="noStrike" dirty="0">
                          <a:solidFill>
                            <a:schemeClr val="tx1"/>
                          </a:solidFill>
                          <a:effectLst/>
                          <a:latin typeface="+mn-lt"/>
                          <a:ea typeface="Calibri" charset="0"/>
                          <a:cs typeface="Calibri" charset="0"/>
                        </a:rPr>
                        <a:t>only)</a:t>
                      </a:r>
                      <a:r>
                        <a:rPr lang="en-US" sz="1000" u="none" strike="noStrike" baseline="30000" dirty="0">
                          <a:solidFill>
                            <a:schemeClr val="tx1"/>
                          </a:solidFill>
                          <a:effectLst/>
                          <a:latin typeface="+mn-lt"/>
                          <a:ea typeface="Calibri" charset="0"/>
                          <a:cs typeface="Calibri" charset="0"/>
                        </a:rPr>
                        <a:t>4</a:t>
                      </a:r>
                      <a:endParaRPr lang="en-US" sz="1000" b="0" i="0" u="none" strike="noStrike" dirty="0">
                        <a:solidFill>
                          <a:schemeClr val="tx1"/>
                        </a:solidFill>
                        <a:effectLst/>
                        <a:latin typeface="+mn-lt"/>
                        <a:ea typeface="Calibri" charset="0"/>
                        <a:cs typeface="Calibri" charset="0"/>
                      </a:endParaRPr>
                    </a:p>
                  </a:txBody>
                  <a:tcPr marL="85725" marR="9525" marT="9525" marB="0" anchor="ctr">
                    <a:lnB w="12700" cap="flat" cmpd="sng" algn="ctr">
                      <a:solidFill>
                        <a:schemeClr val="tx1"/>
                      </a:solidFill>
                      <a:prstDash val="solid"/>
                      <a:round/>
                      <a:headEnd type="none" w="med" len="med"/>
                      <a:tailEnd type="none" w="med" len="med"/>
                    </a:lnB>
                  </a:tcPr>
                </a:tc>
                <a:tc>
                  <a:txBody>
                    <a:bodyPr/>
                    <a:lstStyle/>
                    <a:p>
                      <a:pPr algn="l" fontAlgn="t"/>
                      <a:endParaRPr lang="en-US" sz="1000" b="0" i="0" u="none" strike="noStrike" dirty="0">
                        <a:solidFill>
                          <a:schemeClr val="tx1"/>
                        </a:solidFill>
                        <a:effectLst/>
                        <a:latin typeface="+mn-lt"/>
                        <a:ea typeface="Calibri" charset="0"/>
                        <a:cs typeface="Calibri" charset="0"/>
                      </a:endParaRPr>
                    </a:p>
                  </a:txBody>
                  <a:tcPr marL="9525" marR="9525" marT="9525" marB="0">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solidFill>
                            <a:schemeClr val="tx1"/>
                          </a:solidFill>
                          <a:effectLst/>
                          <a:latin typeface="+mn-lt"/>
                          <a:ea typeface="Calibri" charset="0"/>
                          <a:cs typeface="Calibri" charset="0"/>
                        </a:rPr>
                        <a:t>N/A</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u="none" strike="noStrike" dirty="0">
                          <a:solidFill>
                            <a:schemeClr val="tx1"/>
                          </a:solidFill>
                          <a:effectLst/>
                          <a:latin typeface="+mn-lt"/>
                          <a:ea typeface="Calibri" charset="0"/>
                          <a:cs typeface="Calibri" charset="0"/>
                        </a:rPr>
                        <a:t>169</a:t>
                      </a: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r>
                        <a:rPr lang="en-US" sz="1000" b="0" i="0" u="none" strike="noStrike" dirty="0">
                          <a:solidFill>
                            <a:schemeClr val="tx1"/>
                          </a:solidFill>
                          <a:effectLst/>
                          <a:latin typeface="+mn-lt"/>
                          <a:ea typeface="Calibri" charset="0"/>
                          <a:cs typeface="Calibri" charset="0"/>
                        </a:rPr>
                        <a:t>170</a:t>
                      </a:r>
                    </a:p>
                  </a:txBody>
                  <a:tcPr marL="9525" marR="9525" marT="9525" marB="0" anchor="ctr">
                    <a:lnB w="12700" cap="flat" cmpd="sng" algn="ctr">
                      <a:solidFill>
                        <a:schemeClr val="tx1"/>
                      </a:solidFill>
                      <a:prstDash val="solid"/>
                      <a:round/>
                      <a:headEnd type="none" w="med" len="med"/>
                      <a:tailEnd type="none" w="med" len="med"/>
                    </a:lnB>
                    <a:noFill/>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7"/>
                  </a:ext>
                </a:extLst>
              </a:tr>
              <a:tr h="161925">
                <a:tc>
                  <a:txBody>
                    <a:bodyPr/>
                    <a:lstStyle/>
                    <a:p>
                      <a:pPr algn="l" fontAlgn="ctr"/>
                      <a:r>
                        <a:rPr lang="en-US" sz="1000" u="none" strike="noStrike" dirty="0">
                          <a:solidFill>
                            <a:schemeClr val="tx1"/>
                          </a:solidFill>
                          <a:effectLst/>
                          <a:latin typeface="+mn-lt"/>
                          <a:ea typeface="Calibri" charset="0"/>
                          <a:cs typeface="Calibri" charset="0"/>
                        </a:rPr>
                        <a:t>Total</a:t>
                      </a:r>
                      <a:endParaRPr lang="en-US" sz="1000" b="1" i="0" u="none" strike="noStrike" dirty="0">
                        <a:solidFill>
                          <a:schemeClr val="tx1"/>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1" i="0" u="none" strike="noStrike">
                        <a:solidFill>
                          <a:schemeClr val="tx1"/>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solidFill>
                            <a:schemeClr val="tx1"/>
                          </a:solidFill>
                          <a:effectLst/>
                          <a:latin typeface="+mn-lt"/>
                          <a:ea typeface="Calibri" charset="0"/>
                          <a:cs typeface="Calibri" charset="0"/>
                        </a:rPr>
                        <a:t>N/A</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solidFill>
                            <a:schemeClr val="tx1"/>
                          </a:solidFill>
                          <a:effectLst/>
                          <a:latin typeface="+mn-lt"/>
                          <a:ea typeface="Calibri" charset="0"/>
                          <a:cs typeface="Calibri" charset="0"/>
                        </a:rPr>
                        <a:t>$994</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000" b="0" i="0" u="none" strike="noStrike" dirty="0">
                          <a:solidFill>
                            <a:schemeClr val="tx1"/>
                          </a:solidFill>
                          <a:effectLst/>
                          <a:latin typeface="+mn-lt"/>
                          <a:ea typeface="Calibri" charset="0"/>
                          <a:cs typeface="Calibri" charset="0"/>
                        </a:rPr>
                        <a:t>$1,012</a:t>
                      </a: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8"/>
                  </a:ext>
                </a:extLst>
              </a:tr>
              <a:tr h="161925">
                <a:tc>
                  <a:txBody>
                    <a:bodyPr/>
                    <a:lstStyle/>
                    <a:p>
                      <a:pPr algn="l" fontAlgn="ctr"/>
                      <a:endParaRPr lang="en-US" sz="1000" b="1" i="0" u="none" strike="noStrike" dirty="0">
                        <a:solidFill>
                          <a:schemeClr val="tx1"/>
                        </a:solidFill>
                        <a:effectLst/>
                        <a:latin typeface="+mn-lt"/>
                        <a:ea typeface="Calibri" charset="0"/>
                        <a:cs typeface="Calibri" charset="0"/>
                      </a:endParaRPr>
                    </a:p>
                  </a:txBody>
                  <a:tcPr marL="0" marR="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endParaRPr lang="en-US" sz="1000" b="1" i="0" u="none" strike="noStrike" dirty="0">
                        <a:solidFill>
                          <a:schemeClr val="tx1"/>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19"/>
                  </a:ext>
                </a:extLst>
              </a:tr>
              <a:tr h="161925">
                <a:tc>
                  <a:txBody>
                    <a:bodyPr/>
                    <a:lstStyle/>
                    <a:p>
                      <a:pPr algn="l" fontAlgn="ctr"/>
                      <a:r>
                        <a:rPr lang="en-US" sz="1000" b="1" i="0" u="none" strike="noStrike" dirty="0">
                          <a:solidFill>
                            <a:schemeClr val="tx1"/>
                          </a:solidFill>
                          <a:effectLst/>
                          <a:latin typeface="+mn-lt"/>
                          <a:ea typeface="Calibri" charset="0"/>
                          <a:cs typeface="Calibri" charset="0"/>
                        </a:rPr>
                        <a:t>Total Pension &amp; Retirement Contributions /</a:t>
                      </a:r>
                      <a:r>
                        <a:rPr lang="en-US" sz="1000" b="1" i="0" u="none" strike="noStrike" baseline="0" dirty="0">
                          <a:solidFill>
                            <a:schemeClr val="tx1"/>
                          </a:solidFill>
                          <a:effectLst/>
                          <a:latin typeface="+mn-lt"/>
                          <a:ea typeface="Calibri" charset="0"/>
                          <a:cs typeface="Calibri" charset="0"/>
                        </a:rPr>
                        <a:t> </a:t>
                      </a:r>
                      <a:r>
                        <a:rPr lang="en-US" sz="1000" b="1" i="0" u="none" strike="noStrike" dirty="0">
                          <a:solidFill>
                            <a:schemeClr val="tx1"/>
                          </a:solidFill>
                          <a:effectLst/>
                          <a:latin typeface="+mn-lt"/>
                          <a:ea typeface="Calibri" charset="0"/>
                          <a:cs typeface="Calibri" charset="0"/>
                        </a:rPr>
                        <a:t>Expenses</a:t>
                      </a:r>
                    </a:p>
                  </a:txBody>
                  <a:tcPr marL="0" marR="0" marT="0" marB="0" anchor="ctr">
                    <a:lnT w="12700" cap="flat" cmpd="sng" algn="ctr">
                      <a:solidFill>
                        <a:schemeClr val="tx1"/>
                      </a:solidFill>
                      <a:prstDash val="solid"/>
                      <a:round/>
                      <a:headEnd type="none" w="med" len="med"/>
                      <a:tailEnd type="none" w="med" len="med"/>
                    </a:lnT>
                  </a:tcPr>
                </a:tc>
                <a:tc>
                  <a:txBody>
                    <a:bodyPr/>
                    <a:lstStyle/>
                    <a:p>
                      <a:pPr algn="l" fontAlgn="t"/>
                      <a:endParaRPr lang="en-US" sz="1000" b="1" i="0" u="none" strike="noStrike" dirty="0">
                        <a:solidFill>
                          <a:schemeClr val="tx1"/>
                        </a:solidFill>
                        <a:effectLst/>
                        <a:latin typeface="+mn-lt"/>
                        <a:ea typeface="Calibri" charset="0"/>
                        <a:cs typeface="Calibri" charset="0"/>
                      </a:endParaRPr>
                    </a:p>
                  </a:txBody>
                  <a:tcPr marL="9525" marR="9525" marT="9525" marB="0">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a:solidFill>
                            <a:schemeClr val="tx1"/>
                          </a:solidFill>
                          <a:effectLst/>
                          <a:latin typeface="+mn-lt"/>
                          <a:ea typeface="Calibri" charset="0"/>
                          <a:cs typeface="Calibri" charset="0"/>
                        </a:rPr>
                        <a:t>$1,615</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r>
                        <a:rPr lang="en-US" sz="1000" b="1" i="0" u="none" strike="noStrike" dirty="0">
                          <a:solidFill>
                            <a:schemeClr val="tx1"/>
                          </a:solidFill>
                          <a:effectLst/>
                          <a:latin typeface="+mn-lt"/>
                          <a:ea typeface="Calibri" charset="0"/>
                          <a:cs typeface="Calibri" charset="0"/>
                        </a:rPr>
                        <a:t>$1,626</a:t>
                      </a: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tc>
                  <a:txBody>
                    <a:bodyPr/>
                    <a:lstStyle/>
                    <a:p>
                      <a:pPr algn="ctr" fontAlgn="ctr"/>
                      <a:endParaRPr lang="en-US" sz="1000" b="0" i="0" u="none" strike="noStrike" dirty="0">
                        <a:solidFill>
                          <a:schemeClr val="tx1"/>
                        </a:solidFill>
                        <a:effectLst/>
                        <a:latin typeface="+mn-lt"/>
                        <a:ea typeface="Calibri" charset="0"/>
                        <a:cs typeface="Calibri" charset="0"/>
                      </a:endParaRPr>
                    </a:p>
                  </a:txBody>
                  <a:tcPr marL="9525" marR="9525" marT="9525" marB="0"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xmlns="" val="1002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34032996"/>
              </p:ext>
            </p:extLst>
          </p:nvPr>
        </p:nvGraphicFramePr>
        <p:xfrm>
          <a:off x="1372458" y="5383010"/>
          <a:ext cx="7034940" cy="1097981"/>
        </p:xfrm>
        <a:graphic>
          <a:graphicData uri="http://schemas.openxmlformats.org/drawingml/2006/table">
            <a:tbl>
              <a:tblPr>
                <a:tableStyleId>{2D5ABB26-0587-4C30-8999-92F81FD0307C}</a:tableStyleId>
              </a:tblPr>
              <a:tblGrid>
                <a:gridCol w="7034940">
                  <a:extLst>
                    <a:ext uri="{9D8B030D-6E8A-4147-A177-3AD203B41FA5}">
                      <a16:colId xmlns:a16="http://schemas.microsoft.com/office/drawing/2014/main" xmlns="" val="20000"/>
                    </a:ext>
                  </a:extLst>
                </a:gridCol>
              </a:tblGrid>
              <a:tr h="131314">
                <a:tc>
                  <a:txBody>
                    <a:bodyPr/>
                    <a:lstStyle/>
                    <a:p>
                      <a:pPr algn="l" rtl="0" fontAlgn="ctr"/>
                      <a:r>
                        <a:rPr lang="en-US" sz="800" u="none" strike="noStrike" dirty="0">
                          <a:effectLst/>
                        </a:rPr>
                        <a:t>Notes:  </a:t>
                      </a:r>
                      <a:endParaRPr lang="en-US" sz="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10000"/>
                  </a:ext>
                </a:extLst>
              </a:tr>
              <a:tr h="131314">
                <a:tc>
                  <a:txBody>
                    <a:bodyPr/>
                    <a:lstStyle/>
                    <a:p>
                      <a:pPr algn="l" rtl="0" fontAlgn="ctr"/>
                      <a:r>
                        <a:rPr lang="en-US" sz="800" u="none" strike="noStrike" dirty="0">
                          <a:effectLst/>
                        </a:rPr>
                        <a:t>1) The Budget figures are per the 2018 February Financial Plan (February Financial Plan 2017-2020)</a:t>
                      </a:r>
                      <a:endParaRPr lang="en-US" sz="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10001"/>
                  </a:ext>
                </a:extLst>
              </a:tr>
              <a:tr h="254101">
                <a:tc>
                  <a:txBody>
                    <a:bodyPr/>
                    <a:lstStyle/>
                    <a:p>
                      <a:pPr algn="l" rtl="0" fontAlgn="ctr"/>
                      <a:r>
                        <a:rPr lang="en-US" sz="800" u="none" strike="noStrike" dirty="0">
                          <a:effectLst/>
                        </a:rPr>
                        <a:t>2) Financial Plan estimates may differ from the Actuarial Certification since Agencies may anticipate hires, terminations and transfers.  These changes could occur after the date used by the Actuary to determine the valuation results.</a:t>
                      </a:r>
                      <a:endParaRPr lang="en-US" sz="8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xmlns="" val="10002"/>
                  </a:ext>
                </a:extLst>
              </a:tr>
              <a:tr h="131314">
                <a:tc>
                  <a:txBody>
                    <a:bodyPr/>
                    <a:lstStyle/>
                    <a:p>
                      <a:pPr algn="l" rtl="0" fontAlgn="b"/>
                      <a:r>
                        <a:rPr lang="en-US" sz="800" u="none" strike="noStrike" dirty="0">
                          <a:effectLst/>
                        </a:rPr>
                        <a:t>3) Number of active members are based on the latest actuarial valuations.</a:t>
                      </a:r>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3"/>
                  </a:ext>
                </a:extLst>
              </a:tr>
              <a:tr h="254101">
                <a:tc>
                  <a:txBody>
                    <a:bodyPr/>
                    <a:lstStyle/>
                    <a:p>
                      <a:pPr algn="l" rtl="0" fontAlgn="b"/>
                      <a:r>
                        <a:rPr lang="en-US" sz="800" u="none" strike="noStrike" dirty="0">
                          <a:effectLst/>
                        </a:rPr>
                        <a:t>4) MNR and LIRR employees are in RRB.  MNR employees are participants in either the MTADBPP or the MNR 401 (k) Plan. LIRR employees are enrolled in the MTADBPP with a small closed group in the LIRR Additional Plan. </a:t>
                      </a:r>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4"/>
                  </a:ext>
                </a:extLst>
              </a:tr>
              <a:tr h="195444">
                <a:tc>
                  <a:txBody>
                    <a:bodyPr/>
                    <a:lstStyle/>
                    <a:p>
                      <a:pPr algn="l" rtl="0" fontAlgn="b"/>
                      <a:r>
                        <a:rPr lang="en-US" sz="800" u="none" strike="noStrike" dirty="0">
                          <a:effectLst/>
                        </a:rPr>
                        <a:t>5) Participants in the LIRR Additional Plan also receive part of their retiree benefit from the MTADBPP and are reflected in the MTADBPP as well.  </a:t>
                      </a:r>
                      <a:endParaRPr lang="en-US" sz="8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xmlns="" val="10005"/>
                  </a:ext>
                </a:extLst>
              </a:tr>
            </a:tbl>
          </a:graphicData>
        </a:graphic>
      </p:graphicFrame>
      <p:sp>
        <p:nvSpPr>
          <p:cNvPr id="9"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Overview – MTA Sponsored and Multi-Employer Plans</a:t>
            </a:r>
          </a:p>
        </p:txBody>
      </p:sp>
    </p:spTree>
    <p:extLst>
      <p:ext uri="{BB962C8B-B14F-4D97-AF65-F5344CB8AC3E}">
        <p14:creationId xmlns:p14="http://schemas.microsoft.com/office/powerpoint/2010/main" val="23442755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5800" y="1152832"/>
            <a:ext cx="8136467" cy="4093428"/>
          </a:xfrm>
          <a:prstGeom prst="rect">
            <a:avLst/>
          </a:prstGeom>
          <a:noFill/>
        </p:spPr>
        <p:txBody>
          <a:bodyPr wrap="square" rtlCol="0">
            <a:spAutoFit/>
          </a:bodyPr>
          <a:lstStyle/>
          <a:p>
            <a:r>
              <a:rPr lang="en-US" sz="1400" b="1" dirty="0"/>
              <a:t>Equity Markets continued to perform well</a:t>
            </a:r>
          </a:p>
          <a:p>
            <a:r>
              <a:rPr lang="en-US" sz="1200" dirty="0"/>
              <a:t>•Global equity markets continued to push higher, driven by both fundamental and technical factors</a:t>
            </a:r>
          </a:p>
          <a:p>
            <a:r>
              <a:rPr lang="en-US" sz="1200" dirty="0"/>
              <a:t>•The S&amp;P 500 continued it’s decade-long winning streak with a 21.8% return, outperforming small cap stocks, as measured by the Russell 2000, at 14.6%</a:t>
            </a:r>
          </a:p>
          <a:p>
            <a:r>
              <a:rPr lang="en-US" sz="1200" dirty="0"/>
              <a:t>•International markets were strong for the first time in 3 years, with MSCI EAFE returning +25.0%</a:t>
            </a:r>
          </a:p>
          <a:p>
            <a:r>
              <a:rPr lang="en-US" sz="1200" dirty="0"/>
              <a:t>•Emerging markets had their best performance since 2009, with the MSCI EM Index returning 37.3% for the year</a:t>
            </a:r>
          </a:p>
          <a:p>
            <a:endParaRPr lang="en-US" sz="1400" b="1" dirty="0"/>
          </a:p>
          <a:p>
            <a:r>
              <a:rPr lang="en-US" sz="1400" b="1" dirty="0"/>
              <a:t>Fixed Income was mixed for the year</a:t>
            </a:r>
          </a:p>
          <a:p>
            <a:r>
              <a:rPr lang="en-US" sz="1200" dirty="0"/>
              <a:t>•Risky assets outperformed safe assets</a:t>
            </a:r>
          </a:p>
          <a:p>
            <a:r>
              <a:rPr lang="en-US" sz="1200" dirty="0"/>
              <a:t>•US bond markets were positive for the year, even with the backdrop of rising short term interest rates</a:t>
            </a:r>
          </a:p>
          <a:p>
            <a:r>
              <a:rPr lang="en-US" sz="1200" dirty="0"/>
              <a:t>•In the US, the Aggregate Bond Index returned 4.2% with Investment Grade Credit outperforming Treasuries and Mortgages</a:t>
            </a:r>
          </a:p>
          <a:p>
            <a:r>
              <a:rPr lang="en-US" sz="1200" dirty="0"/>
              <a:t>•High Yield continued to perform well as the credit market conditions remained benign, returning 7.5%</a:t>
            </a:r>
          </a:p>
          <a:p>
            <a:endParaRPr lang="en-US" sz="1200" dirty="0"/>
          </a:p>
          <a:p>
            <a:r>
              <a:rPr lang="en-US" sz="1400" b="1" dirty="0"/>
              <a:t>Outlook for 2018</a:t>
            </a:r>
          </a:p>
          <a:p>
            <a:r>
              <a:rPr lang="en-US" sz="1200" dirty="0"/>
              <a:t>•Remain cautious in deploying capital. Emphasize downside protection and cash/income generation</a:t>
            </a:r>
          </a:p>
          <a:p>
            <a:r>
              <a:rPr lang="en-US" sz="1200" dirty="0"/>
              <a:t>•Current valuations are high and volatility is returning to most asset classes</a:t>
            </a:r>
          </a:p>
          <a:p>
            <a:r>
              <a:rPr lang="en-US" sz="1200" dirty="0"/>
              <a:t>•Current market has been supported by liquidity from central banks and substantial leverage in system, expect further volatility as liquidity is removed from the system through higher short-term rates</a:t>
            </a:r>
          </a:p>
          <a:p>
            <a:r>
              <a:rPr lang="en-US" sz="1200" dirty="0"/>
              <a:t>•International regime shift from cooperation and coordination to competition and confrontation, as evidenced by increasingly hostile environment to free trade (NAFTA, TPP) and tariffs on Chinese imports</a:t>
            </a:r>
          </a:p>
          <a:p>
            <a:r>
              <a:rPr lang="en-US" sz="1200" dirty="0"/>
              <a:t>•Active management should capitalize on increasing volatility and dispersion </a:t>
            </a:r>
          </a:p>
        </p:txBody>
      </p:sp>
      <p:sp>
        <p:nvSpPr>
          <p:cNvPr id="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Market Overview &amp; Outlook</a:t>
            </a:r>
          </a:p>
        </p:txBody>
      </p:sp>
      <p:sp>
        <p:nvSpPr>
          <p:cNvPr id="4" name="Slide Number Placeholder 1">
            <a:extLst>
              <a:ext uri="{FF2B5EF4-FFF2-40B4-BE49-F238E27FC236}">
                <a16:creationId xmlns:a16="http://schemas.microsoft.com/office/drawing/2014/main" xmlns="" id="{2CF09683-7AAA-4300-AFEF-EB8223ABD8E5}"/>
              </a:ext>
            </a:extLst>
          </p:cNvPr>
          <p:cNvSpPr>
            <a:spLocks noGrp="1"/>
          </p:cNvSpPr>
          <p:nvPr>
            <p:ph type="sldNum" sz="quarter" idx="12"/>
          </p:nvPr>
        </p:nvSpPr>
        <p:spPr>
          <a:xfrm>
            <a:off x="6553200" y="6356350"/>
            <a:ext cx="2133600" cy="365125"/>
          </a:xfrm>
        </p:spPr>
        <p:txBody>
          <a:bodyPr/>
          <a:lstStyle/>
          <a:p>
            <a:fld id="{CEDF6D6C-5AA7-4844-B80C-6FB67B21D5FB}" type="slidenum">
              <a:rPr lang="en-US" smtClean="0"/>
              <a:t>4</a:t>
            </a:fld>
            <a:endParaRPr lang="en-US" dirty="0"/>
          </a:p>
        </p:txBody>
      </p:sp>
    </p:spTree>
    <p:extLst>
      <p:ext uri="{BB962C8B-B14F-4D97-AF65-F5344CB8AC3E}">
        <p14:creationId xmlns:p14="http://schemas.microsoft.com/office/powerpoint/2010/main" val="33079144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315736" y="5638943"/>
            <a:ext cx="7551065" cy="430887"/>
          </a:xfrm>
          <a:prstGeom prst="rect">
            <a:avLst/>
          </a:prstGeom>
          <a:noFill/>
        </p:spPr>
        <p:txBody>
          <a:bodyPr wrap="square" rtlCol="0">
            <a:spAutoFit/>
          </a:bodyPr>
          <a:lstStyle/>
          <a:p>
            <a:r>
              <a:rPr lang="en-US" sz="1100" dirty="0"/>
              <a:t>* Global Asset Allocation Managers may invest across various liquid asset classes including stocks, bonds and commodities</a:t>
            </a:r>
          </a:p>
          <a:p>
            <a:r>
              <a:rPr lang="en-US" sz="1100" dirty="0"/>
              <a:t>** MTA DB and MaBSTOA utilize an overlay manager (Parametric Clifton) in an effort to ensure that cash remains invested</a:t>
            </a:r>
          </a:p>
        </p:txBody>
      </p:sp>
      <p:sp>
        <p:nvSpPr>
          <p:cNvPr id="2" name="Slide Number Placeholder 1"/>
          <p:cNvSpPr>
            <a:spLocks noGrp="1"/>
          </p:cNvSpPr>
          <p:nvPr>
            <p:ph type="sldNum" sz="quarter" idx="12"/>
          </p:nvPr>
        </p:nvSpPr>
        <p:spPr/>
        <p:txBody>
          <a:bodyPr/>
          <a:lstStyle/>
          <a:p>
            <a:fld id="{CEDF6D6C-5AA7-4844-B80C-6FB67B21D5FB}" type="slidenum">
              <a:rPr lang="en-US" smtClean="0"/>
              <a:t>5</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680945683"/>
              </p:ext>
            </p:extLst>
          </p:nvPr>
        </p:nvGraphicFramePr>
        <p:xfrm>
          <a:off x="790830" y="1383052"/>
          <a:ext cx="7524496" cy="3138240"/>
        </p:xfrm>
        <a:graphic>
          <a:graphicData uri="http://schemas.openxmlformats.org/drawingml/2006/table">
            <a:tbl>
              <a:tblPr firstRow="1" firstCol="1">
                <a:tableStyleId>{9D7B26C5-4107-4FEC-AEDC-1716B250A1EF}</a:tableStyleId>
              </a:tblPr>
              <a:tblGrid>
                <a:gridCol w="1680521">
                  <a:extLst>
                    <a:ext uri="{9D8B030D-6E8A-4147-A177-3AD203B41FA5}">
                      <a16:colId xmlns:a16="http://schemas.microsoft.com/office/drawing/2014/main" xmlns="" val="20000"/>
                    </a:ext>
                  </a:extLst>
                </a:gridCol>
                <a:gridCol w="1168795">
                  <a:extLst>
                    <a:ext uri="{9D8B030D-6E8A-4147-A177-3AD203B41FA5}">
                      <a16:colId xmlns:a16="http://schemas.microsoft.com/office/drawing/2014/main" xmlns="" val="20001"/>
                    </a:ext>
                  </a:extLst>
                </a:gridCol>
                <a:gridCol w="1168795">
                  <a:extLst>
                    <a:ext uri="{9D8B030D-6E8A-4147-A177-3AD203B41FA5}">
                      <a16:colId xmlns:a16="http://schemas.microsoft.com/office/drawing/2014/main" xmlns="" val="20002"/>
                    </a:ext>
                  </a:extLst>
                </a:gridCol>
                <a:gridCol w="1168795">
                  <a:extLst>
                    <a:ext uri="{9D8B030D-6E8A-4147-A177-3AD203B41FA5}">
                      <a16:colId xmlns:a16="http://schemas.microsoft.com/office/drawing/2014/main" xmlns="" val="20003"/>
                    </a:ext>
                  </a:extLst>
                </a:gridCol>
                <a:gridCol w="1168795">
                  <a:extLst>
                    <a:ext uri="{9D8B030D-6E8A-4147-A177-3AD203B41FA5}">
                      <a16:colId xmlns:a16="http://schemas.microsoft.com/office/drawing/2014/main" xmlns="" val="20004"/>
                    </a:ext>
                  </a:extLst>
                </a:gridCol>
                <a:gridCol w="1168795">
                  <a:extLst>
                    <a:ext uri="{9D8B030D-6E8A-4147-A177-3AD203B41FA5}">
                      <a16:colId xmlns:a16="http://schemas.microsoft.com/office/drawing/2014/main" xmlns="" val="20005"/>
                    </a:ext>
                  </a:extLst>
                </a:gridCol>
              </a:tblGrid>
              <a:tr h="273146">
                <a:tc>
                  <a:txBody>
                    <a:bodyPr/>
                    <a:lstStyle/>
                    <a:p>
                      <a:pPr algn="l" rtl="0" fontAlgn="b"/>
                      <a:endParaRPr lang="en-US" sz="1100" b="0" i="0" u="none" strike="noStrike" dirty="0">
                        <a:solidFill>
                          <a:srgbClr val="000000"/>
                        </a:solidFill>
                        <a:effectLst/>
                        <a:latin typeface="+mn-lt"/>
                      </a:endParaRPr>
                    </a:p>
                  </a:txBody>
                  <a:tcPr marL="7545" marR="7545" marT="7545" marB="0" anchor="ctr"/>
                </a:tc>
                <a:tc>
                  <a:txBody>
                    <a:bodyPr/>
                    <a:lstStyle/>
                    <a:p>
                      <a:pPr algn="ctr" rtl="0" fontAlgn="b"/>
                      <a:r>
                        <a:rPr lang="en-US" sz="1100" u="none" strike="noStrike" dirty="0">
                          <a:effectLst/>
                          <a:latin typeface="+mn-lt"/>
                        </a:rPr>
                        <a:t>MTA DB &amp; MaBSTOA Target Allocation</a:t>
                      </a:r>
                      <a:endParaRPr lang="en-US" sz="1100" b="1" i="0" u="none" strike="noStrike" dirty="0">
                        <a:solidFill>
                          <a:srgbClr val="000000"/>
                        </a:solidFill>
                        <a:effectLst/>
                        <a:latin typeface="+mn-lt"/>
                      </a:endParaRPr>
                    </a:p>
                  </a:txBody>
                  <a:tcPr marL="7545" marR="7545" marT="7545" marB="0" anchor="ctr"/>
                </a:tc>
                <a:tc>
                  <a:txBody>
                    <a:bodyPr/>
                    <a:lstStyle/>
                    <a:p>
                      <a:pPr algn="ctr" rtl="0" fontAlgn="ctr"/>
                      <a:r>
                        <a:rPr lang="en-US" sz="1100" u="none" strike="noStrike" dirty="0">
                          <a:effectLst/>
                          <a:latin typeface="+mn-lt"/>
                        </a:rPr>
                        <a:t>MTA DB</a:t>
                      </a:r>
                    </a:p>
                    <a:p>
                      <a:pPr algn="ctr" rtl="0" fontAlgn="ctr"/>
                      <a:r>
                        <a:rPr lang="en-US" sz="1100" u="none" strike="noStrike" dirty="0">
                          <a:effectLst/>
                          <a:latin typeface="+mn-lt"/>
                        </a:rPr>
                        <a:t>Actual</a:t>
                      </a:r>
                      <a:endParaRPr lang="en-US" sz="1100" b="1" i="0" u="none" strike="noStrike" dirty="0">
                        <a:solidFill>
                          <a:srgbClr val="000000"/>
                        </a:solidFill>
                        <a:effectLst/>
                        <a:latin typeface="+mn-lt"/>
                      </a:endParaRPr>
                    </a:p>
                  </a:txBody>
                  <a:tcPr marL="7545" marR="7545" marT="7545" marB="0" anchor="ctr"/>
                </a:tc>
                <a:tc>
                  <a:txBody>
                    <a:bodyPr/>
                    <a:lstStyle/>
                    <a:p>
                      <a:pPr algn="ctr" rtl="0" fontAlgn="ctr"/>
                      <a:r>
                        <a:rPr lang="en-US" sz="1100" u="none" strike="noStrike" dirty="0">
                          <a:effectLst/>
                          <a:latin typeface="+mn-lt"/>
                        </a:rPr>
                        <a:t>MaBSTOA</a:t>
                      </a:r>
                    </a:p>
                    <a:p>
                      <a:pPr algn="ctr" rtl="0" fontAlgn="ctr"/>
                      <a:r>
                        <a:rPr lang="en-US" sz="1100" u="none" strike="noStrike" dirty="0">
                          <a:effectLst/>
                          <a:latin typeface="+mn-lt"/>
                        </a:rPr>
                        <a:t>Actual</a:t>
                      </a:r>
                      <a:endParaRPr lang="en-US" sz="1100" b="1" i="0" u="none" strike="noStrike" dirty="0">
                        <a:solidFill>
                          <a:srgbClr val="000000"/>
                        </a:solidFill>
                        <a:effectLst/>
                        <a:latin typeface="+mn-lt"/>
                      </a:endParaRPr>
                    </a:p>
                  </a:txBody>
                  <a:tcPr marL="7545" marR="7545" marT="7545" marB="0" anchor="ctr">
                    <a:lnR w="12700" cap="flat" cmpd="sng" algn="ctr">
                      <a:solidFill>
                        <a:schemeClr val="tx1"/>
                      </a:solidFill>
                      <a:prstDash val="solid"/>
                      <a:round/>
                      <a:headEnd type="none" w="med" len="med"/>
                      <a:tailEnd type="none" w="med" len="med"/>
                    </a:lnR>
                  </a:tcPr>
                </a:tc>
                <a:tc>
                  <a:txBody>
                    <a:bodyPr/>
                    <a:lstStyle/>
                    <a:p>
                      <a:pPr algn="ctr" fontAlgn="b"/>
                      <a:r>
                        <a:rPr lang="en-US" sz="1100" u="none" strike="noStrike" dirty="0">
                          <a:effectLst/>
                          <a:latin typeface="+mn-lt"/>
                        </a:rPr>
                        <a:t>MTA OPEB</a:t>
                      </a:r>
                    </a:p>
                    <a:p>
                      <a:pPr algn="ctr" fontAlgn="b"/>
                      <a:r>
                        <a:rPr lang="en-US" sz="1100" u="none" strike="noStrike" dirty="0">
                          <a:effectLst/>
                          <a:latin typeface="+mn-lt"/>
                        </a:rPr>
                        <a:t>Target Allocation</a:t>
                      </a:r>
                      <a:endParaRPr lang="en-US" sz="1100" b="1" i="0" u="none" strike="noStrike" dirty="0">
                        <a:solidFill>
                          <a:srgbClr val="000000"/>
                        </a:solidFill>
                        <a:effectLst/>
                        <a:latin typeface="+mn-lt"/>
                      </a:endParaRPr>
                    </a:p>
                  </a:txBody>
                  <a:tcPr marL="7545" marR="7545" marT="7545" marB="0" anchor="ctr">
                    <a:lnL w="12700" cap="flat" cmpd="sng" algn="ctr">
                      <a:solidFill>
                        <a:schemeClr val="tx1"/>
                      </a:solidFill>
                      <a:prstDash val="solid"/>
                      <a:round/>
                      <a:headEnd type="none" w="med" len="med"/>
                      <a:tailEnd type="none" w="med" len="med"/>
                    </a:lnL>
                  </a:tcPr>
                </a:tc>
                <a:tc>
                  <a:txBody>
                    <a:bodyPr/>
                    <a:lstStyle/>
                    <a:p>
                      <a:pPr algn="ctr" fontAlgn="b"/>
                      <a:r>
                        <a:rPr lang="en-US" sz="1100" u="none" strike="noStrike" dirty="0">
                          <a:effectLst/>
                          <a:latin typeface="+mn-lt"/>
                        </a:rPr>
                        <a:t>MTA OPEB </a:t>
                      </a:r>
                    </a:p>
                    <a:p>
                      <a:pPr algn="ctr" fontAlgn="b"/>
                      <a:r>
                        <a:rPr lang="en-US" sz="1100" u="none" strike="noStrike" dirty="0">
                          <a:effectLst/>
                          <a:latin typeface="+mn-lt"/>
                        </a:rPr>
                        <a:t>Actual</a:t>
                      </a:r>
                      <a:endParaRPr lang="en-US" sz="1100" b="1" i="0" u="none" strike="noStrike" dirty="0">
                        <a:solidFill>
                          <a:srgbClr val="000000"/>
                        </a:solidFill>
                        <a:effectLst/>
                        <a:latin typeface="+mn-lt"/>
                      </a:endParaRPr>
                    </a:p>
                  </a:txBody>
                  <a:tcPr marL="7545" marR="7545" marT="7545" marB="0" anchor="ctr"/>
                </a:tc>
                <a:extLst>
                  <a:ext uri="{0D108BD9-81ED-4DB2-BD59-A6C34878D82A}">
                    <a16:rowId xmlns:a16="http://schemas.microsoft.com/office/drawing/2014/main" xmlns="" val="10000"/>
                  </a:ext>
                </a:extLst>
              </a:tr>
              <a:tr h="150910">
                <a:tc>
                  <a:txBody>
                    <a:bodyPr/>
                    <a:lstStyle/>
                    <a:p>
                      <a:pPr algn="l" rtl="0" fontAlgn="b"/>
                      <a:r>
                        <a:rPr lang="en-US" sz="1100" u="none" strike="noStrike">
                          <a:effectLst/>
                          <a:latin typeface="+mn-lt"/>
                        </a:rPr>
                        <a:t>Equities</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30.0%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31.8%</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31.7%</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ctr"/>
                      <a:r>
                        <a:rPr lang="en-US" sz="1100" u="none" strike="noStrike" dirty="0">
                          <a:effectLst/>
                          <a:latin typeface="+mn-lt"/>
                        </a:rPr>
                        <a:t>35.0%</a:t>
                      </a:r>
                      <a:endParaRPr lang="en-US" sz="1100" b="1" i="0" u="none" strike="noStrike" dirty="0">
                        <a:solidFill>
                          <a:srgbClr val="000000"/>
                        </a:solidFill>
                        <a:effectLst/>
                        <a:latin typeface="+mn-lt"/>
                      </a:endParaRPr>
                    </a:p>
                  </a:txBody>
                  <a:tcPr marL="7545" marR="7545" marT="7545" marB="0" anchor="ctr">
                    <a:lnL w="12700" cap="flat" cmpd="sng" algn="ctr">
                      <a:solidFill>
                        <a:schemeClr val="tx1"/>
                      </a:solidFill>
                      <a:prstDash val="solid"/>
                      <a:round/>
                      <a:headEnd type="none" w="med" len="med"/>
                      <a:tailEnd type="none" w="med" len="med"/>
                    </a:lnL>
                  </a:tcPr>
                </a:tc>
                <a:tc>
                  <a:txBody>
                    <a:bodyPr/>
                    <a:lstStyle/>
                    <a:p>
                      <a:pPr algn="ctr" rtl="0" fontAlgn="ctr"/>
                      <a:r>
                        <a:rPr lang="en-US" sz="1100" u="none" strike="noStrike" dirty="0">
                          <a:effectLst/>
                          <a:latin typeface="+mn-lt"/>
                        </a:rPr>
                        <a:t>39.1%</a:t>
                      </a:r>
                      <a:endParaRPr lang="en-US" sz="1100" b="1" i="0" u="none" strike="noStrike" dirty="0">
                        <a:solidFill>
                          <a:srgbClr val="000000"/>
                        </a:solidFill>
                        <a:effectLst/>
                        <a:latin typeface="+mn-lt"/>
                      </a:endParaRPr>
                    </a:p>
                  </a:txBody>
                  <a:tcPr marL="7545" marR="7545" marT="7545" marB="0" anchor="ctr"/>
                </a:tc>
                <a:extLst>
                  <a:ext uri="{0D108BD9-81ED-4DB2-BD59-A6C34878D82A}">
                    <a16:rowId xmlns:a16="http://schemas.microsoft.com/office/drawing/2014/main" xmlns="" val="10001"/>
                  </a:ext>
                </a:extLst>
              </a:tr>
              <a:tr h="150910">
                <a:tc>
                  <a:txBody>
                    <a:bodyPr/>
                    <a:lstStyle/>
                    <a:p>
                      <a:pPr algn="l" rtl="0" fontAlgn="b"/>
                      <a:r>
                        <a:rPr lang="en-US" sz="1100" b="0" i="1" u="none" strike="noStrike" dirty="0">
                          <a:effectLst/>
                          <a:latin typeface="+mn-lt"/>
                        </a:rPr>
                        <a:t>Domestic Equity</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15.0%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15.2%</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14.9%</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2"/>
                  </a:ext>
                </a:extLst>
              </a:tr>
              <a:tr h="150910">
                <a:tc>
                  <a:txBody>
                    <a:bodyPr/>
                    <a:lstStyle/>
                    <a:p>
                      <a:pPr algn="l" rtl="0" fontAlgn="b"/>
                      <a:r>
                        <a:rPr lang="en-US" sz="1100" b="0" i="1" u="none" strike="noStrike" dirty="0">
                          <a:effectLst/>
                          <a:latin typeface="+mn-lt"/>
                        </a:rPr>
                        <a:t>    Large Cap</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10.0%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9.8%</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9.6%</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3"/>
                  </a:ext>
                </a:extLst>
              </a:tr>
              <a:tr h="150910">
                <a:tc>
                  <a:txBody>
                    <a:bodyPr/>
                    <a:lstStyle/>
                    <a:p>
                      <a:pPr algn="l" rtl="0" fontAlgn="b"/>
                      <a:r>
                        <a:rPr lang="en-US" sz="1100" b="0" i="1" u="none" strike="noStrike" dirty="0">
                          <a:effectLst/>
                          <a:latin typeface="+mn-lt"/>
                        </a:rPr>
                        <a:t>    Small Cap</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5.0%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5.4%</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5.3%</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4"/>
                  </a:ext>
                </a:extLst>
              </a:tr>
              <a:tr h="150910">
                <a:tc>
                  <a:txBody>
                    <a:bodyPr/>
                    <a:lstStyle/>
                    <a:p>
                      <a:pPr algn="l" rtl="0" fontAlgn="b"/>
                      <a:r>
                        <a:rPr lang="en-US" sz="1100" b="0" i="1" u="none" strike="noStrike" dirty="0">
                          <a:effectLst/>
                          <a:latin typeface="+mn-lt"/>
                        </a:rPr>
                        <a:t>International Equity</a:t>
                      </a:r>
                      <a:endParaRPr lang="en-US" sz="1100" b="0" i="1" u="none" strike="noStrike" dirty="0">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15.0%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16.6%</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16.8%</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5"/>
                  </a:ext>
                </a:extLst>
              </a:tr>
              <a:tr h="150910">
                <a:tc>
                  <a:txBody>
                    <a:bodyPr/>
                    <a:lstStyle/>
                    <a:p>
                      <a:pPr algn="l" rtl="0" fontAlgn="b"/>
                      <a:r>
                        <a:rPr lang="en-US" sz="1100" b="0" i="1" u="none" strike="noStrike">
                          <a:effectLst/>
                          <a:latin typeface="+mn-lt"/>
                        </a:rPr>
                        <a:t>    Developed Markets</a:t>
                      </a:r>
                      <a:endParaRPr lang="en-US" sz="1100" b="0" i="1" u="none" strike="noStrike">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12.0%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13.2%</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13.3%</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6"/>
                  </a:ext>
                </a:extLst>
              </a:tr>
              <a:tr h="150910">
                <a:tc>
                  <a:txBody>
                    <a:bodyPr/>
                    <a:lstStyle/>
                    <a:p>
                      <a:pPr algn="l" rtl="0" fontAlgn="b"/>
                      <a:r>
                        <a:rPr lang="en-US" sz="1100" b="0" i="1" u="none" strike="noStrike">
                          <a:effectLst/>
                          <a:latin typeface="+mn-lt"/>
                        </a:rPr>
                        <a:t>    Emerging Markets</a:t>
                      </a:r>
                      <a:endParaRPr lang="en-US" sz="1100" b="0" i="1" u="none" strike="noStrike">
                        <a:solidFill>
                          <a:srgbClr val="000000"/>
                        </a:solidFill>
                        <a:effectLst/>
                        <a:latin typeface="+mn-lt"/>
                      </a:endParaRPr>
                    </a:p>
                  </a:txBody>
                  <a:tcPr marL="67909" marR="7545" marT="7545" marB="0" anchor="b"/>
                </a:tc>
                <a:tc>
                  <a:txBody>
                    <a:bodyPr/>
                    <a:lstStyle/>
                    <a:p>
                      <a:pPr algn="ctr" rtl="0" fontAlgn="b"/>
                      <a:r>
                        <a:rPr lang="en-US" sz="1100" b="0" i="1" u="none" strike="noStrike" dirty="0">
                          <a:effectLst/>
                          <a:latin typeface="+mn-lt"/>
                        </a:rPr>
                        <a:t>3.0%</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3.4%</a:t>
                      </a:r>
                      <a:endParaRPr lang="en-US" sz="1100" b="0" i="1" u="none" strike="noStrike" dirty="0">
                        <a:solidFill>
                          <a:srgbClr val="000000"/>
                        </a:solidFill>
                        <a:effectLst/>
                        <a:latin typeface="+mn-lt"/>
                      </a:endParaRPr>
                    </a:p>
                  </a:txBody>
                  <a:tcPr marL="7545" marR="7545" marT="7545" marB="0" anchor="b"/>
                </a:tc>
                <a:tc>
                  <a:txBody>
                    <a:bodyPr/>
                    <a:lstStyle/>
                    <a:p>
                      <a:pPr algn="ctr" rtl="0" fontAlgn="b"/>
                      <a:r>
                        <a:rPr lang="en-US" sz="1100" b="0" i="1" u="none" strike="noStrike" dirty="0">
                          <a:effectLst/>
                          <a:latin typeface="+mn-lt"/>
                        </a:rPr>
                        <a:t>3.5%</a:t>
                      </a:r>
                      <a:endParaRPr lang="en-US" sz="1100" b="0" i="1"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0" i="1"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0" i="1"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7"/>
                  </a:ext>
                </a:extLst>
              </a:tr>
              <a:tr h="150910">
                <a:tc>
                  <a:txBody>
                    <a:bodyPr/>
                    <a:lstStyle/>
                    <a:p>
                      <a:pPr algn="l" rtl="0" fontAlgn="b"/>
                      <a:r>
                        <a:rPr lang="en-US" sz="1100" u="none" strike="noStrike" dirty="0">
                          <a:effectLst/>
                          <a:latin typeface="+mn-lt"/>
                        </a:rPr>
                        <a:t>Fixed Income</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16.0%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14.9%</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14.0%</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a:effectLst/>
                          <a:latin typeface="+mn-lt"/>
                        </a:rPr>
                        <a:t>18.0%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a:effectLst/>
                          <a:latin typeface="+mn-lt"/>
                        </a:rPr>
                        <a:t>16.4%</a:t>
                      </a:r>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8"/>
                  </a:ext>
                </a:extLst>
              </a:tr>
              <a:tr h="150910">
                <a:tc>
                  <a:txBody>
                    <a:bodyPr/>
                    <a:lstStyle/>
                    <a:p>
                      <a:pPr algn="l" rtl="0" fontAlgn="b"/>
                      <a:r>
                        <a:rPr lang="en-US" sz="1100" u="none" strike="noStrike" dirty="0">
                          <a:effectLst/>
                          <a:latin typeface="+mn-lt"/>
                        </a:rPr>
                        <a:t>Global Asset Allocation*</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17.0%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15.6%</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15.9%</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a:effectLst/>
                          <a:latin typeface="+mn-lt"/>
                        </a:rPr>
                        <a:t>30.0%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a:effectLst/>
                          <a:latin typeface="+mn-lt"/>
                        </a:rPr>
                        <a:t>29.0%</a:t>
                      </a:r>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09"/>
                  </a:ext>
                </a:extLst>
              </a:tr>
              <a:tr h="150910">
                <a:tc>
                  <a:txBody>
                    <a:bodyPr/>
                    <a:lstStyle/>
                    <a:p>
                      <a:pPr algn="l" rtl="0" fontAlgn="b"/>
                      <a:r>
                        <a:rPr lang="en-US" sz="1100" u="none" strike="noStrike">
                          <a:effectLst/>
                          <a:latin typeface="+mn-lt"/>
                        </a:rPr>
                        <a:t>Absolute Return</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15.0%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12.9%</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14.3%</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a:effectLst/>
                          <a:latin typeface="+mn-lt"/>
                        </a:rPr>
                        <a:t>12.0%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a:effectLst/>
                          <a:latin typeface="+mn-lt"/>
                        </a:rPr>
                        <a:t>9.0%</a:t>
                      </a:r>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0"/>
                  </a:ext>
                </a:extLst>
              </a:tr>
              <a:tr h="150910">
                <a:tc>
                  <a:txBody>
                    <a:bodyPr/>
                    <a:lstStyle/>
                    <a:p>
                      <a:pPr algn="l" rtl="0" fontAlgn="b"/>
                      <a:r>
                        <a:rPr lang="en-US" sz="1100" u="none" strike="noStrike">
                          <a:effectLst/>
                          <a:latin typeface="+mn-lt"/>
                        </a:rPr>
                        <a:t>Real Assets</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4.4%</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4.0%</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a:effectLst/>
                          <a:latin typeface="+mn-lt"/>
                        </a:rPr>
                        <a:t>5.0%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a:effectLst/>
                          <a:latin typeface="+mn-lt"/>
                        </a:rPr>
                        <a:t>4.2%</a:t>
                      </a:r>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1"/>
                  </a:ext>
                </a:extLst>
              </a:tr>
              <a:tr h="150910">
                <a:tc>
                  <a:txBody>
                    <a:bodyPr/>
                    <a:lstStyle/>
                    <a:p>
                      <a:pPr algn="l" rtl="0" fontAlgn="b"/>
                      <a:r>
                        <a:rPr lang="en-US" sz="1100" u="none" strike="noStrike">
                          <a:effectLst/>
                          <a:latin typeface="+mn-lt"/>
                        </a:rPr>
                        <a:t>Real Estate</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5.0%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4.9%</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4.5%</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2"/>
                  </a:ext>
                </a:extLst>
              </a:tr>
              <a:tr h="150910">
                <a:tc>
                  <a:txBody>
                    <a:bodyPr/>
                    <a:lstStyle/>
                    <a:p>
                      <a:pPr algn="l" rtl="0" fontAlgn="b"/>
                      <a:r>
                        <a:rPr lang="en-US" sz="1100" u="none" strike="noStrike">
                          <a:effectLst/>
                          <a:latin typeface="+mn-lt"/>
                        </a:rPr>
                        <a:t>Opportunistic</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6.0%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8.7%</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9.3%</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3"/>
                  </a:ext>
                </a:extLst>
              </a:tr>
              <a:tr h="150910">
                <a:tc>
                  <a:txBody>
                    <a:bodyPr/>
                    <a:lstStyle/>
                    <a:p>
                      <a:pPr algn="l" rtl="0" fontAlgn="b"/>
                      <a:r>
                        <a:rPr lang="en-US" sz="1100" u="none" strike="noStrike">
                          <a:effectLst/>
                          <a:latin typeface="+mn-lt"/>
                        </a:rPr>
                        <a:t>Private Equity</a:t>
                      </a:r>
                      <a:endParaRPr lang="en-US" sz="1100" b="1" i="0" u="none" strike="noStrike">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7.0%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4.1%</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4.5%</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4"/>
                  </a:ext>
                </a:extLst>
              </a:tr>
              <a:tr h="150910">
                <a:tc>
                  <a:txBody>
                    <a:bodyPr/>
                    <a:lstStyle/>
                    <a:p>
                      <a:pPr algn="l" rtl="0" fontAlgn="b"/>
                      <a:r>
                        <a:rPr lang="en-US" sz="1100" u="none" strike="noStrike" dirty="0">
                          <a:effectLst/>
                          <a:latin typeface="+mn-lt"/>
                        </a:rPr>
                        <a:t>Cash**</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0.0%</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2.7%</a:t>
                      </a:r>
                      <a:endParaRPr lang="en-US" sz="1100" b="1" i="0" u="none" strike="noStrike" dirty="0">
                        <a:solidFill>
                          <a:srgbClr val="000000"/>
                        </a:solidFill>
                        <a:effectLst/>
                        <a:latin typeface="+mn-lt"/>
                      </a:endParaRPr>
                    </a:p>
                  </a:txBody>
                  <a:tcPr marL="7545" marR="7545" marT="7545" marB="0" anchor="b"/>
                </a:tc>
                <a:tc>
                  <a:txBody>
                    <a:bodyPr/>
                    <a:lstStyle/>
                    <a:p>
                      <a:pPr algn="ctr" rtl="0" fontAlgn="b"/>
                      <a:r>
                        <a:rPr lang="en-US" sz="1100" u="none" strike="noStrike" dirty="0">
                          <a:effectLst/>
                          <a:latin typeface="+mn-lt"/>
                        </a:rPr>
                        <a:t>1.7%</a:t>
                      </a:r>
                      <a:endParaRPr lang="en-US" sz="1100" b="1" i="0" u="none" strike="noStrike" dirty="0">
                        <a:solidFill>
                          <a:srgbClr val="000000"/>
                        </a:solidFill>
                        <a:effectLst/>
                        <a:latin typeface="+mn-lt"/>
                      </a:endParaRPr>
                    </a:p>
                  </a:txBody>
                  <a:tcPr marL="7545" marR="7545" marT="7545" marB="0" anchor="b">
                    <a:lnR w="12700" cap="flat" cmpd="sng" algn="ctr">
                      <a:solidFill>
                        <a:schemeClr val="tx1"/>
                      </a:solidFill>
                      <a:prstDash val="solid"/>
                      <a:round/>
                      <a:headEnd type="none" w="med" len="med"/>
                      <a:tailEnd type="none" w="med" len="med"/>
                    </a:lnR>
                  </a:tcPr>
                </a:tc>
                <a:tc>
                  <a:txBody>
                    <a:bodyPr/>
                    <a:lstStyle/>
                    <a:p>
                      <a:pPr algn="ctr" rtl="0" fontAlgn="b"/>
                      <a:r>
                        <a:rPr lang="en-US" sz="1100" u="none" strike="noStrike" dirty="0">
                          <a:effectLst/>
                          <a:latin typeface="+mn-lt"/>
                        </a:rPr>
                        <a:t>0.0%</a:t>
                      </a:r>
                      <a:endParaRPr lang="en-US" sz="1100" b="1" i="0" u="none" strike="noStrike" dirty="0">
                        <a:solidFill>
                          <a:srgbClr val="000000"/>
                        </a:solidFill>
                        <a:effectLst/>
                        <a:latin typeface="+mn-lt"/>
                      </a:endParaRPr>
                    </a:p>
                  </a:txBody>
                  <a:tcPr marL="7545" marR="7545" marT="7545" marB="0" anchor="b">
                    <a:lnL w="12700" cap="flat" cmpd="sng" algn="ctr">
                      <a:solidFill>
                        <a:schemeClr val="tx1"/>
                      </a:solidFill>
                      <a:prstDash val="solid"/>
                      <a:round/>
                      <a:headEnd type="none" w="med" len="med"/>
                      <a:tailEnd type="none" w="med" len="med"/>
                    </a:lnL>
                  </a:tcPr>
                </a:tc>
                <a:tc>
                  <a:txBody>
                    <a:bodyPr/>
                    <a:lstStyle/>
                    <a:p>
                      <a:pPr algn="ctr" rtl="0" fontAlgn="b"/>
                      <a:r>
                        <a:rPr lang="en-US" sz="1100" u="none" strike="noStrike" dirty="0">
                          <a:effectLst/>
                          <a:latin typeface="+mn-lt"/>
                        </a:rPr>
                        <a:t>2.3%</a:t>
                      </a:r>
                      <a:endParaRPr lang="en-US" sz="1100" b="1" i="0" u="none" strike="noStrike" dirty="0">
                        <a:solidFill>
                          <a:srgbClr val="000000"/>
                        </a:solidFill>
                        <a:effectLst/>
                        <a:latin typeface="+mn-lt"/>
                      </a:endParaRPr>
                    </a:p>
                  </a:txBody>
                  <a:tcPr marL="7545" marR="7545" marT="7545" marB="0" anchor="b"/>
                </a:tc>
                <a:extLst>
                  <a:ext uri="{0D108BD9-81ED-4DB2-BD59-A6C34878D82A}">
                    <a16:rowId xmlns:a16="http://schemas.microsoft.com/office/drawing/2014/main" xmlns="" val="10015"/>
                  </a:ext>
                </a:extLst>
              </a:tr>
            </a:tbl>
          </a:graphicData>
        </a:graphic>
      </p:graphicFrame>
      <p:sp>
        <p:nvSpPr>
          <p:cNvPr id="6"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Sponsored Plans – Asset Allocation (12/31/17)</a:t>
            </a:r>
          </a:p>
        </p:txBody>
      </p:sp>
    </p:spTree>
    <p:extLst>
      <p:ext uri="{BB962C8B-B14F-4D97-AF65-F5344CB8AC3E}">
        <p14:creationId xmlns:p14="http://schemas.microsoft.com/office/powerpoint/2010/main" val="60068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p:cNvSpPr txBox="1"/>
          <p:nvPr/>
        </p:nvSpPr>
        <p:spPr>
          <a:xfrm>
            <a:off x="5108858" y="6598364"/>
            <a:ext cx="3974757" cy="246221"/>
          </a:xfrm>
          <a:prstGeom prst="rect">
            <a:avLst/>
          </a:prstGeom>
          <a:noFill/>
        </p:spPr>
        <p:txBody>
          <a:bodyPr wrap="square" rtlCol="0">
            <a:spAutoFit/>
          </a:bodyPr>
          <a:lstStyle/>
          <a:p>
            <a:pPr algn="r"/>
            <a:r>
              <a:rPr lang="en-US" sz="1000" dirty="0">
                <a:solidFill>
                  <a:srgbClr val="4D4E54"/>
                </a:solidFill>
                <a:cs typeface="Verdana"/>
              </a:rPr>
              <a:t>Note: MTA DB, MaBSTOA, and MTA OPEB returns are net of fees.</a:t>
            </a:r>
          </a:p>
        </p:txBody>
      </p:sp>
      <p:sp>
        <p:nvSpPr>
          <p:cNvPr id="2" name="Slide Number Placeholder 1"/>
          <p:cNvSpPr>
            <a:spLocks noGrp="1"/>
          </p:cNvSpPr>
          <p:nvPr>
            <p:ph type="sldNum" sz="quarter" idx="12"/>
          </p:nvPr>
        </p:nvSpPr>
        <p:spPr/>
        <p:txBody>
          <a:bodyPr/>
          <a:lstStyle/>
          <a:p>
            <a:fld id="{B9F459C5-D201-49C9-A701-E5F8CEC6F7D4}" type="slidenum">
              <a:rPr lang="en-US" smtClean="0">
                <a:solidFill>
                  <a:prstClr val="black">
                    <a:tint val="75000"/>
                  </a:prstClr>
                </a:solidFill>
              </a:rPr>
              <a:pPr/>
              <a:t>6</a:t>
            </a:fld>
            <a:endParaRPr lang="en-US" dirty="0">
              <a:solidFill>
                <a:prstClr val="black">
                  <a:tint val="75000"/>
                </a:prstClr>
              </a:solidFill>
            </a:endParaRPr>
          </a:p>
        </p:txBody>
      </p:sp>
      <p:sp>
        <p:nvSpPr>
          <p:cNvPr id="15" name="Title 2"/>
          <p:cNvSpPr txBox="1">
            <a:spLocks/>
          </p:cNvSpPr>
          <p:nvPr/>
        </p:nvSpPr>
        <p:spPr>
          <a:xfrm>
            <a:off x="85725" y="253809"/>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Calibri"/>
              </a:rPr>
              <a:t>MTA Sponsored Plans – Returns vs Indices (12/31/17)</a:t>
            </a:r>
          </a:p>
        </p:txBody>
      </p:sp>
      <p:graphicFrame>
        <p:nvGraphicFramePr>
          <p:cNvPr id="12" name="Chart 11">
            <a:extLst>
              <a:ext uri="{FF2B5EF4-FFF2-40B4-BE49-F238E27FC236}">
                <a16:creationId xmlns:a16="http://schemas.microsoft.com/office/drawing/2014/main" xmlns="" id="{E11B11BC-2C5A-40CB-8E84-AE822664183E}"/>
              </a:ext>
            </a:extLst>
          </p:cNvPr>
          <p:cNvGraphicFramePr>
            <a:graphicFrameLocks/>
          </p:cNvGraphicFramePr>
          <p:nvPr>
            <p:extLst>
              <p:ext uri="{D42A27DB-BD31-4B8C-83A1-F6EECF244321}">
                <p14:modId xmlns:p14="http://schemas.microsoft.com/office/powerpoint/2010/main" val="2333322542"/>
              </p:ext>
            </p:extLst>
          </p:nvPr>
        </p:nvGraphicFramePr>
        <p:xfrm>
          <a:off x="276225" y="752475"/>
          <a:ext cx="8591550" cy="53530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89495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
          <p:cNvSpPr>
            <a:spLocks noChangeArrowheads="1"/>
          </p:cNvSpPr>
          <p:nvPr/>
        </p:nvSpPr>
        <p:spPr bwMode="auto">
          <a:xfrm>
            <a:off x="348912" y="479720"/>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3 Year Risk-Return Chart</a:t>
            </a:r>
            <a:endParaRPr lang="en-US" sz="1000" dirty="0">
              <a:solidFill>
                <a:prstClr val="black"/>
              </a:solidFill>
              <a:latin typeface="Arial" pitchFamily="34" charset="0"/>
              <a:cs typeface="Arial" pitchFamily="34" charset="0"/>
            </a:endParaRPr>
          </a:p>
        </p:txBody>
      </p:sp>
      <p:sp>
        <p:nvSpPr>
          <p:cNvPr id="14" name="Rectangle 1"/>
          <p:cNvSpPr>
            <a:spLocks noChangeArrowheads="1"/>
          </p:cNvSpPr>
          <p:nvPr/>
        </p:nvSpPr>
        <p:spPr bwMode="auto">
          <a:xfrm>
            <a:off x="4800666" y="481492"/>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5 Year Risk-Return Chart</a:t>
            </a:r>
            <a:endParaRPr lang="en-US" sz="1000" dirty="0">
              <a:solidFill>
                <a:prstClr val="black"/>
              </a:solidFill>
              <a:latin typeface="Arial" pitchFamily="34" charset="0"/>
              <a:cs typeface="Arial" pitchFamily="34" charset="0"/>
            </a:endParaRPr>
          </a:p>
        </p:txBody>
      </p:sp>
      <p:sp>
        <p:nvSpPr>
          <p:cNvPr id="15" name="Rectangle 1"/>
          <p:cNvSpPr>
            <a:spLocks noChangeArrowheads="1"/>
          </p:cNvSpPr>
          <p:nvPr/>
        </p:nvSpPr>
        <p:spPr bwMode="auto">
          <a:xfrm>
            <a:off x="4800666" y="3489468"/>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10 Year Risk-Return Chart</a:t>
            </a:r>
            <a:endParaRPr lang="en-US" sz="1000" dirty="0">
              <a:solidFill>
                <a:prstClr val="black"/>
              </a:solidFill>
              <a:latin typeface="Arial" pitchFamily="34" charset="0"/>
              <a:cs typeface="Arial" pitchFamily="34" charset="0"/>
            </a:endParaRPr>
          </a:p>
        </p:txBody>
      </p:sp>
      <p:sp>
        <p:nvSpPr>
          <p:cNvPr id="34" name="Rectangle 1"/>
          <p:cNvSpPr>
            <a:spLocks noChangeArrowheads="1"/>
          </p:cNvSpPr>
          <p:nvPr/>
        </p:nvSpPr>
        <p:spPr bwMode="auto">
          <a:xfrm>
            <a:off x="348912" y="3489468"/>
            <a:ext cx="4148254"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defTabSz="914400" fontAlgn="base">
              <a:spcBef>
                <a:spcPct val="0"/>
              </a:spcBef>
              <a:spcAft>
                <a:spcPct val="0"/>
              </a:spcAft>
            </a:pPr>
            <a:r>
              <a:rPr lang="en-US" sz="1000" b="1" dirty="0">
                <a:solidFill>
                  <a:prstClr val="black"/>
                </a:solidFill>
                <a:latin typeface="Tahoma" pitchFamily="34" charset="0"/>
                <a:ea typeface="Times New Roman" pitchFamily="18" charset="0"/>
                <a:cs typeface="Tahoma" pitchFamily="34" charset="0"/>
              </a:rPr>
              <a:t>7 Year Risk-Return Chart</a:t>
            </a:r>
            <a:endParaRPr lang="en-US" sz="1000" dirty="0">
              <a:solidFill>
                <a:prstClr val="black"/>
              </a:solidFill>
              <a:latin typeface="Arial" pitchFamily="34" charset="0"/>
              <a:cs typeface="Arial" pitchFamily="34" charset="0"/>
            </a:endParaRPr>
          </a:p>
        </p:txBody>
      </p:sp>
      <p:sp>
        <p:nvSpPr>
          <p:cNvPr id="11" name="TextBox 10"/>
          <p:cNvSpPr txBox="1"/>
          <p:nvPr/>
        </p:nvSpPr>
        <p:spPr>
          <a:xfrm>
            <a:off x="357803" y="6448875"/>
            <a:ext cx="7487285" cy="430887"/>
          </a:xfrm>
          <a:prstGeom prst="rect">
            <a:avLst/>
          </a:prstGeom>
          <a:noFill/>
        </p:spPr>
        <p:txBody>
          <a:bodyPr wrap="square" rtlCol="0">
            <a:spAutoFit/>
          </a:bodyPr>
          <a:lstStyle/>
          <a:p>
            <a:r>
              <a:rPr lang="en-US" sz="1050" dirty="0">
                <a:solidFill>
                  <a:srgbClr val="4D4E54"/>
                </a:solidFill>
                <a:cs typeface="Verdana"/>
              </a:rPr>
              <a:t>Note: Returns are Net of fees and periods are ending 12/31/17</a:t>
            </a:r>
          </a:p>
          <a:p>
            <a:r>
              <a:rPr lang="en-US" sz="1050" dirty="0">
                <a:solidFill>
                  <a:srgbClr val="4D4E54"/>
                </a:solidFill>
                <a:cs typeface="Verdana"/>
              </a:rPr>
              <a:t>Note: 60/40 represents 60% Equities (MSCI All Country World Index) and 40% Fixed Income (BC Aggregate Index)</a:t>
            </a:r>
          </a:p>
        </p:txBody>
      </p:sp>
      <p:sp>
        <p:nvSpPr>
          <p:cNvPr id="12" name="Title 2"/>
          <p:cNvSpPr txBox="1">
            <a:spLocks/>
          </p:cNvSpPr>
          <p:nvPr/>
        </p:nvSpPr>
        <p:spPr>
          <a:xfrm>
            <a:off x="85725" y="67693"/>
            <a:ext cx="8229600"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Sponsored Plans – Historical Performance</a:t>
            </a:r>
          </a:p>
        </p:txBody>
      </p:sp>
      <p:graphicFrame>
        <p:nvGraphicFramePr>
          <p:cNvPr id="22" name="Chart 21">
            <a:extLst>
              <a:ext uri="{FF2B5EF4-FFF2-40B4-BE49-F238E27FC236}">
                <a16:creationId xmlns:a16="http://schemas.microsoft.com/office/drawing/2014/main" xmlns="" id="{49A2187F-264D-43C5-A93D-D6575ADC1EB6}"/>
              </a:ext>
            </a:extLst>
          </p:cNvPr>
          <p:cNvGraphicFramePr>
            <a:graphicFrameLocks/>
          </p:cNvGraphicFramePr>
          <p:nvPr>
            <p:extLst>
              <p:ext uri="{D42A27DB-BD31-4B8C-83A1-F6EECF244321}">
                <p14:modId xmlns:p14="http://schemas.microsoft.com/office/powerpoint/2010/main" val="2513281190"/>
              </p:ext>
            </p:extLst>
          </p:nvPr>
        </p:nvGraphicFramePr>
        <p:xfrm>
          <a:off x="348911" y="685640"/>
          <a:ext cx="4148255" cy="268594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3" name="Chart 22">
            <a:extLst>
              <a:ext uri="{FF2B5EF4-FFF2-40B4-BE49-F238E27FC236}">
                <a16:creationId xmlns:a16="http://schemas.microsoft.com/office/drawing/2014/main" xmlns="" id="{B5D04EDD-87B0-4436-B407-8527D7E025B3}"/>
              </a:ext>
            </a:extLst>
          </p:cNvPr>
          <p:cNvGraphicFramePr>
            <a:graphicFrameLocks/>
          </p:cNvGraphicFramePr>
          <p:nvPr>
            <p:extLst>
              <p:ext uri="{D42A27DB-BD31-4B8C-83A1-F6EECF244321}">
                <p14:modId xmlns:p14="http://schemas.microsoft.com/office/powerpoint/2010/main" val="1152593152"/>
              </p:ext>
            </p:extLst>
          </p:nvPr>
        </p:nvGraphicFramePr>
        <p:xfrm>
          <a:off x="4800666" y="673838"/>
          <a:ext cx="4148254" cy="269774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4" name="Chart 23">
            <a:extLst>
              <a:ext uri="{FF2B5EF4-FFF2-40B4-BE49-F238E27FC236}">
                <a16:creationId xmlns:a16="http://schemas.microsoft.com/office/drawing/2014/main" xmlns="" id="{872C4E81-D935-49EB-9437-B1344DA5F7FA}"/>
              </a:ext>
            </a:extLst>
          </p:cNvPr>
          <p:cNvGraphicFramePr>
            <a:graphicFrameLocks/>
          </p:cNvGraphicFramePr>
          <p:nvPr>
            <p:extLst>
              <p:ext uri="{D42A27DB-BD31-4B8C-83A1-F6EECF244321}">
                <p14:modId xmlns:p14="http://schemas.microsoft.com/office/powerpoint/2010/main" val="1171017391"/>
              </p:ext>
            </p:extLst>
          </p:nvPr>
        </p:nvGraphicFramePr>
        <p:xfrm>
          <a:off x="348913" y="3735689"/>
          <a:ext cx="4148254" cy="269774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5" name="Chart 24">
            <a:extLst>
              <a:ext uri="{FF2B5EF4-FFF2-40B4-BE49-F238E27FC236}">
                <a16:creationId xmlns:a16="http://schemas.microsoft.com/office/drawing/2014/main" xmlns="" id="{275DC7EB-9E8F-4382-87BB-43E029377195}"/>
              </a:ext>
            </a:extLst>
          </p:cNvPr>
          <p:cNvGraphicFramePr>
            <a:graphicFrameLocks/>
          </p:cNvGraphicFramePr>
          <p:nvPr>
            <p:extLst>
              <p:ext uri="{D42A27DB-BD31-4B8C-83A1-F6EECF244321}">
                <p14:modId xmlns:p14="http://schemas.microsoft.com/office/powerpoint/2010/main" val="244482492"/>
              </p:ext>
            </p:extLst>
          </p:nvPr>
        </p:nvGraphicFramePr>
        <p:xfrm>
          <a:off x="4800666" y="3742581"/>
          <a:ext cx="4148254" cy="2697748"/>
        </p:xfrm>
        <a:graphic>
          <a:graphicData uri="http://schemas.openxmlformats.org/drawingml/2006/chart">
            <c:chart xmlns:c="http://schemas.openxmlformats.org/drawingml/2006/chart" xmlns:r="http://schemas.openxmlformats.org/officeDocument/2006/relationships" r:id="rId5"/>
          </a:graphicData>
        </a:graphic>
      </p:graphicFrame>
      <p:sp>
        <p:nvSpPr>
          <p:cNvPr id="16" name="Slide Number Placeholder 1">
            <a:extLst>
              <a:ext uri="{FF2B5EF4-FFF2-40B4-BE49-F238E27FC236}">
                <a16:creationId xmlns:a16="http://schemas.microsoft.com/office/drawing/2014/main" xmlns="" id="{3599D3A5-D34F-4481-B758-58709D407892}"/>
              </a:ext>
            </a:extLst>
          </p:cNvPr>
          <p:cNvSpPr>
            <a:spLocks noGrp="1"/>
          </p:cNvSpPr>
          <p:nvPr>
            <p:ph type="sldNum" sz="quarter" idx="12"/>
          </p:nvPr>
        </p:nvSpPr>
        <p:spPr>
          <a:xfrm>
            <a:off x="6553200" y="6356350"/>
            <a:ext cx="2133600" cy="365125"/>
          </a:xfrm>
        </p:spPr>
        <p:txBody>
          <a:bodyPr/>
          <a:lstStyle/>
          <a:p>
            <a:fld id="{B9F459C5-D201-49C9-A701-E5F8CEC6F7D4}" type="slidenum">
              <a:rPr lang="en-US" smtClean="0">
                <a:solidFill>
                  <a:prstClr val="black">
                    <a:tint val="75000"/>
                  </a:prstClr>
                </a:solidFill>
              </a:rPr>
              <a:pPr/>
              <a:t>7</a:t>
            </a:fld>
            <a:endParaRPr lang="en-US" dirty="0">
              <a:solidFill>
                <a:prstClr val="black">
                  <a:tint val="75000"/>
                </a:prstClr>
              </a:solidFill>
            </a:endParaRPr>
          </a:p>
        </p:txBody>
      </p:sp>
    </p:spTree>
    <p:extLst>
      <p:ext uri="{BB962C8B-B14F-4D97-AF65-F5344CB8AC3E}">
        <p14:creationId xmlns:p14="http://schemas.microsoft.com/office/powerpoint/2010/main" val="444513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DF6D6C-5AA7-4844-B80C-6FB67B21D5FB}" type="slidenum">
              <a:rPr lang="en-US" smtClean="0"/>
              <a:t>8</a:t>
            </a:fld>
            <a:endParaRPr lang="en-US"/>
          </a:p>
        </p:txBody>
      </p:sp>
      <p:sp>
        <p:nvSpPr>
          <p:cNvPr id="4" name="Title 2"/>
          <p:cNvSpPr txBox="1">
            <a:spLocks/>
          </p:cNvSpPr>
          <p:nvPr/>
        </p:nvSpPr>
        <p:spPr>
          <a:xfrm>
            <a:off x="629265" y="253809"/>
            <a:ext cx="7981028" cy="461665"/>
          </a:xfrm>
          <a:prstGeom prst="rect">
            <a:avLst/>
          </a:prstGeom>
          <a:noFill/>
        </p:spPr>
        <p:txBody>
          <a:bodyPr wrap="square" rtlCol="0">
            <a:spAutoFit/>
          </a:bodyPr>
          <a:lstStyle>
            <a:lvl1pPr algn="ctr" defTabSz="457200" rtl="0" eaLnBrk="1" latinLnBrk="0" hangingPunct="1">
              <a:spcBef>
                <a:spcPct val="0"/>
              </a:spcBef>
              <a:buNone/>
              <a:defRPr sz="3600" b="1" i="0" kern="1200">
                <a:solidFill>
                  <a:schemeClr val="tx1"/>
                </a:solidFill>
                <a:latin typeface="Arial"/>
                <a:ea typeface="+mj-ea"/>
                <a:cs typeface="Arial"/>
              </a:defRPr>
            </a:lvl1pPr>
          </a:lstStyle>
          <a:p>
            <a:pPr algn="l"/>
            <a:r>
              <a:rPr lang="en-US" sz="2400" dirty="0">
                <a:solidFill>
                  <a:srgbClr val="222F8F"/>
                </a:solidFill>
                <a:latin typeface="+mn-lt"/>
                <a:ea typeface="+mn-ea"/>
                <a:cs typeface="+mn-cs"/>
              </a:rPr>
              <a:t>MTA Sponsored Plans – Investment Rate Return Assumptions</a:t>
            </a:r>
          </a:p>
        </p:txBody>
      </p:sp>
      <p:graphicFrame>
        <p:nvGraphicFramePr>
          <p:cNvPr id="3" name="Table 2"/>
          <p:cNvGraphicFramePr>
            <a:graphicFrameLocks noGrp="1"/>
          </p:cNvGraphicFramePr>
          <p:nvPr>
            <p:extLst>
              <p:ext uri="{D42A27DB-BD31-4B8C-83A1-F6EECF244321}">
                <p14:modId xmlns:p14="http://schemas.microsoft.com/office/powerpoint/2010/main" val="3746786013"/>
              </p:ext>
            </p:extLst>
          </p:nvPr>
        </p:nvGraphicFramePr>
        <p:xfrm>
          <a:off x="457199" y="1544197"/>
          <a:ext cx="8229601" cy="3153971"/>
        </p:xfrm>
        <a:graphic>
          <a:graphicData uri="http://schemas.openxmlformats.org/drawingml/2006/table">
            <a:tbl>
              <a:tblPr>
                <a:tableStyleId>{2D5ABB26-0587-4C30-8999-92F81FD0307C}</a:tableStyleId>
              </a:tblPr>
              <a:tblGrid>
                <a:gridCol w="2211056">
                  <a:extLst>
                    <a:ext uri="{9D8B030D-6E8A-4147-A177-3AD203B41FA5}">
                      <a16:colId xmlns:a16="http://schemas.microsoft.com/office/drawing/2014/main" xmlns="" val="20000"/>
                    </a:ext>
                  </a:extLst>
                </a:gridCol>
                <a:gridCol w="1173376">
                  <a:extLst>
                    <a:ext uri="{9D8B030D-6E8A-4147-A177-3AD203B41FA5}">
                      <a16:colId xmlns:a16="http://schemas.microsoft.com/office/drawing/2014/main" xmlns="" val="20001"/>
                    </a:ext>
                  </a:extLst>
                </a:gridCol>
                <a:gridCol w="862073">
                  <a:extLst>
                    <a:ext uri="{9D8B030D-6E8A-4147-A177-3AD203B41FA5}">
                      <a16:colId xmlns:a16="http://schemas.microsoft.com/office/drawing/2014/main" xmlns="" val="20002"/>
                    </a:ext>
                  </a:extLst>
                </a:gridCol>
                <a:gridCol w="933912">
                  <a:extLst>
                    <a:ext uri="{9D8B030D-6E8A-4147-A177-3AD203B41FA5}">
                      <a16:colId xmlns:a16="http://schemas.microsoft.com/office/drawing/2014/main" xmlns="" val="20003"/>
                    </a:ext>
                  </a:extLst>
                </a:gridCol>
                <a:gridCol w="933912">
                  <a:extLst>
                    <a:ext uri="{9D8B030D-6E8A-4147-A177-3AD203B41FA5}">
                      <a16:colId xmlns:a16="http://schemas.microsoft.com/office/drawing/2014/main" xmlns="" val="20004"/>
                    </a:ext>
                  </a:extLst>
                </a:gridCol>
                <a:gridCol w="758305">
                  <a:extLst>
                    <a:ext uri="{9D8B030D-6E8A-4147-A177-3AD203B41FA5}">
                      <a16:colId xmlns:a16="http://schemas.microsoft.com/office/drawing/2014/main" xmlns="" val="20005"/>
                    </a:ext>
                  </a:extLst>
                </a:gridCol>
                <a:gridCol w="670501">
                  <a:extLst>
                    <a:ext uri="{9D8B030D-6E8A-4147-A177-3AD203B41FA5}">
                      <a16:colId xmlns:a16="http://schemas.microsoft.com/office/drawing/2014/main" xmlns="" val="20006"/>
                    </a:ext>
                  </a:extLst>
                </a:gridCol>
                <a:gridCol w="686466">
                  <a:extLst>
                    <a:ext uri="{9D8B030D-6E8A-4147-A177-3AD203B41FA5}">
                      <a16:colId xmlns:a16="http://schemas.microsoft.com/office/drawing/2014/main" xmlns="" val="20007"/>
                    </a:ext>
                  </a:extLst>
                </a:gridCol>
              </a:tblGrid>
              <a:tr h="247207">
                <a:tc gridSpan="8">
                  <a:txBody>
                    <a:bodyPr/>
                    <a:lstStyle/>
                    <a:p>
                      <a:pPr algn="ctr" fontAlgn="b"/>
                      <a:r>
                        <a:rPr lang="en-US" sz="1400" u="none" strike="noStrike" dirty="0">
                          <a:effectLst/>
                          <a:latin typeface="+mn-lt"/>
                        </a:rPr>
                        <a:t>Investment Rate (net of fees)</a:t>
                      </a:r>
                    </a:p>
                    <a:p>
                      <a:pPr algn="ctr" fontAlgn="b"/>
                      <a:endParaRPr lang="en-US" sz="1400" b="1" i="0" u="none" strike="noStrike" dirty="0">
                        <a:solidFill>
                          <a:srgbClr val="000000"/>
                        </a:solidFill>
                        <a:effectLst/>
                        <a:latin typeface="+mn-lt"/>
                      </a:endParaRPr>
                    </a:p>
                  </a:txBody>
                  <a:tcPr marL="7974" marR="7974" marT="7974"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xmlns="" val="10000"/>
                  </a:ext>
                </a:extLst>
              </a:tr>
              <a:tr h="247207">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2012</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2013</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2014</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2015</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2016</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2017</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2018</a:t>
                      </a:r>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01"/>
                  </a:ext>
                </a:extLst>
              </a:tr>
              <a:tr h="247207">
                <a:tc>
                  <a:txBody>
                    <a:bodyPr/>
                    <a:lstStyle/>
                    <a:p>
                      <a:pPr algn="l" fontAlgn="b"/>
                      <a:r>
                        <a:rPr lang="en-US" sz="1400" u="none" strike="noStrike">
                          <a:effectLst/>
                          <a:latin typeface="+mn-lt"/>
                        </a:rPr>
                        <a:t>Pension Plan</a:t>
                      </a:r>
                      <a:endParaRPr lang="en-US" sz="1400" b="1"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extLst>
                  <a:ext uri="{0D108BD9-81ED-4DB2-BD59-A6C34878D82A}">
                    <a16:rowId xmlns:a16="http://schemas.microsoft.com/office/drawing/2014/main" xmlns="" val="10002"/>
                  </a:ext>
                </a:extLst>
              </a:tr>
              <a:tr h="247207">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extLst>
                  <a:ext uri="{0D108BD9-81ED-4DB2-BD59-A6C34878D82A}">
                    <a16:rowId xmlns:a16="http://schemas.microsoft.com/office/drawing/2014/main" xmlns="" val="10003"/>
                  </a:ext>
                </a:extLst>
              </a:tr>
              <a:tr h="247207">
                <a:tc>
                  <a:txBody>
                    <a:bodyPr/>
                    <a:lstStyle/>
                    <a:p>
                      <a:pPr algn="l" fontAlgn="b"/>
                      <a:r>
                        <a:rPr lang="en-US" sz="1400" u="none" strike="noStrike">
                          <a:effectLst/>
                          <a:latin typeface="+mn-lt"/>
                        </a:rPr>
                        <a:t>LIRR - Additional Plan</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8.0%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7.5%</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7.0%</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7.0%</a:t>
                      </a:r>
                      <a:endParaRPr lang="en-US" sz="1400" b="0" i="0" u="none" strike="noStrike">
                        <a:solidFill>
                          <a:srgbClr val="000000"/>
                        </a:solidFill>
                        <a:effectLst/>
                        <a:latin typeface="+mn-lt"/>
                      </a:endParaRPr>
                    </a:p>
                  </a:txBody>
                  <a:tcPr marL="7974" marR="7974" marT="7974" marB="0" anchor="b"/>
                </a:tc>
                <a:extLst>
                  <a:ext uri="{0D108BD9-81ED-4DB2-BD59-A6C34878D82A}">
                    <a16:rowId xmlns:a16="http://schemas.microsoft.com/office/drawing/2014/main" xmlns="" val="10004"/>
                  </a:ext>
                </a:extLst>
              </a:tr>
              <a:tr h="247207">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a:solidFill>
                          <a:srgbClr val="000000"/>
                        </a:solidFill>
                        <a:effectLst/>
                        <a:latin typeface="+mn-lt"/>
                      </a:endParaRPr>
                    </a:p>
                  </a:txBody>
                  <a:tcPr marL="7974" marR="7974" marT="7974" marB="0" anchor="b"/>
                </a:tc>
                <a:extLst>
                  <a:ext uri="{0D108BD9-81ED-4DB2-BD59-A6C34878D82A}">
                    <a16:rowId xmlns:a16="http://schemas.microsoft.com/office/drawing/2014/main" xmlns="" val="10005"/>
                  </a:ext>
                </a:extLst>
              </a:tr>
              <a:tr h="247207">
                <a:tc>
                  <a:txBody>
                    <a:bodyPr/>
                    <a:lstStyle/>
                    <a:p>
                      <a:pPr algn="l" fontAlgn="b"/>
                      <a:r>
                        <a:rPr lang="en-US" sz="1400" u="none" strike="noStrike" dirty="0">
                          <a:effectLst/>
                          <a:latin typeface="+mn-lt"/>
                        </a:rPr>
                        <a:t>MaBSTOA</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8.0%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7.5%</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7.0%</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7.0%</a:t>
                      </a:r>
                      <a:endParaRPr lang="en-US" sz="1400" b="0" i="0" u="none" strike="noStrike">
                        <a:solidFill>
                          <a:srgbClr val="000000"/>
                        </a:solidFill>
                        <a:effectLst/>
                        <a:latin typeface="+mn-lt"/>
                      </a:endParaRPr>
                    </a:p>
                  </a:txBody>
                  <a:tcPr marL="7974" marR="7974" marT="7974" marB="0" anchor="b"/>
                </a:tc>
                <a:extLst>
                  <a:ext uri="{0D108BD9-81ED-4DB2-BD59-A6C34878D82A}">
                    <a16:rowId xmlns:a16="http://schemas.microsoft.com/office/drawing/2014/main" xmlns="" val="10006"/>
                  </a:ext>
                </a:extLst>
              </a:tr>
              <a:tr h="247207">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tc>
                  <a:txBody>
                    <a:bodyPr/>
                    <a:lstStyle/>
                    <a:p>
                      <a:pPr algn="ctr" fontAlgn="b"/>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07"/>
                  </a:ext>
                </a:extLst>
              </a:tr>
              <a:tr h="247207">
                <a:tc>
                  <a:txBody>
                    <a:bodyPr/>
                    <a:lstStyle/>
                    <a:p>
                      <a:pPr algn="l" fontAlgn="b"/>
                      <a:r>
                        <a:rPr lang="en-US" sz="1400" u="none" strike="noStrike">
                          <a:effectLst/>
                          <a:latin typeface="+mn-lt"/>
                        </a:rPr>
                        <a:t>MTA DB Plan</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8.0%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a:effectLst/>
                          <a:latin typeface="+mn-lt"/>
                        </a:rPr>
                        <a:t>7.5%</a:t>
                      </a:r>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08"/>
                  </a:ext>
                </a:extLst>
              </a:tr>
              <a:tr h="247207">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09"/>
                  </a:ext>
                </a:extLst>
              </a:tr>
              <a:tr h="247207">
                <a:tc>
                  <a:txBody>
                    <a:bodyPr/>
                    <a:lstStyle/>
                    <a:p>
                      <a:pPr algn="l" fontAlgn="b"/>
                      <a:r>
                        <a:rPr lang="en-US" sz="1400" u="none" strike="noStrike">
                          <a:effectLst/>
                          <a:latin typeface="+mn-lt"/>
                        </a:rPr>
                        <a:t>NYSLERS</a:t>
                      </a:r>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7.5%</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7.5%</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10"/>
                  </a:ext>
                </a:extLst>
              </a:tr>
              <a:tr h="247207">
                <a:tc>
                  <a:txBody>
                    <a:bodyPr/>
                    <a:lstStyle/>
                    <a:p>
                      <a:pPr algn="l" fontAlgn="b"/>
                      <a:r>
                        <a:rPr lang="en-US" sz="1400" u="none" strike="noStrike">
                          <a:effectLst/>
                          <a:latin typeface="+mn-lt"/>
                        </a:rPr>
                        <a:t>NYCERS</a:t>
                      </a:r>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dirty="0">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l" fontAlgn="b"/>
                      <a:endParaRPr lang="en-US" sz="1400" b="0" i="0" u="none" strike="noStrike">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tc>
                  <a:txBody>
                    <a:bodyPr/>
                    <a:lstStyle/>
                    <a:p>
                      <a:pPr algn="ctr" fontAlgn="b"/>
                      <a:r>
                        <a:rPr lang="en-US" sz="1400" u="none" strike="noStrike" dirty="0">
                          <a:effectLst/>
                          <a:latin typeface="+mn-lt"/>
                        </a:rPr>
                        <a:t>7.0%</a:t>
                      </a:r>
                      <a:endParaRPr lang="en-US" sz="1400" b="0" i="0" u="none" strike="noStrike" dirty="0">
                        <a:solidFill>
                          <a:srgbClr val="000000"/>
                        </a:solidFill>
                        <a:effectLst/>
                        <a:latin typeface="+mn-lt"/>
                      </a:endParaRPr>
                    </a:p>
                  </a:txBody>
                  <a:tcPr marL="7974" marR="7974" marT="7974" marB="0" anchor="b"/>
                </a:tc>
                <a:extLst>
                  <a:ext uri="{0D108BD9-81ED-4DB2-BD59-A6C34878D82A}">
                    <a16:rowId xmlns:a16="http://schemas.microsoft.com/office/drawing/2014/main" xmlns="" val="10011"/>
                  </a:ext>
                </a:extLst>
              </a:tr>
            </a:tbl>
          </a:graphicData>
        </a:graphic>
      </p:graphicFrame>
    </p:spTree>
    <p:extLst>
      <p:ext uri="{BB962C8B-B14F-4D97-AF65-F5344CB8AC3E}">
        <p14:creationId xmlns:p14="http://schemas.microsoft.com/office/powerpoint/2010/main" val="63178466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19760</TotalTime>
  <Words>2239</Words>
  <Application>Microsoft Office PowerPoint</Application>
  <PresentationFormat>On-screen Show (4:3)</PresentationFormat>
  <Paragraphs>762</Paragraphs>
  <Slides>21</Slides>
  <Notes>1</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21</vt:i4>
      </vt:variant>
    </vt:vector>
  </HeadingPairs>
  <TitlesOfParts>
    <vt:vector size="28" baseType="lpstr">
      <vt:lpstr>Arial</vt:lpstr>
      <vt:lpstr>Calibri</vt:lpstr>
      <vt:lpstr>Tahoma</vt:lpstr>
      <vt:lpstr>Times New Roman</vt:lpstr>
      <vt:lpstr>Verdana</vt:lpstr>
      <vt:lpstr>Office Theme</vt:lpstr>
      <vt:lpstr>1_Office Theme</vt:lpstr>
      <vt:lpstr>Annual Review of MTA Sponsored Pension &amp; Retirement Funds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Jim Michaels</dc:creator>
  <cp:lastModifiedBy>Meehan, Denise</cp:lastModifiedBy>
  <cp:revision>346</cp:revision>
  <cp:lastPrinted>2018-05-07T17:25:30Z</cp:lastPrinted>
  <dcterms:created xsi:type="dcterms:W3CDTF">2012-02-07T21:28:48Z</dcterms:created>
  <dcterms:modified xsi:type="dcterms:W3CDTF">2018-05-14T19:55:03Z</dcterms:modified>
</cp:coreProperties>
</file>