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29" r:id="rId2"/>
    <p:sldId id="317" r:id="rId3"/>
    <p:sldId id="330" r:id="rId4"/>
    <p:sldId id="338" r:id="rId5"/>
    <p:sldId id="318" r:id="rId6"/>
    <p:sldId id="332" r:id="rId7"/>
    <p:sldId id="337" r:id="rId8"/>
    <p:sldId id="336" r:id="rId9"/>
    <p:sldId id="341" r:id="rId10"/>
    <p:sldId id="339" r:id="rId11"/>
    <p:sldId id="340" r:id="rId12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ACE6"/>
    <a:srgbClr val="C9C9C9"/>
    <a:srgbClr val="F4B084"/>
    <a:srgbClr val="92D050"/>
    <a:srgbClr val="BDD7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68" autoAdjust="0"/>
    <p:restoredTop sz="67199" autoAdjust="0"/>
  </p:normalViewPr>
  <p:slideViewPr>
    <p:cSldViewPr snapToGrid="0" snapToObjects="1">
      <p:cViewPr varScale="1">
        <p:scale>
          <a:sx n="103" d="100"/>
          <a:sy n="103" d="100"/>
        </p:scale>
        <p:origin x="2836" y="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915044C4-C81F-470F-B147-A4F0800D95A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AAB3D8A-5807-4B6C-B161-4AA4CC4FAD3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EF17428-003D-40FA-A853-CAEC8077C48B}" type="datetimeFigureOut">
              <a:rPr lang="en-US"/>
              <a:pPr>
                <a:defRPr/>
              </a:pPr>
              <a:t>5/18/2018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38C68BF6-EC96-47BD-99B5-054ABCC8FB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15DB51FB-1217-453F-800C-7E1A5C34870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A0B0661-7824-4AF6-8D39-C2EFF7D88F2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718289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ECEDF76B-E795-4748-83B9-8CBF879E431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7442019-E790-4E17-A784-941B19DFA80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041A573-E3CB-4115-8FA4-09167BED7CAC}" type="datetimeFigureOut">
              <a:rPr lang="en-US"/>
              <a:pPr>
                <a:defRPr/>
              </a:pPr>
              <a:t>5/18/2018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xmlns="" id="{9D622DAF-4D7B-4917-8D19-B665F0B1562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xmlns="" id="{1EE812E3-41EF-4625-8E93-B00EC6DFAB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66BFCED-5FC1-455E-B2F3-4DE21EEED2C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DB615FD1-4DF3-4B2E-BC2D-EE578DFC4B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5DB2C626-F7D3-40DA-ACAE-51833FAD398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433122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37085B1-35C1-4C9B-A869-D32E07497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16A38-6D02-4E95-9FCD-597C61E540D0}" type="datetime1">
              <a:rPr lang="en-US"/>
              <a:pPr>
                <a:defRPr/>
              </a:pPr>
              <a:t>5/18/2018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3E279FE-4310-4148-B6B8-7ACF1CF41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8D0E6B6-DB95-4667-8F53-E5C13B293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F63EB-3324-45A6-A16E-3E57E056046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31401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36CE7A5-F719-43D2-9DED-B827A67FF4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C7276-3A20-4C95-BF27-AD83A9022780}" type="datetime1">
              <a:rPr lang="en-US"/>
              <a:pPr>
                <a:defRPr/>
              </a:pPr>
              <a:t>5/18/2018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871065F-A3E1-49A6-93FB-DA7BD42BB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9E4D17D-AB5E-4365-8699-A08AF189C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9DB7D0-F1E7-4E18-8586-C2572A13A22A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09555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716E6085-12EA-4F62-832B-8A965D2F1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40423-F6BC-4A2A-9B76-18869E3E6CE9}" type="datetime1">
              <a:rPr lang="en-US"/>
              <a:pPr>
                <a:defRPr/>
              </a:pPr>
              <a:t>5/18/2018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F32265E-B085-4F61-A55A-7B14D16F8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AE0A7B2-25CA-4C8A-8DE4-0965E33A0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3790F-902D-4068-A1FB-6481E1AD3C59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72244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30E19A1-71AD-42A2-836E-7E8F827A8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9CFF0-CFDE-4F68-92DD-C2AC197864EF}" type="datetime1">
              <a:rPr lang="en-US"/>
              <a:pPr>
                <a:defRPr/>
              </a:pPr>
              <a:t>5/18/2018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DFB8C73-4CC6-4F93-A435-8EB5FE94E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14E2E9B6-D461-4D72-A15B-B0106C6A9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9E0EE-1698-4DCB-9197-3012E1A668F8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54912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1D6A52F-1DC9-4292-A7CA-952AF3C4F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D7879-EC35-4D85-94A8-608C1CEC264A}" type="datetime1">
              <a:rPr lang="en-US"/>
              <a:pPr>
                <a:defRPr/>
              </a:pPr>
              <a:t>5/18/2018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25F4010-74F4-4D97-9EEB-A23F59FC1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E89C89B-BB2C-415D-8B5E-52C7EA311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04B8C-879C-4C1F-AE79-E13BC7DD839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89675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7D7FB4B6-D1C8-49BB-8FCF-00CE5EC5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8DB8B-9942-4DFB-AFBE-11E93C93530D}" type="datetime1">
              <a:rPr lang="en-US"/>
              <a:pPr>
                <a:defRPr/>
              </a:pPr>
              <a:t>5/18/2018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CB047185-82F2-4049-84B5-E441951BB4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1152B96F-060E-4B9F-BD69-E465B06DD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96FDC-AC0C-45EE-8AA1-3EAD0A12D213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97246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xmlns="" id="{26A47F2E-A258-404A-A05A-D064908B1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99A40-3802-4352-8CEF-5933DA2AB4E9}" type="datetime1">
              <a:rPr lang="en-US"/>
              <a:pPr>
                <a:defRPr/>
              </a:pPr>
              <a:t>5/18/2018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xmlns="" id="{8694FA51-DE34-4DF3-BC51-4C4430E6E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xmlns="" id="{96DB89C2-1F14-4A2A-8B9F-04D61010C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A1003-0E8F-43F4-9F7C-BDB993CE0D8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632829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xmlns="" id="{77040AA3-BCB3-46DE-9F42-B8F118C49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AF12B-36AF-4F1C-89E1-96FE5DFFE28F}" type="datetime1">
              <a:rPr lang="en-US"/>
              <a:pPr>
                <a:defRPr/>
              </a:pPr>
              <a:t>5/18/2018</a:t>
            </a:fld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xmlns="" id="{B40BCAD7-148D-4B80-8140-8514E216C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xmlns="" id="{129D451C-BD72-4559-B192-108B12A77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ECEE7-916F-4856-8E1F-DB2B0A845377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0747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xmlns="" id="{9EE83EC7-631A-448E-B1CC-5D8B60BC0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E4899-6773-4A82-AA78-AA02F27D8B0E}" type="datetime1">
              <a:rPr lang="en-US"/>
              <a:pPr>
                <a:defRPr/>
              </a:pPr>
              <a:t>5/18/2018</a:t>
            </a:fld>
            <a:endParaRPr lang="en-US" dirty="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xmlns="" id="{2262241F-C3BF-4775-930E-B5EBDAA45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xmlns="" id="{AFA572CF-86CD-41CB-BF71-F32E93E7F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12379-50DD-4944-BEA5-53C5639E143F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5268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D5D4AB9D-2AAE-4316-A200-17A3BD071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F9CE4-CE59-446F-A0A2-977054C7C0E8}" type="datetime1">
              <a:rPr lang="en-US"/>
              <a:pPr>
                <a:defRPr/>
              </a:pPr>
              <a:t>5/18/2018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CB4BDFF9-3F10-46EB-934C-935E1F72BC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660F8C3E-FA26-4621-BEA7-B04B0E8B6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FFFDA1-E4C6-458E-94A5-853EF8A5DD5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30317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xmlns="" id="{027204B3-9216-459F-B71B-7831E5EEC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2A706-B0BB-4EFB-9278-46E3D14C46F1}" type="datetime1">
              <a:rPr lang="en-US"/>
              <a:pPr>
                <a:defRPr/>
              </a:pPr>
              <a:t>5/18/2018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xmlns="" id="{4B4C9F7A-8CCB-4B24-95D7-8D2C66DAB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xmlns="" id="{8AFF7588-8175-430A-BAC7-842FC1F90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E0266-5CBB-4C8D-84CB-EF21355A7B01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36243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xmlns="" id="{91ADBF39-0E9B-4443-935A-29631D59E11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xmlns="" id="{8D3FDEB2-BFA9-4E33-AD4A-9C95B759E0C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C1402DF-8EA5-4692-ACE9-41B518CA49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2225" y="6356350"/>
            <a:ext cx="1298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3E63BA9E-1C32-42C5-99A2-12265A2B43FB}" type="datetime1">
              <a:rPr lang="en-US"/>
              <a:pPr>
                <a:defRPr/>
              </a:pPr>
              <a:t>5/18/2018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0C80A8A-C0DB-4823-9D74-CB721D4BF6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2ED6528-7EB8-4164-915A-08FE11B81D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898989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DA3AE28-7B19-4380-A7D1-C967182E1532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Arial"/>
          <a:ea typeface="+mj-ea"/>
          <a:cs typeface="Arial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1">
            <a:extLst>
              <a:ext uri="{FF2B5EF4-FFF2-40B4-BE49-F238E27FC236}">
                <a16:creationId xmlns:a16="http://schemas.microsoft.com/office/drawing/2014/main" xmlns="" id="{D8E80859-E987-4117-8EE9-8D7AA1FE6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E918906-32B6-4830-8736-BEAABF476A7F}" type="slidenum">
              <a:rPr lang="en-US" altLang="en-US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0</a:t>
            </a:fld>
            <a:endParaRPr lang="en-US" altLang="en-US" sz="1000">
              <a:solidFill>
                <a:srgbClr val="898989"/>
              </a:solidFill>
            </a:endParaRP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xmlns="" id="{5F61BDAB-62E9-4793-A23C-7016258333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646" y="1506538"/>
            <a:ext cx="8886092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b="1" dirty="0"/>
              <a:t>First Mutual Transportation Assurance Company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en-US" sz="3000" b="1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000" b="1" dirty="0"/>
              <a:t>Finance Committee Presentation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altLang="en-US" sz="3000" b="1" dirty="0"/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000" b="1" dirty="0"/>
              <a:t>May 21, 2018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>
            <a:extLst>
              <a:ext uri="{FF2B5EF4-FFF2-40B4-BE49-F238E27FC236}">
                <a16:creationId xmlns:a16="http://schemas.microsoft.com/office/drawing/2014/main" xmlns="" id="{012703F4-6564-44E9-A334-D588BB3C97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046" y="75712"/>
            <a:ext cx="8024446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 algn="ctr" defTabSz="914400" eaLnBrk="1" hangingPunct="1">
              <a:buFont typeface="Arial" panose="020B0604020202020204" pitchFamily="34" charset="0"/>
              <a:buNone/>
              <a:defRPr/>
            </a:pPr>
            <a:r>
              <a:rPr lang="en-US" altLang="en-US" sz="2800" b="1" dirty="0">
                <a:latin typeface="+mn-lt"/>
              </a:rPr>
              <a:t>Selected Financials </a:t>
            </a:r>
          </a:p>
          <a:p>
            <a:pPr lvl="1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1600" b="1" dirty="0"/>
          </a:p>
          <a:p>
            <a:pPr marL="171450" lvl="1" algn="just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1600" b="1" dirty="0">
              <a:solidFill>
                <a:schemeClr val="tx2"/>
              </a:solidFill>
              <a:latin typeface="Book Antiqua" panose="02040602050305030304" pitchFamily="18" charset="0"/>
            </a:endParaRPr>
          </a:p>
        </p:txBody>
      </p:sp>
      <p:sp>
        <p:nvSpPr>
          <p:cNvPr id="11267" name="Slide Number Placeholder 2">
            <a:extLst>
              <a:ext uri="{FF2B5EF4-FFF2-40B4-BE49-F238E27FC236}">
                <a16:creationId xmlns:a16="http://schemas.microsoft.com/office/drawing/2014/main" xmlns="" id="{CB8646A9-4ED5-4F97-8693-20626571E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3DC1D64-1B43-4A51-87B9-54282C584C6E}" type="slidenum">
              <a:rPr lang="en-US" altLang="en-US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000">
              <a:solidFill>
                <a:srgbClr val="898989"/>
              </a:solidFill>
            </a:endParaRPr>
          </a:p>
        </p:txBody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xmlns="" id="{FF1C2C5A-2D93-4E2A-8512-95307346EB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750" y="198438"/>
            <a:ext cx="8178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8575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>
              <a:defRPr/>
            </a:pPr>
            <a:endParaRPr lang="en-US" altLang="en-US" sz="1600" dirty="0"/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en-US" altLang="en-US" sz="1600" dirty="0"/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en-US" altLang="en-US" sz="16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146A66BE-E6E8-47D3-99BB-219173186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165" y="1523145"/>
            <a:ext cx="8229970" cy="433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639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>
            <a:extLst>
              <a:ext uri="{FF2B5EF4-FFF2-40B4-BE49-F238E27FC236}">
                <a16:creationId xmlns:a16="http://schemas.microsoft.com/office/drawing/2014/main" xmlns="" id="{012703F4-6564-44E9-A334-D588BB3C97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631" y="0"/>
            <a:ext cx="8024446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 algn="ctr" defTabSz="914400" eaLnBrk="1" hangingPunct="1">
              <a:buFont typeface="Arial" panose="020B0604020202020204" pitchFamily="34" charset="0"/>
              <a:buNone/>
              <a:defRPr/>
            </a:pPr>
            <a:r>
              <a:rPr lang="en-US" altLang="en-US" sz="2800" b="1" dirty="0">
                <a:latin typeface="+mn-lt"/>
              </a:rPr>
              <a:t>Investment Overview </a:t>
            </a:r>
          </a:p>
          <a:p>
            <a:pPr lvl="1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1600" b="1" dirty="0"/>
          </a:p>
          <a:p>
            <a:pPr marL="171450" lvl="1" algn="just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1600" b="1" dirty="0">
              <a:solidFill>
                <a:schemeClr val="tx2"/>
              </a:solidFill>
              <a:latin typeface="Book Antiqua" panose="02040602050305030304" pitchFamily="18" charset="0"/>
            </a:endParaRPr>
          </a:p>
        </p:txBody>
      </p:sp>
      <p:sp>
        <p:nvSpPr>
          <p:cNvPr id="11267" name="Slide Number Placeholder 2">
            <a:extLst>
              <a:ext uri="{FF2B5EF4-FFF2-40B4-BE49-F238E27FC236}">
                <a16:creationId xmlns:a16="http://schemas.microsoft.com/office/drawing/2014/main" xmlns="" id="{CB8646A9-4ED5-4F97-8693-20626571E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3DC1D64-1B43-4A51-87B9-54282C584C6E}" type="slidenum">
              <a:rPr lang="en-US" altLang="en-US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000">
              <a:solidFill>
                <a:srgbClr val="898989"/>
              </a:solidFill>
            </a:endParaRPr>
          </a:p>
        </p:txBody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xmlns="" id="{FF1C2C5A-2D93-4E2A-8512-95307346EB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750" y="198438"/>
            <a:ext cx="8178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8575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>
              <a:defRPr/>
            </a:pPr>
            <a:endParaRPr lang="en-US" altLang="en-US" sz="1600" dirty="0"/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en-US" altLang="en-US" sz="1600" dirty="0"/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en-US" altLang="en-US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8BC83E40-D979-4C35-8B7F-F130BB099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6021" y="543326"/>
            <a:ext cx="5624702" cy="6178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19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>
            <a:extLst>
              <a:ext uri="{FF2B5EF4-FFF2-40B4-BE49-F238E27FC236}">
                <a16:creationId xmlns:a16="http://schemas.microsoft.com/office/drawing/2014/main" xmlns="" id="{7112C1CA-1006-4565-A19F-BAA81B1432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5738"/>
            <a:ext cx="8366125" cy="648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 algn="ctr" defTabSz="914400" eaLnBrk="1" hangingPunct="1">
              <a:buFont typeface="Arial" panose="020B0604020202020204" pitchFamily="34" charset="0"/>
              <a:buNone/>
              <a:defRPr/>
            </a:pPr>
            <a:r>
              <a:rPr lang="en-US" altLang="en-US" sz="2800" b="1" dirty="0">
                <a:latin typeface="+mj-lt"/>
              </a:rPr>
              <a:t>FMTAC Overview</a:t>
            </a:r>
            <a:endParaRPr lang="en-US" altLang="en-US" sz="28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5123" name="Slide Number Placeholder 2">
            <a:extLst>
              <a:ext uri="{FF2B5EF4-FFF2-40B4-BE49-F238E27FC236}">
                <a16:creationId xmlns:a16="http://schemas.microsoft.com/office/drawing/2014/main" xmlns="" id="{F82AA682-5677-4725-AC54-65D21DCC0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BE9F171-7E37-46B0-B9EA-C188CCB93B68}" type="slidenum">
              <a:rPr lang="en-US" altLang="en-US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000">
              <a:solidFill>
                <a:srgbClr val="898989"/>
              </a:solidFill>
            </a:endParaRPr>
          </a:p>
        </p:txBody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xmlns="" id="{D9FBAEE5-D191-4D4B-9BF1-835DD9DD4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200" y="890588"/>
            <a:ext cx="83375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8575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en-US" altLang="en-US" sz="1600" dirty="0"/>
              <a:t>The First Mutual Transportation Assurance Company (FMTAC), an insurance subsidiary of MTA, was the first Captive in New York, licensed on December 5, 1997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en-US" altLang="en-US" sz="1600" dirty="0"/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en-US" altLang="en-US" sz="1600" dirty="0"/>
              <a:t>FMTAC is a pure captive designed as a vehicle to maximize risk-financing techniques and improve efficiencies to the MTA’s overall cost of risk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en-US" altLang="en-US" sz="1600" dirty="0"/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en-US" altLang="en-US" sz="1600" dirty="0"/>
              <a:t>FMTAC continues to successfully strengthen the MTA’s ability to broaden insurance coverages through a combination of risk retention and risk transfer strategies by managing various programs on an insured and reinsured basis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endParaRPr lang="en-US" altLang="en-US" sz="1800" dirty="0"/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600" dirty="0"/>
              <a:t>The following are FMTAC insurance programs:</a:t>
            </a:r>
          </a:p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600" dirty="0"/>
              <a:t>  </a:t>
            </a:r>
          </a:p>
          <a:p>
            <a:pPr lvl="4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en-US" sz="1600" dirty="0"/>
              <a:t>All Agency Property Insurance</a:t>
            </a:r>
          </a:p>
          <a:p>
            <a:pPr lvl="4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en-US" sz="1600" dirty="0"/>
              <a:t>All Agency Excess Liability</a:t>
            </a:r>
          </a:p>
          <a:p>
            <a:pPr lvl="4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en-US" sz="1600" dirty="0"/>
              <a:t>MTA Premises Liability</a:t>
            </a:r>
          </a:p>
          <a:p>
            <a:pPr lvl="4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en-US" sz="1600" dirty="0"/>
              <a:t>Station Liability</a:t>
            </a:r>
          </a:p>
          <a:p>
            <a:pPr lvl="4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en-US" sz="1600" dirty="0"/>
              <a:t>Force Account</a:t>
            </a:r>
          </a:p>
          <a:p>
            <a:pPr lvl="4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en-US" sz="1600" dirty="0"/>
              <a:t>Automobile Liability</a:t>
            </a:r>
          </a:p>
          <a:p>
            <a:pPr lvl="4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§"/>
              <a:defRPr/>
            </a:pPr>
            <a:r>
              <a:rPr lang="en-US" altLang="en-US" sz="1600" dirty="0"/>
              <a:t>All Agency Protective Liability (AAPL)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>
            <a:extLst>
              <a:ext uri="{FF2B5EF4-FFF2-40B4-BE49-F238E27FC236}">
                <a16:creationId xmlns:a16="http://schemas.microsoft.com/office/drawing/2014/main" xmlns="" id="{36E58E43-1D19-4131-B653-14CA53EB58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108" y="185738"/>
            <a:ext cx="8352692" cy="648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 algn="ctr" defTabSz="914400" eaLnBrk="1" hangingPunct="1">
              <a:buFont typeface="Arial" panose="020B0604020202020204" pitchFamily="34" charset="0"/>
              <a:buNone/>
              <a:defRPr/>
            </a:pPr>
            <a:r>
              <a:rPr lang="en-US" altLang="en-US" sz="2800" b="1" dirty="0">
                <a:latin typeface="+mj-lt"/>
              </a:rPr>
              <a:t>FMTAC Program Structure</a:t>
            </a:r>
            <a:endParaRPr lang="en-US" altLang="en-US" sz="28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6147" name="Slide Number Placeholder 2">
            <a:extLst>
              <a:ext uri="{FF2B5EF4-FFF2-40B4-BE49-F238E27FC236}">
                <a16:creationId xmlns:a16="http://schemas.microsoft.com/office/drawing/2014/main" xmlns="" id="{7EEC509D-89D7-4DE4-8D5A-4F15C82C4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D62A058-0D33-4B42-A1A6-A6487F678B3A}" type="slidenum">
              <a:rPr lang="en-US" altLang="en-US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000">
              <a:solidFill>
                <a:srgbClr val="898989"/>
              </a:solidFill>
            </a:endParaRPr>
          </a:p>
        </p:txBody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xmlns="" id="{05295341-9CA5-4C44-9EEA-684C063FA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523" y="890588"/>
            <a:ext cx="7843227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8575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  <a:defRPr/>
            </a:pPr>
            <a:endParaRPr lang="en-US" altLang="en-US" sz="1600" dirty="0">
              <a:latin typeface="Book Antiqua" panose="02040602050305030304" pitchFamily="18" charset="0"/>
            </a:endParaRP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en-US" altLang="en-US" sz="1800" dirty="0"/>
              <a:t>Each Agency has its own Self-Insured Retention (SIR):</a:t>
            </a:r>
          </a:p>
          <a:p>
            <a:pPr marL="285750" indent="-285750" algn="just">
              <a:spcBef>
                <a:spcPct val="0"/>
              </a:spcBef>
              <a:defRPr/>
            </a:pPr>
            <a:endParaRPr lang="en-US" altLang="en-US" sz="1800" dirty="0"/>
          </a:p>
          <a:p>
            <a:pPr marL="285750" indent="-285750" algn="just">
              <a:spcBef>
                <a:spcPct val="0"/>
              </a:spcBef>
              <a:defRPr/>
            </a:pPr>
            <a:r>
              <a:rPr lang="en-US" altLang="en-US" sz="1600" dirty="0"/>
              <a:t>For Property Insurance, the SIR is $25 Million for each agency</a:t>
            </a:r>
          </a:p>
          <a:p>
            <a:pPr marL="285750" indent="-285750" algn="just">
              <a:spcBef>
                <a:spcPct val="0"/>
              </a:spcBef>
              <a:defRPr/>
            </a:pPr>
            <a:endParaRPr lang="en-US" altLang="en-US" sz="1600" dirty="0"/>
          </a:p>
          <a:p>
            <a:pPr marL="285750" indent="-285750" algn="just">
              <a:spcBef>
                <a:spcPct val="0"/>
              </a:spcBef>
              <a:defRPr/>
            </a:pPr>
            <a:r>
              <a:rPr lang="en-US" altLang="en-US" sz="1600" dirty="0"/>
              <a:t>For Liability Insurance:  LIRR, NYCT, MNR &amp; MTA Bus each have an SIR of $11 Million;  SIRTOA, TBTA and MTA each have an SIR of $3.2 Million</a:t>
            </a:r>
          </a:p>
          <a:p>
            <a:pPr marL="285750" indent="-285750" algn="just">
              <a:spcBef>
                <a:spcPct val="0"/>
              </a:spcBef>
              <a:defRPr/>
            </a:pPr>
            <a:endParaRPr lang="en-US" altLang="en-US" sz="1800" dirty="0"/>
          </a:p>
          <a:p>
            <a:pPr marL="285750" indent="-285750" algn="just">
              <a:spcBef>
                <a:spcPct val="0"/>
              </a:spcBef>
              <a:defRPr/>
            </a:pPr>
            <a:endParaRPr lang="en-US" altLang="en-US" sz="1800" dirty="0"/>
          </a:p>
          <a:p>
            <a:pPr algn="just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en-US" sz="1800" dirty="0"/>
              <a:t>FMTAC provides insurance to the agencies above their retention layer:</a:t>
            </a:r>
          </a:p>
          <a:p>
            <a:pPr algn="just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endParaRPr lang="en-US" altLang="en-US" sz="1600" dirty="0"/>
          </a:p>
          <a:p>
            <a:pPr marL="285750" indent="-285750" algn="just">
              <a:spcBef>
                <a:spcPct val="0"/>
              </a:spcBef>
              <a:defRPr/>
            </a:pPr>
            <a:r>
              <a:rPr lang="en-US" altLang="en-US" sz="1600" dirty="0"/>
              <a:t>FMTAC’s liquid assets of $685 Million as of 12/31/2017 are used almost exclusively to directly administer various liability coverage programs and to pay outstanding claims</a:t>
            </a:r>
          </a:p>
          <a:p>
            <a:pPr marL="285750" indent="-285750" algn="just">
              <a:spcBef>
                <a:spcPct val="0"/>
              </a:spcBef>
              <a:defRPr/>
            </a:pPr>
            <a:endParaRPr lang="en-US" altLang="en-US" sz="1600" dirty="0"/>
          </a:p>
          <a:p>
            <a:pPr marL="285750" indent="-285750" algn="just">
              <a:spcBef>
                <a:spcPct val="0"/>
              </a:spcBef>
              <a:defRPr/>
            </a:pPr>
            <a:r>
              <a:rPr lang="en-US" altLang="en-US" sz="1600" dirty="0"/>
              <a:t>FMTAC provides property insurance on an indirect basis by placing reinsurance in the global insurance marketplace</a:t>
            </a:r>
          </a:p>
          <a:p>
            <a:pPr marL="285750" indent="-285750" algn="just">
              <a:spcBef>
                <a:spcPct val="0"/>
              </a:spcBef>
              <a:defRPr/>
            </a:pPr>
            <a:endParaRPr lang="en-US" altLang="en-US" sz="1600" dirty="0">
              <a:latin typeface="+mn-lt"/>
            </a:endParaRPr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en-US" altLang="en-US" sz="1600" dirty="0">
              <a:latin typeface="Book Antiqua" panose="02040602050305030304" pitchFamily="18" charset="0"/>
            </a:endParaRPr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en-US" altLang="en-US" sz="1600" dirty="0">
              <a:latin typeface="Book Antiqua" panose="0204060205030503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xmlns="" id="{A81C26A9-F94A-4CB7-864D-D33005087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50838"/>
            <a:ext cx="8913813" cy="433387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en-US" sz="2800" dirty="0">
                <a:latin typeface="+mj-lt"/>
                <a:ea typeface="Geneva" pitchFamily="123" charset="-128"/>
              </a:rPr>
              <a:t>FMTAC Excess Liability Program</a:t>
            </a:r>
          </a:p>
        </p:txBody>
      </p:sp>
      <p:sp>
        <p:nvSpPr>
          <p:cNvPr id="7171" name="Rectangle 5">
            <a:extLst>
              <a:ext uri="{FF2B5EF4-FFF2-40B4-BE49-F238E27FC236}">
                <a16:creationId xmlns:a16="http://schemas.microsoft.com/office/drawing/2014/main" xmlns="" id="{8C8D8EC7-6573-4402-B77D-05688C26D8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1088" y="933450"/>
            <a:ext cx="4098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Calibri" panose="020F0502020204030204" pitchFamily="34" charset="0"/>
              </a:rPr>
              <a:t>Excess Liability Program Schematic</a:t>
            </a:r>
          </a:p>
        </p:txBody>
      </p:sp>
      <p:sp>
        <p:nvSpPr>
          <p:cNvPr id="7208" name="Rectangle 1">
            <a:extLst>
              <a:ext uri="{FF2B5EF4-FFF2-40B4-BE49-F238E27FC236}">
                <a16:creationId xmlns:a16="http://schemas.microsoft.com/office/drawing/2014/main" xmlns="" id="{BDCD088F-3061-43C1-8E67-7C6B176BB6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5050" y="4379913"/>
            <a:ext cx="699135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en-US" altLang="en-US" sz="1600" dirty="0"/>
              <a:t>The overall cost of the 2017 program is $28.06 Million as compared to the expiring  cost of $27.20 Million, which resulted in an approximate increase of 3%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n-US" altLang="en-US" sz="1600" dirty="0"/>
          </a:p>
          <a:p>
            <a:pPr algn="just">
              <a:spcBef>
                <a:spcPct val="0"/>
              </a:spcBef>
              <a:buFontTx/>
              <a:buNone/>
            </a:pPr>
            <a:r>
              <a:rPr lang="en-US" altLang="en-US" sz="1600" dirty="0"/>
              <a:t>By placing the first $50 Million in FMTAC, the premium increase was kept to a minimum 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n-US" altLang="en-US" sz="1600" dirty="0">
              <a:latin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C87B986A-ECBA-479F-975B-D4DD2EB71B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4433" y="1249917"/>
            <a:ext cx="3583256" cy="30317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20F24310-373D-4F1C-8787-9E80DD3A37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412" y="1231418"/>
            <a:ext cx="2031021" cy="3068748"/>
          </a:xfrm>
          <a:prstGeom prst="rect">
            <a:avLst/>
          </a:prstGeom>
        </p:spPr>
      </p:pic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xmlns="" id="{25C86817-967D-4D88-8D89-5FA050D8A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6553200" y="6356350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dirty="0" smtClean="0">
                <a:solidFill>
                  <a:srgbClr val="898989"/>
                </a:solidFill>
              </a:rPr>
              <a:t>3</a:t>
            </a:r>
            <a:endParaRPr lang="en-US" altLang="en-US" sz="1000" dirty="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766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2AA632C2-7D49-40B9-AFC5-BCCF7F4584F7}"/>
              </a:ext>
            </a:extLst>
          </p:cNvPr>
          <p:cNvSpPr txBox="1"/>
          <p:nvPr/>
        </p:nvSpPr>
        <p:spPr>
          <a:xfrm>
            <a:off x="736600" y="206375"/>
            <a:ext cx="7620000" cy="61247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latin typeface="+mj-lt"/>
              </a:rPr>
              <a:t>FMTAC Property Program</a:t>
            </a:r>
          </a:p>
          <a:p>
            <a:pPr>
              <a:defRPr/>
            </a:pPr>
            <a:endParaRPr lang="en-US" sz="2000" dirty="0">
              <a:solidFill>
                <a:schemeClr val="tx2"/>
              </a:solidFill>
              <a:latin typeface="Book Antiqua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panose="020B0604020202020204" pitchFamily="34" charset="0"/>
              </a:rPr>
              <a:t>Property Insurance is the biggest insurance program covered by FMTAC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panose="020B0604020202020204" pitchFamily="34" charset="0"/>
              </a:rPr>
              <a:t>MTA is one of the largest purchasers of property insurance in the transportation sector</a:t>
            </a:r>
          </a:p>
          <a:p>
            <a:pPr>
              <a:defRPr/>
            </a:pPr>
            <a:r>
              <a:rPr lang="en-US" dirty="0">
                <a:latin typeface="Arial" panose="020B0604020202020204" pitchFamily="34" charset="0"/>
              </a:rPr>
              <a:t>	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panose="020B0604020202020204" pitchFamily="34" charset="0"/>
              </a:rPr>
              <a:t>FMTAC purchases $800 Million of property reinsurance limits on behalf of the MTA, including all-risk and catastrophe coverage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dirty="0">
              <a:latin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panose="020B0604020202020204" pitchFamily="34" charset="0"/>
              </a:rPr>
              <a:t>Challenges to the placement of this program:</a:t>
            </a:r>
          </a:p>
          <a:p>
            <a:pPr>
              <a:defRPr/>
            </a:pPr>
            <a:endParaRPr lang="en-US" dirty="0">
              <a:latin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panose="020B0604020202020204" pitchFamily="34" charset="0"/>
              </a:rPr>
              <a:t>US capacity is limited since the Sandy Storm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panose="020B0604020202020204" pitchFamily="34" charset="0"/>
              </a:rPr>
              <a:t>The 2017 hurricane season (Harvey, Irma and Maria) </a:t>
            </a:r>
          </a:p>
          <a:p>
            <a:pPr marL="800100" lvl="1" indent="-342900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Arial" panose="020B0604020202020204" pitchFamily="34" charset="0"/>
              </a:rPr>
              <a:t>Global and US loss events such as the Mexico earthquakes and California fires </a:t>
            </a:r>
          </a:p>
          <a:p>
            <a:pPr lvl="1">
              <a:defRPr/>
            </a:pPr>
            <a:endParaRPr lang="en-US" sz="2000" dirty="0">
              <a:solidFill>
                <a:schemeClr val="tx2"/>
              </a:solidFill>
              <a:latin typeface="Book Antiqua" pitchFamily="18" charset="0"/>
            </a:endParaRPr>
          </a:p>
          <a:p>
            <a:pPr>
              <a:defRPr/>
            </a:pPr>
            <a:endParaRPr lang="en-US" sz="2000" dirty="0">
              <a:solidFill>
                <a:schemeClr val="tx2"/>
              </a:solidFill>
              <a:latin typeface="Book Antiqua" pitchFamily="18" charset="0"/>
            </a:endParaRPr>
          </a:p>
          <a:p>
            <a:pPr>
              <a:defRPr/>
            </a:pPr>
            <a:endParaRPr lang="en-US" sz="2000" dirty="0">
              <a:solidFill>
                <a:schemeClr val="tx2"/>
              </a:solidFill>
              <a:latin typeface="Book Antiqua" pitchFamily="18" charset="0"/>
            </a:endParaRPr>
          </a:p>
          <a:p>
            <a:pPr>
              <a:defRPr/>
            </a:pPr>
            <a:endParaRPr lang="en-US" sz="1400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Slide Number Placeholder 2">
            <a:extLst>
              <a:ext uri="{FF2B5EF4-FFF2-40B4-BE49-F238E27FC236}">
                <a16:creationId xmlns:a16="http://schemas.microsoft.com/office/drawing/2014/main" xmlns="" id="{25C86817-967D-4D88-8D89-5FA050D8A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EA06548-C0B2-4F28-8268-9A6CD5942472}" type="slidenum">
              <a:rPr lang="en-US" altLang="en-US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0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>
            <a:extLst>
              <a:ext uri="{FF2B5EF4-FFF2-40B4-BE49-F238E27FC236}">
                <a16:creationId xmlns:a16="http://schemas.microsoft.com/office/drawing/2014/main" xmlns="" id="{A5313BDE-9651-4A0A-AA00-2EFBC98DEB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55563"/>
            <a:ext cx="8641819" cy="648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 algn="ctr" defTabSz="914400" eaLnBrk="1" hangingPunct="1">
              <a:buFont typeface="Arial" panose="020B0604020202020204" pitchFamily="34" charset="0"/>
              <a:buNone/>
              <a:defRPr/>
            </a:pPr>
            <a:r>
              <a:rPr lang="en-US" b="1" dirty="0"/>
              <a:t>FMTAC $800M Property</a:t>
            </a:r>
          </a:p>
          <a:p>
            <a:pPr lvl="1" algn="ctr" defTabSz="914400" eaLnBrk="1" hangingPunct="1">
              <a:buFont typeface="Arial" panose="020B0604020202020204" pitchFamily="34" charset="0"/>
              <a:buNone/>
              <a:defRPr/>
            </a:pPr>
            <a:r>
              <a:rPr lang="en-US" altLang="en-US" b="1" dirty="0">
                <a:solidFill>
                  <a:schemeClr val="tx2"/>
                </a:solidFill>
                <a:latin typeface="+mj-lt"/>
              </a:rPr>
              <a:t>   </a:t>
            </a:r>
            <a:endParaRPr lang="en-US" altLang="en-US" sz="2000" b="1" dirty="0">
              <a:solidFill>
                <a:schemeClr val="tx2"/>
              </a:solidFill>
              <a:latin typeface="Book Antiqua" panose="02040602050305030304" pitchFamily="18" charset="0"/>
            </a:endParaRPr>
          </a:p>
          <a:p>
            <a:pPr lvl="1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2000" b="1" dirty="0">
              <a:solidFill>
                <a:schemeClr val="tx2"/>
              </a:solidFill>
              <a:latin typeface="Book Antiqua" panose="02040602050305030304" pitchFamily="18" charset="0"/>
            </a:endParaRP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sz="1600" dirty="0">
              <a:latin typeface="+mn-lt"/>
            </a:endParaRPr>
          </a:p>
          <a:p>
            <a:pPr>
              <a:defRPr/>
            </a:pPr>
            <a:endParaRPr lang="en-US" sz="1600" b="1" dirty="0">
              <a:latin typeface="+mn-lt"/>
            </a:endParaRPr>
          </a:p>
          <a:p>
            <a:pPr>
              <a:defRPr/>
            </a:pPr>
            <a:endParaRPr lang="en-US" sz="1600" dirty="0">
              <a:latin typeface="+mn-lt"/>
            </a:endParaRPr>
          </a:p>
          <a:p>
            <a:pPr>
              <a:defRPr/>
            </a:pPr>
            <a:endParaRPr lang="en-US" sz="1600" dirty="0">
              <a:latin typeface="+mn-lt"/>
            </a:endParaRPr>
          </a:p>
          <a:p>
            <a:pPr>
              <a:defRPr/>
            </a:pPr>
            <a:endParaRPr lang="en-US" sz="1600" dirty="0">
              <a:latin typeface="+mn-lt"/>
            </a:endParaRPr>
          </a:p>
          <a:p>
            <a:pPr>
              <a:defRPr/>
            </a:pPr>
            <a:endParaRPr lang="en-US" sz="1600" dirty="0">
              <a:latin typeface="+mn-lt"/>
            </a:endParaRPr>
          </a:p>
          <a:p>
            <a:pPr>
              <a:defRPr/>
            </a:pPr>
            <a:endParaRPr lang="en-US" sz="1600" dirty="0"/>
          </a:p>
          <a:p>
            <a:pPr>
              <a:defRPr/>
            </a:pPr>
            <a:r>
              <a:rPr lang="en-US" sz="1600" dirty="0"/>
              <a:t>FMTAC employs a strategy of maximizing tension/competition inside each market, as well as between the two markets </a:t>
            </a:r>
          </a:p>
          <a:p>
            <a:pPr>
              <a:defRPr/>
            </a:pPr>
            <a:r>
              <a:rPr lang="en-US" sz="1600" dirty="0"/>
              <a:t>Insurance marketplace is cyclical; right now we are in a hard pricing phase of the cycle </a:t>
            </a:r>
          </a:p>
          <a:p>
            <a:pPr>
              <a:defRPr/>
            </a:pPr>
            <a:endParaRPr lang="en-US" sz="1600" dirty="0"/>
          </a:p>
          <a:p>
            <a:pPr>
              <a:defRPr/>
            </a:pPr>
            <a:endParaRPr lang="en-US" sz="1600" dirty="0">
              <a:latin typeface="+mn-lt"/>
            </a:endParaRPr>
          </a:p>
          <a:p>
            <a:pPr lvl="1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2000" b="1" dirty="0">
              <a:solidFill>
                <a:schemeClr val="tx2"/>
              </a:solidFill>
              <a:latin typeface="Book Antiqua" panose="02040602050305030304" pitchFamily="18" charset="0"/>
            </a:endParaRPr>
          </a:p>
          <a:p>
            <a:pPr lvl="1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2000" b="1" dirty="0">
              <a:solidFill>
                <a:schemeClr val="tx2"/>
              </a:solidFill>
              <a:latin typeface="Book Antiqua" panose="02040602050305030304" pitchFamily="18" charset="0"/>
            </a:endParaRPr>
          </a:p>
        </p:txBody>
      </p:sp>
      <p:sp>
        <p:nvSpPr>
          <p:cNvPr id="9219" name="Slide Number Placeholder 2">
            <a:extLst>
              <a:ext uri="{FF2B5EF4-FFF2-40B4-BE49-F238E27FC236}">
                <a16:creationId xmlns:a16="http://schemas.microsoft.com/office/drawing/2014/main" xmlns="" id="{42926955-DE9F-4350-ADDC-DA0263A40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5D7EABC-4C25-4664-84DA-AEEDE6F958D4}" type="slidenum">
              <a:rPr lang="en-US" altLang="en-US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000">
              <a:solidFill>
                <a:srgbClr val="898989"/>
              </a:solidFill>
            </a:endParaRPr>
          </a:p>
        </p:txBody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xmlns="" id="{9B09BACE-308F-4CEE-97EA-9D10A78816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3119" y="1036640"/>
            <a:ext cx="76073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8575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>
              <a:defRPr/>
            </a:pPr>
            <a:endParaRPr lang="en-US" altLang="en-US" sz="1600" dirty="0"/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en-US" altLang="en-US" sz="1600" dirty="0"/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en-US" altLang="en-US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EF9CEB3B-9D28-45F9-A325-13D46C7F8EC5}"/>
              </a:ext>
            </a:extLst>
          </p:cNvPr>
          <p:cNvSpPr txBox="1"/>
          <p:nvPr/>
        </p:nvSpPr>
        <p:spPr>
          <a:xfrm>
            <a:off x="1154721" y="2415504"/>
            <a:ext cx="2135025" cy="365760"/>
          </a:xfrm>
          <a:prstGeom prst="rect">
            <a:avLst/>
          </a:prstGeom>
          <a:solidFill>
            <a:srgbClr val="C9C9C9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Asia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52C7F5B-D558-4F96-9BB3-6DC4735669DA}"/>
              </a:ext>
            </a:extLst>
          </p:cNvPr>
          <p:cNvSpPr txBox="1"/>
          <p:nvPr/>
        </p:nvSpPr>
        <p:spPr>
          <a:xfrm>
            <a:off x="1154720" y="2878660"/>
            <a:ext cx="2135025" cy="369332"/>
          </a:xfrm>
          <a:prstGeom prst="rect">
            <a:avLst/>
          </a:prstGeom>
          <a:solidFill>
            <a:srgbClr val="F4B084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Zurich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F6B6C0A8-48F8-4811-8D45-6C843CEE24D0}"/>
              </a:ext>
            </a:extLst>
          </p:cNvPr>
          <p:cNvSpPr txBox="1"/>
          <p:nvPr/>
        </p:nvSpPr>
        <p:spPr>
          <a:xfrm>
            <a:off x="1154719" y="3341817"/>
            <a:ext cx="2135025" cy="369332"/>
          </a:xfrm>
          <a:prstGeom prst="rect">
            <a:avLst/>
          </a:prstGeom>
          <a:solidFill>
            <a:srgbClr val="92D050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London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DBBDD60B-C9BD-4E94-9150-9AD7098FC93A}"/>
              </a:ext>
            </a:extLst>
          </p:cNvPr>
          <p:cNvSpPr txBox="1"/>
          <p:nvPr/>
        </p:nvSpPr>
        <p:spPr>
          <a:xfrm>
            <a:off x="1154721" y="3804973"/>
            <a:ext cx="2135025" cy="369332"/>
          </a:xfrm>
          <a:prstGeom prst="rect">
            <a:avLst/>
          </a:prstGeom>
          <a:solidFill>
            <a:srgbClr val="BDD7EE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Bermuda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D6223EA-07D1-4071-AFEC-51FA6D33C8B3}"/>
              </a:ext>
            </a:extLst>
          </p:cNvPr>
          <p:cNvSpPr txBox="1"/>
          <p:nvPr/>
        </p:nvSpPr>
        <p:spPr>
          <a:xfrm>
            <a:off x="1154721" y="4268130"/>
            <a:ext cx="2135025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Domestic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24A1919-801F-420C-81E3-55701E1B8173}"/>
              </a:ext>
            </a:extLst>
          </p:cNvPr>
          <p:cNvSpPr txBox="1"/>
          <p:nvPr/>
        </p:nvSpPr>
        <p:spPr>
          <a:xfrm>
            <a:off x="720964" y="765251"/>
            <a:ext cx="3002533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Traditional Reinsurance Markets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EB6794C0-45EB-4D8A-9C79-2A40329391DA}"/>
              </a:ext>
            </a:extLst>
          </p:cNvPr>
          <p:cNvSpPr txBox="1"/>
          <p:nvPr/>
        </p:nvSpPr>
        <p:spPr>
          <a:xfrm>
            <a:off x="5300251" y="769303"/>
            <a:ext cx="3002533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Capital </a:t>
            </a:r>
          </a:p>
          <a:p>
            <a:pPr algn="ctr"/>
            <a:r>
              <a:rPr lang="en-US" dirty="0"/>
              <a:t>Markets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73D9AD09-D4DE-43AC-B8BE-FD9B34ED1B11}"/>
              </a:ext>
            </a:extLst>
          </p:cNvPr>
          <p:cNvSpPr txBox="1"/>
          <p:nvPr/>
        </p:nvSpPr>
        <p:spPr>
          <a:xfrm>
            <a:off x="5673172" y="2358072"/>
            <a:ext cx="2256692" cy="738664"/>
          </a:xfrm>
          <a:prstGeom prst="rect">
            <a:avLst/>
          </a:prstGeom>
          <a:solidFill>
            <a:srgbClr val="CDACE6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Insurance Linked Securities (ILS) / Catastrophe Bonds (Cat Bonds) Investors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9670ECBD-3EBA-4DE2-9AEA-5AA369E6A1C0}"/>
              </a:ext>
            </a:extLst>
          </p:cNvPr>
          <p:cNvSpPr txBox="1"/>
          <p:nvPr/>
        </p:nvSpPr>
        <p:spPr>
          <a:xfrm>
            <a:off x="5673172" y="3272348"/>
            <a:ext cx="2256692" cy="307777"/>
          </a:xfrm>
          <a:prstGeom prst="rect">
            <a:avLst/>
          </a:prstGeom>
          <a:solidFill>
            <a:srgbClr val="CDACE6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Independent Investors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xmlns="" id="{4CA29F1A-3F8B-45BE-8675-8578AE5C93E6}"/>
              </a:ext>
            </a:extLst>
          </p:cNvPr>
          <p:cNvCxnSpPr>
            <a:stCxn id="16" idx="2"/>
            <a:endCxn id="2" idx="0"/>
          </p:cNvCxnSpPr>
          <p:nvPr/>
        </p:nvCxnSpPr>
        <p:spPr>
          <a:xfrm>
            <a:off x="2222231" y="1411582"/>
            <a:ext cx="3" cy="10039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xmlns="" id="{CEF4C646-78EF-4F1B-A3D7-376F3AB6782C}"/>
              </a:ext>
            </a:extLst>
          </p:cNvPr>
          <p:cNvCxnSpPr>
            <a:cxnSpLocks/>
          </p:cNvCxnSpPr>
          <p:nvPr/>
        </p:nvCxnSpPr>
        <p:spPr>
          <a:xfrm flipH="1">
            <a:off x="3742410" y="490154"/>
            <a:ext cx="786865" cy="2738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xmlns="" id="{4EB76CAF-0396-4F34-9A94-D7D768659E5A}"/>
              </a:ext>
            </a:extLst>
          </p:cNvPr>
          <p:cNvCxnSpPr>
            <a:cxnSpLocks/>
          </p:cNvCxnSpPr>
          <p:nvPr/>
        </p:nvCxnSpPr>
        <p:spPr>
          <a:xfrm>
            <a:off x="4548187" y="495442"/>
            <a:ext cx="694869" cy="2738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xmlns="" id="{BFB371D5-0C10-466B-9A69-CC4C94B40305}"/>
              </a:ext>
            </a:extLst>
          </p:cNvPr>
          <p:cNvCxnSpPr>
            <a:cxnSpLocks/>
            <a:stCxn id="17" idx="2"/>
            <a:endCxn id="18" idx="0"/>
          </p:cNvCxnSpPr>
          <p:nvPr/>
        </p:nvCxnSpPr>
        <p:spPr>
          <a:xfrm>
            <a:off x="6801518" y="1415634"/>
            <a:ext cx="0" cy="94243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E32689A5-FB20-42C0-96C6-FF4CDD122038}"/>
              </a:ext>
            </a:extLst>
          </p:cNvPr>
          <p:cNvSpPr/>
          <p:nvPr/>
        </p:nvSpPr>
        <p:spPr>
          <a:xfrm>
            <a:off x="720964" y="2241843"/>
            <a:ext cx="3059728" cy="2517725"/>
          </a:xfrm>
          <a:prstGeom prst="rect">
            <a:avLst/>
          </a:prstGeom>
          <a:noFill/>
          <a:ln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0A0B52E7-81B7-42BC-B365-F81BBE44AFCD}"/>
              </a:ext>
            </a:extLst>
          </p:cNvPr>
          <p:cNvSpPr/>
          <p:nvPr/>
        </p:nvSpPr>
        <p:spPr>
          <a:xfrm>
            <a:off x="5243056" y="2244380"/>
            <a:ext cx="3059728" cy="1551015"/>
          </a:xfrm>
          <a:prstGeom prst="rect">
            <a:avLst/>
          </a:prstGeom>
          <a:noFill/>
          <a:ln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145C9604-7703-4B17-93B9-048C13FCBFD7}"/>
              </a:ext>
            </a:extLst>
          </p:cNvPr>
          <p:cNvSpPr txBox="1"/>
          <p:nvPr/>
        </p:nvSpPr>
        <p:spPr>
          <a:xfrm>
            <a:off x="955430" y="1473406"/>
            <a:ext cx="2614247" cy="46166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All-Risk Coverage backed by Insurance Company’s Balance Sheet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BFED27C4-111B-4CF5-87ED-5EDC6F80E2E9}"/>
              </a:ext>
            </a:extLst>
          </p:cNvPr>
          <p:cNvSpPr txBox="1"/>
          <p:nvPr/>
        </p:nvSpPr>
        <p:spPr>
          <a:xfrm>
            <a:off x="5482805" y="1473406"/>
            <a:ext cx="2614247" cy="46166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8100000" scaled="1"/>
            <a:tileRect/>
          </a:gra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Catastrophic Coverage backed by Collateral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>
            <a:extLst>
              <a:ext uri="{FF2B5EF4-FFF2-40B4-BE49-F238E27FC236}">
                <a16:creationId xmlns:a16="http://schemas.microsoft.com/office/drawing/2014/main" xmlns="" id="{8D905528-DAD2-4A11-8B7C-7BA0711F1A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800" y="238125"/>
            <a:ext cx="8750300" cy="648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 defTabSz="914400" eaLnBrk="1" hangingPunct="1">
              <a:buFont typeface="Arial" panose="020B0604020202020204" pitchFamily="34" charset="0"/>
              <a:buNone/>
              <a:defRPr/>
            </a:pPr>
            <a:r>
              <a:rPr lang="en-US" altLang="en-US" b="1" dirty="0">
                <a:latin typeface="+mj-lt"/>
              </a:rPr>
              <a:t>$800 Million 2018 – 2019 Property Reinsurance Program</a:t>
            </a:r>
          </a:p>
          <a:p>
            <a:pPr lvl="1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b="1" dirty="0">
              <a:latin typeface="+mj-lt"/>
            </a:endParaRPr>
          </a:p>
          <a:p>
            <a:pPr lvl="1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1600" b="1" dirty="0"/>
          </a:p>
          <a:p>
            <a:pPr lvl="1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1600" b="1" dirty="0"/>
          </a:p>
          <a:p>
            <a:pPr lvl="1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1600" b="1" dirty="0"/>
          </a:p>
          <a:p>
            <a:pPr lvl="1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1600" b="1" dirty="0"/>
          </a:p>
          <a:p>
            <a:pPr lvl="1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1600" b="1" dirty="0"/>
          </a:p>
          <a:p>
            <a:pPr lvl="1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1600" b="1" dirty="0"/>
          </a:p>
          <a:p>
            <a:pPr lvl="1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1600" b="1" dirty="0"/>
          </a:p>
          <a:p>
            <a:pPr lvl="1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1600" b="1" dirty="0"/>
          </a:p>
          <a:p>
            <a:pPr lvl="1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1600" b="1" dirty="0"/>
          </a:p>
          <a:p>
            <a:pPr lvl="1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1600" b="1" dirty="0"/>
          </a:p>
          <a:p>
            <a:pPr lvl="1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1600" b="1" dirty="0"/>
          </a:p>
          <a:p>
            <a:pPr lvl="1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1600" b="1" dirty="0"/>
          </a:p>
          <a:p>
            <a:pPr lvl="1" indent="-285750" algn="just" defTabSz="914400" eaLnBrk="1" hangingPunct="1">
              <a:buFont typeface="Wingdings" panose="05000000000000000000" pitchFamily="2" charset="2"/>
              <a:buChar char="§"/>
              <a:defRPr/>
            </a:pPr>
            <a:endParaRPr lang="en-US" altLang="en-US" sz="1400" dirty="0"/>
          </a:p>
          <a:p>
            <a:pPr lvl="1" indent="-285750" algn="just" defTabSz="9144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1400" dirty="0"/>
              <a:t>The risk of each layer increases towards the bottom of the schematic and theoretically, so should the premium</a:t>
            </a:r>
          </a:p>
          <a:p>
            <a:pPr lvl="1" indent="-285750" algn="just" defTabSz="914400" eaLnBrk="1" hangingPunct="1">
              <a:buFont typeface="Arial" panose="020B0604020202020204" pitchFamily="34" charset="0"/>
              <a:buChar char="•"/>
              <a:defRPr/>
            </a:pPr>
            <a:r>
              <a:rPr lang="en-US" altLang="en-US" sz="1400" dirty="0"/>
              <a:t>Each participating reinsurer has their own risk tolerance profile which can change over time; Demand for risk in various parts of the structure may result in price swings</a:t>
            </a:r>
          </a:p>
          <a:p>
            <a:pPr lvl="2" indent="-285750" algn="just" defTabSz="914400" eaLnBrk="1" hangingPunct="1">
              <a:defRPr/>
            </a:pPr>
            <a:r>
              <a:rPr lang="en-US" altLang="en-US" sz="1400" dirty="0"/>
              <a:t>Reaching out to the capital markets gives us the ability to increase competition and achieve best pricing</a:t>
            </a:r>
          </a:p>
          <a:p>
            <a:pPr lvl="2" indent="-285750" algn="just" defTabSz="914400" eaLnBrk="1" hangingPunct="1">
              <a:defRPr/>
            </a:pPr>
            <a:r>
              <a:rPr lang="en-US" altLang="en-US" sz="1400" dirty="0"/>
              <a:t>Some reinsurers want to buy risk throughout the structure, and some only have an appetite for specific layers</a:t>
            </a:r>
          </a:p>
          <a:p>
            <a:pPr marL="171450" lvl="1" algn="just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243" name="Slide Number Placeholder 2">
            <a:extLst>
              <a:ext uri="{FF2B5EF4-FFF2-40B4-BE49-F238E27FC236}">
                <a16:creationId xmlns:a16="http://schemas.microsoft.com/office/drawing/2014/main" xmlns="" id="{39F35EF7-969E-48A6-BBB6-A1B5ED8C9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9F78138-6AAF-448A-A2D3-104DADF2F5E2}" type="slidenum">
              <a:rPr lang="en-US" altLang="en-US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000">
              <a:solidFill>
                <a:srgbClr val="898989"/>
              </a:solidFill>
            </a:endParaRPr>
          </a:p>
        </p:txBody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xmlns="" id="{7FD62E60-D4E1-4799-B000-0E1A5A77F0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750" y="198438"/>
            <a:ext cx="8178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8575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endParaRPr lang="en-US" altLang="en-US" sz="1600"/>
          </a:p>
          <a:p>
            <a:pPr algn="just">
              <a:spcBef>
                <a:spcPct val="0"/>
              </a:spcBef>
              <a:buFontTx/>
              <a:buNone/>
            </a:pPr>
            <a:endParaRPr lang="en-US" altLang="en-US" sz="16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9D3FBFEE-BC54-4512-9570-A6FF06A9C4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575" y="4377716"/>
            <a:ext cx="7300466" cy="201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602ABA0A-5E85-4F53-8595-482583CE5F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85" y="702176"/>
            <a:ext cx="8634046" cy="3534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8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>
            <a:extLst>
              <a:ext uri="{FF2B5EF4-FFF2-40B4-BE49-F238E27FC236}">
                <a16:creationId xmlns:a16="http://schemas.microsoft.com/office/drawing/2014/main" xmlns="" id="{012703F4-6564-44E9-A334-D588BB3C97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54" y="374650"/>
            <a:ext cx="8024446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 algn="ctr" defTabSz="914400" eaLnBrk="1" hangingPunct="1">
              <a:buFont typeface="Arial" panose="020B0604020202020204" pitchFamily="34" charset="0"/>
              <a:buNone/>
              <a:defRPr/>
            </a:pPr>
            <a:r>
              <a:rPr lang="en-US" altLang="en-US" sz="2800" b="1" dirty="0">
                <a:latin typeface="+mn-lt"/>
              </a:rPr>
              <a:t>2018 Property Program Results</a:t>
            </a:r>
          </a:p>
          <a:p>
            <a:pPr lvl="1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1600" b="1" dirty="0"/>
          </a:p>
          <a:p>
            <a:pPr marL="342900" lvl="1" indent="-342900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altLang="en-US" sz="1800" dirty="0"/>
              <a:t>This year, we obtained Board approval to pursue an Insurance Linked Security (ILS) transaction.  However, the efforts of the Master Broker resulted in a successful indemnity placement negating the need to procure another parametric catastrophe bond for flood and earthquake coverage</a:t>
            </a:r>
          </a:p>
          <a:p>
            <a:pPr lvl="1" indent="-285750" algn="just" defTabSz="914400" eaLnBrk="1" hangingPunct="1">
              <a:defRPr/>
            </a:pPr>
            <a:endParaRPr lang="en-US" altLang="en-US" sz="1400" dirty="0"/>
          </a:p>
          <a:p>
            <a:pPr marL="342900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altLang="en-US" sz="1800" dirty="0"/>
              <a:t>The cost of the 2018 program is $36 Million compared to the 2017 cost of $36.3 Million, which resulted in $300 Thousand in savings</a:t>
            </a:r>
          </a:p>
          <a:p>
            <a:pPr marL="1028700" lvl="2" indent="-342900">
              <a:spcBef>
                <a:spcPct val="0"/>
              </a:spcBef>
              <a:spcAft>
                <a:spcPts val="600"/>
              </a:spcAft>
              <a:defRPr/>
            </a:pPr>
            <a:r>
              <a:rPr lang="en-US" altLang="en-US" sz="1600" dirty="0"/>
              <a:t>The net rate-on-line for the 2018 program is 4.5% as compared to the 2017 rate-on-line of 4.6%</a:t>
            </a:r>
          </a:p>
          <a:p>
            <a:pPr marL="1028700" lvl="2" indent="-342900">
              <a:spcBef>
                <a:spcPct val="0"/>
              </a:spcBef>
              <a:spcAft>
                <a:spcPts val="600"/>
              </a:spcAft>
              <a:defRPr/>
            </a:pPr>
            <a:r>
              <a:rPr lang="en-US" altLang="en-US" sz="1600" dirty="0"/>
              <a:t>FMTAC was able to secure this premium reduction in a hardening risk transfer market, where global pricing is higher by approximately 5% as compared to 2017</a:t>
            </a:r>
          </a:p>
          <a:p>
            <a:pPr marL="171450" lvl="1" algn="just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1600" b="1" dirty="0">
              <a:solidFill>
                <a:schemeClr val="tx2"/>
              </a:solidFill>
              <a:latin typeface="Book Antiqua" panose="02040602050305030304" pitchFamily="18" charset="0"/>
            </a:endParaRPr>
          </a:p>
        </p:txBody>
      </p:sp>
      <p:sp>
        <p:nvSpPr>
          <p:cNvPr id="11267" name="Slide Number Placeholder 2">
            <a:extLst>
              <a:ext uri="{FF2B5EF4-FFF2-40B4-BE49-F238E27FC236}">
                <a16:creationId xmlns:a16="http://schemas.microsoft.com/office/drawing/2014/main" xmlns="" id="{CB8646A9-4ED5-4F97-8693-20626571E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3DC1D64-1B43-4A51-87B9-54282C584C6E}" type="slidenum">
              <a:rPr lang="en-US" altLang="en-US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000">
              <a:solidFill>
                <a:srgbClr val="898989"/>
              </a:solidFill>
            </a:endParaRPr>
          </a:p>
        </p:txBody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xmlns="" id="{FF1C2C5A-2D93-4E2A-8512-95307346EB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750" y="198438"/>
            <a:ext cx="8178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8575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>
              <a:defRPr/>
            </a:pPr>
            <a:endParaRPr lang="en-US" altLang="en-US" sz="1600" dirty="0"/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en-US" altLang="en-US" sz="1600" dirty="0"/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en-US" altLang="en-US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>
            <a:extLst>
              <a:ext uri="{FF2B5EF4-FFF2-40B4-BE49-F238E27FC236}">
                <a16:creationId xmlns:a16="http://schemas.microsoft.com/office/drawing/2014/main" xmlns="" id="{012703F4-6564-44E9-A334-D588BB3C97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2750" y="2903904"/>
            <a:ext cx="8024446" cy="1577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lvl="1" algn="ctr" defTabSz="914400" eaLnBrk="1" hangingPunct="1">
              <a:buFont typeface="Arial" panose="020B0604020202020204" pitchFamily="34" charset="0"/>
              <a:buNone/>
              <a:defRPr/>
            </a:pPr>
            <a:r>
              <a:rPr lang="en-US" altLang="en-US" sz="2800" b="1" dirty="0">
                <a:latin typeface="+mn-lt"/>
              </a:rPr>
              <a:t>APPENDIX</a:t>
            </a:r>
          </a:p>
          <a:p>
            <a:pPr lvl="1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1600" b="1" dirty="0"/>
          </a:p>
          <a:p>
            <a:pPr marL="171450" lvl="1" algn="just" defTabSz="914400" eaLnBrk="1" hangingPunct="1">
              <a:buFont typeface="Arial" panose="020B0604020202020204" pitchFamily="34" charset="0"/>
              <a:buNone/>
              <a:defRPr/>
            </a:pPr>
            <a:endParaRPr lang="en-US" altLang="en-US" sz="1600" b="1" dirty="0">
              <a:solidFill>
                <a:schemeClr val="tx2"/>
              </a:solidFill>
              <a:latin typeface="Book Antiqua" panose="02040602050305030304" pitchFamily="18" charset="0"/>
            </a:endParaRPr>
          </a:p>
        </p:txBody>
      </p:sp>
      <p:sp>
        <p:nvSpPr>
          <p:cNvPr id="11267" name="Slide Number Placeholder 2">
            <a:extLst>
              <a:ext uri="{FF2B5EF4-FFF2-40B4-BE49-F238E27FC236}">
                <a16:creationId xmlns:a16="http://schemas.microsoft.com/office/drawing/2014/main" xmlns="" id="{CB8646A9-4ED5-4F97-8693-20626571E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3DC1D64-1B43-4A51-87B9-54282C584C6E}" type="slidenum">
              <a:rPr lang="en-US" altLang="en-US" sz="10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000">
              <a:solidFill>
                <a:srgbClr val="898989"/>
              </a:solidFill>
            </a:endParaRPr>
          </a:p>
        </p:txBody>
      </p:sp>
      <p:sp>
        <p:nvSpPr>
          <p:cNvPr id="38916" name="Rectangle 3">
            <a:extLst>
              <a:ext uri="{FF2B5EF4-FFF2-40B4-BE49-F238E27FC236}">
                <a16:creationId xmlns:a16="http://schemas.microsoft.com/office/drawing/2014/main" xmlns="" id="{FF1C2C5A-2D93-4E2A-8512-95307346EB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2750" y="198438"/>
            <a:ext cx="81788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85750">
              <a:spcBef>
                <a:spcPct val="20000"/>
              </a:spcBef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8575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342900" indent="-342900">
              <a:defRPr/>
            </a:pPr>
            <a:endParaRPr lang="en-US" altLang="en-US" sz="1600" dirty="0"/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en-US" altLang="en-US" sz="1600" dirty="0"/>
          </a:p>
          <a:p>
            <a:pPr algn="just">
              <a:spcBef>
                <a:spcPct val="0"/>
              </a:spcBef>
              <a:buFontTx/>
              <a:buNone/>
              <a:defRPr/>
            </a:pPr>
            <a:endParaRPr lang="en-US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11003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20777</TotalTime>
  <Words>640</Words>
  <Application>Microsoft Office PowerPoint</Application>
  <PresentationFormat>On-screen Show (4:3)</PresentationFormat>
  <Paragraphs>130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Book Antiqua</vt:lpstr>
      <vt:lpstr>Calibri</vt:lpstr>
      <vt:lpstr>Geneva</vt:lpstr>
      <vt:lpstr>Wingdings</vt:lpstr>
      <vt:lpstr>Office Theme</vt:lpstr>
      <vt:lpstr>PowerPoint Presentation</vt:lpstr>
      <vt:lpstr>PowerPoint Presentation</vt:lpstr>
      <vt:lpstr>PowerPoint Presentation</vt:lpstr>
      <vt:lpstr>FMTAC Excess Liability Program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MTA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 Michaels</dc:creator>
  <cp:lastModifiedBy>Rachmuth, Phyllis</cp:lastModifiedBy>
  <cp:revision>645</cp:revision>
  <cp:lastPrinted>2018-05-10T13:10:52Z</cp:lastPrinted>
  <dcterms:created xsi:type="dcterms:W3CDTF">2012-02-07T21:28:48Z</dcterms:created>
  <dcterms:modified xsi:type="dcterms:W3CDTF">2018-05-18T18:56:44Z</dcterms:modified>
</cp:coreProperties>
</file>