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5" r:id="rId2"/>
    <p:sldId id="349" r:id="rId3"/>
    <p:sldId id="353" r:id="rId4"/>
    <p:sldId id="354" r:id="rId5"/>
    <p:sldId id="269" r:id="rId6"/>
    <p:sldId id="363" r:id="rId7"/>
    <p:sldId id="317" r:id="rId8"/>
    <p:sldId id="360" r:id="rId9"/>
    <p:sldId id="365" r:id="rId10"/>
    <p:sldId id="344" r:id="rId11"/>
    <p:sldId id="366" r:id="rId12"/>
    <p:sldId id="319" r:id="rId13"/>
    <p:sldId id="311" r:id="rId1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B44"/>
    <a:srgbClr val="26416F"/>
    <a:srgbClr val="F49F41"/>
    <a:srgbClr val="F27E41"/>
    <a:srgbClr val="FFE39C"/>
    <a:srgbClr val="EB7B3E"/>
    <a:srgbClr val="FFBC32"/>
    <a:srgbClr val="A3A3A3"/>
    <a:srgbClr val="5B9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02" autoAdjust="0"/>
    <p:restoredTop sz="70705" autoAdjust="0"/>
  </p:normalViewPr>
  <p:slideViewPr>
    <p:cSldViewPr snapToGrid="0">
      <p:cViewPr varScale="1">
        <p:scale>
          <a:sx n="85" d="100"/>
          <a:sy n="85" d="100"/>
        </p:scale>
        <p:origin x="133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26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AB6DE-BD04-4DC6-BAF3-A58023A080D0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4"/>
            <a:ext cx="560832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6F561-B9E5-4E48-98C0-10649BA4A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06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962404-5DD3-4C84-B05B-8BE21F371B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2866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4524225"/>
            <a:ext cx="5608320" cy="3553846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962404-5DD3-4C84-B05B-8BE21F371B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125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F561-B9E5-4E48-98C0-10649BA4AD9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20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962404-5DD3-4C84-B05B-8BE21F371B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4370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06728-472B-4227-A851-6D65326F7CA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416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0763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962404-5DD3-4C84-B05B-8BE21F371B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3636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We’ve identified at least three major categories of problems that create delays, drive our costs up, and reduce competition: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(1) Our contracts put all of the risk on contractors; and so they charge what’s become the “MTA premium” to work on our system;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(2) We weigh projects down with wasteful and time-consuming processes – sometimes intended to prevent fraud, but much of it just a way of avoiding responsibility;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(3) We don’t manage projects aggressively enough, or hold ourselves accountable for results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F561-B9E5-4E48-98C0-10649BA4AD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8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F561-B9E5-4E48-98C0-10649BA4AD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536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633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962404-5DD3-4C84-B05B-8BE21F371B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0701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F561-B9E5-4E48-98C0-10649BA4AD9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635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B955F-4920-7441-A09E-27A15877951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08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CE52A-2975-CA49-BE20-57ED8271CC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58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F561-B9E5-4E48-98C0-10649BA4AD9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08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214528" y="295622"/>
            <a:ext cx="11501609" cy="1257299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652379" y="-93148"/>
            <a:ext cx="512636" cy="50785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1AC80B-535E-A841-9E0C-F8761FA53064}" type="slidenum">
              <a:rPr lang="en-US" sz="1000" b="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1000" b="0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14528" y="268461"/>
            <a:ext cx="2833769" cy="0"/>
          </a:xfrm>
          <a:prstGeom prst="line">
            <a:avLst/>
          </a:prstGeom>
          <a:ln w="38100">
            <a:solidFill>
              <a:srgbClr val="0062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127000" y="12701"/>
            <a:ext cx="2908592" cy="2829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add text </a:t>
            </a:r>
          </a:p>
        </p:txBody>
      </p:sp>
    </p:spTree>
    <p:extLst>
      <p:ext uri="{BB962C8B-B14F-4D97-AF65-F5344CB8AC3E}">
        <p14:creationId xmlns:p14="http://schemas.microsoft.com/office/powerpoint/2010/main" val="409826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One column of text, photo right — add slide title here on one or two lines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527" y="1600200"/>
            <a:ext cx="5640823" cy="422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/>
            </a:lvl1pPr>
            <a:lvl2pPr marL="457178" indent="0">
              <a:buNone/>
              <a:defRPr sz="1800"/>
            </a:lvl2pPr>
            <a:lvl3pPr marL="914354" indent="0">
              <a:buNone/>
              <a:defRPr sz="1800"/>
            </a:lvl3pPr>
            <a:lvl4pPr marL="1371532" indent="0">
              <a:buNone/>
              <a:defRPr sz="1800"/>
            </a:lvl4pPr>
            <a:lvl5pPr marL="1828709" indent="0">
              <a:buNone/>
              <a:defRPr sz="1800"/>
            </a:lvl5pPr>
          </a:lstStyle>
          <a:p>
            <a:pPr lvl="0"/>
            <a:r>
              <a:rPr lang="en-US" dirty="0"/>
              <a:t>Add body copy text here. This layout may be used for case studies with just a brief bit of text and a relevant image to the right, or a report-style slide when you need to include more text and an image to make an engaging layout.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7609668" y="1600200"/>
            <a:ext cx="4233464" cy="4233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/>
            </a:lvl1pPr>
          </a:lstStyle>
          <a:p>
            <a:r>
              <a:rPr lang="en-US" dirty="0"/>
              <a:t>Use this picture box to add a photo or illustration</a:t>
            </a:r>
          </a:p>
        </p:txBody>
      </p:sp>
    </p:spTree>
    <p:extLst>
      <p:ext uri="{BB962C8B-B14F-4D97-AF65-F5344CB8AC3E}">
        <p14:creationId xmlns:p14="http://schemas.microsoft.com/office/powerpoint/2010/main" val="3955759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Text and 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0579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Us e this picture box to add a full-page photo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3828" y="342904"/>
            <a:ext cx="5648517" cy="12749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 column of text over full-bleed bold image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33831" y="1600200"/>
            <a:ext cx="5648516" cy="4229100"/>
          </a:xfrm>
          <a:prstGeom prst="rect">
            <a:avLst/>
          </a:prstGeom>
        </p:spPr>
        <p:txBody>
          <a:bodyPr/>
          <a:lstStyle>
            <a:lvl1pPr marL="0" marR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body copy text here.</a:t>
            </a:r>
          </a:p>
          <a:p>
            <a:pPr lvl="0"/>
            <a:r>
              <a:rPr lang="en-US" dirty="0"/>
              <a:t>Add title above on one or two lines.</a:t>
            </a:r>
          </a:p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This layout may be used for case studies with just a brief bit of text and a relevant background image to draw the viewer in.</a:t>
            </a:r>
          </a:p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Or use in a report-style slide when you need to include more text and a bold image to make an emotionally engaging layout.</a:t>
            </a:r>
          </a:p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Make sure you select an image that’s dark enough for the white text to show up.</a:t>
            </a:r>
          </a:p>
        </p:txBody>
      </p:sp>
    </p:spTree>
    <p:extLst>
      <p:ext uri="{BB962C8B-B14F-4D97-AF65-F5344CB8AC3E}">
        <p14:creationId xmlns:p14="http://schemas.microsoft.com/office/powerpoint/2010/main" val="1608796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olumn Text and 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342900" y="1600200"/>
            <a:ext cx="11506200" cy="44577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Us e this picture box to add a full-page photo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3828" y="342904"/>
            <a:ext cx="11515272" cy="1274989"/>
          </a:xfrm>
        </p:spPr>
        <p:txBody>
          <a:bodyPr/>
          <a:lstStyle>
            <a:lvl1pPr>
              <a:defRPr>
                <a:solidFill>
                  <a:srgbClr val="BE9459"/>
                </a:solidFill>
              </a:defRPr>
            </a:lvl1pPr>
          </a:lstStyle>
          <a:p>
            <a:r>
              <a:rPr lang="en-US" dirty="0"/>
              <a:t>One insight or thought with a bold, engaging image</a:t>
            </a:r>
          </a:p>
        </p:txBody>
      </p:sp>
    </p:spTree>
    <p:extLst>
      <p:ext uri="{BB962C8B-B14F-4D97-AF65-F5344CB8AC3E}">
        <p14:creationId xmlns:p14="http://schemas.microsoft.com/office/powerpoint/2010/main" val="2570755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insight/thought + supporting p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One insight or thought with a few supporting points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41528" y="1600200"/>
            <a:ext cx="11501609" cy="1727200"/>
          </a:xfrm>
          <a:prstGeom prst="rect">
            <a:avLst/>
          </a:prstGeom>
        </p:spPr>
        <p:txBody>
          <a:bodyPr/>
          <a:lstStyle>
            <a:lvl1pPr marL="457178" marR="0" indent="-457178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ppleSDGothicNeo-Regular" charset="-127"/>
              <a:buChar char="◼"/>
              <a:tabLst/>
              <a:defRPr/>
            </a:lvl1pPr>
          </a:lstStyle>
          <a:p>
            <a:pPr lvl="0"/>
            <a:r>
              <a:rPr lang="en-US" dirty="0"/>
              <a:t>Supporting point One on one line</a:t>
            </a:r>
          </a:p>
          <a:p>
            <a:pPr marL="457178" marR="0" lvl="0" indent="-457178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ppleSDGothicNeo-Regular" charset="-127"/>
              <a:buChar char="◼"/>
              <a:tabLst/>
              <a:defRPr/>
            </a:pPr>
            <a:r>
              <a:rPr lang="en-US" dirty="0"/>
              <a:t>Supporting point Two on one line</a:t>
            </a:r>
          </a:p>
          <a:p>
            <a:pPr marL="457178" marR="0" lvl="0" indent="-457178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ppleSDGothicNeo-Regular" charset="-127"/>
              <a:buChar char="◼"/>
              <a:tabLst/>
              <a:defRPr/>
            </a:pPr>
            <a:r>
              <a:rPr lang="en-US" dirty="0"/>
              <a:t>Supporting point Three on one line</a:t>
            </a:r>
          </a:p>
          <a:p>
            <a:pPr marL="457178" marR="0" lvl="0" indent="-457178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ppleSDGothicNeo-Regular" charset="-127"/>
              <a:buChar char="◼"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130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Team bio — add one slide for each team member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342903" y="1600200"/>
            <a:ext cx="2857500" cy="28575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sz="1800" dirty="0"/>
              <a:t>Add bio photo here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42903" y="4635500"/>
            <a:ext cx="2857500" cy="1193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/>
            </a:lvl1pPr>
            <a:lvl2pPr marL="457178" indent="0">
              <a:buNone/>
              <a:defRPr sz="1800"/>
            </a:lvl2pPr>
            <a:lvl3pPr marL="914354" indent="0">
              <a:buNone/>
              <a:defRPr sz="1800"/>
            </a:lvl3pPr>
            <a:lvl4pPr marL="1371532" indent="0">
              <a:buNone/>
              <a:defRPr sz="1800"/>
            </a:lvl4pPr>
            <a:lvl5pPr marL="1828709" indent="0">
              <a:buNone/>
              <a:defRPr sz="1800"/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390900" y="1600200"/>
            <a:ext cx="8452232" cy="422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457178" indent="0">
              <a:buNone/>
              <a:defRPr sz="1800"/>
            </a:lvl2pPr>
            <a:lvl3pPr marL="914354" indent="0">
              <a:buNone/>
              <a:defRPr sz="1800"/>
            </a:lvl3pPr>
            <a:lvl4pPr marL="1371532" indent="0">
              <a:buNone/>
              <a:defRPr sz="1800"/>
            </a:lvl4pPr>
            <a:lvl5pPr marL="1828709" indent="0">
              <a:buNone/>
              <a:defRPr sz="1800"/>
            </a:lvl5pPr>
          </a:lstStyle>
          <a:p>
            <a:pPr lvl="0"/>
            <a:r>
              <a:rPr lang="en-US" dirty="0"/>
              <a:t>Add bio text here.</a:t>
            </a:r>
          </a:p>
        </p:txBody>
      </p:sp>
    </p:spTree>
    <p:extLst>
      <p:ext uri="{BB962C8B-B14F-4D97-AF65-F5344CB8AC3E}">
        <p14:creationId xmlns:p14="http://schemas.microsoft.com/office/powerpoint/2010/main" val="2674868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bio — Headshot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Team bios alternate — add up to four headshots </a:t>
            </a:r>
            <a:br>
              <a:rPr lang="en-US" dirty="0"/>
            </a:br>
            <a:r>
              <a:rPr lang="en-US" dirty="0"/>
              <a:t>per slide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342903" y="1600199"/>
            <a:ext cx="2705100" cy="27051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sz="1800" dirty="0"/>
              <a:t>Add bio photo here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42903" y="4635499"/>
            <a:ext cx="2705100" cy="1193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/>
            </a:lvl1pPr>
            <a:lvl2pPr marL="457178" indent="0">
              <a:buNone/>
              <a:defRPr sz="1800"/>
            </a:lvl2pPr>
            <a:lvl3pPr marL="914354" indent="0">
              <a:buNone/>
              <a:defRPr sz="1800"/>
            </a:lvl3pPr>
            <a:lvl4pPr marL="1371532" indent="0">
              <a:buNone/>
              <a:defRPr sz="1800"/>
            </a:lvl4pPr>
            <a:lvl5pPr marL="1828709" indent="0">
              <a:buNone/>
              <a:defRPr sz="1800"/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3274611" y="1600199"/>
            <a:ext cx="2705100" cy="27051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sz="1800" dirty="0"/>
              <a:t>Add bio photo here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274611" y="4635499"/>
            <a:ext cx="2705100" cy="1193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/>
            </a:lvl1pPr>
            <a:lvl2pPr marL="457178" indent="0">
              <a:buNone/>
              <a:defRPr sz="1800"/>
            </a:lvl2pPr>
            <a:lvl3pPr marL="914354" indent="0">
              <a:buNone/>
              <a:defRPr sz="1800"/>
            </a:lvl3pPr>
            <a:lvl4pPr marL="1371532" indent="0">
              <a:buNone/>
              <a:defRPr sz="1800"/>
            </a:lvl4pPr>
            <a:lvl5pPr marL="1828709" indent="0">
              <a:buNone/>
              <a:defRPr sz="1800"/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206323" y="1600199"/>
            <a:ext cx="2705100" cy="27051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sz="1800" dirty="0"/>
              <a:t>Add bio photo here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6206323" y="4635499"/>
            <a:ext cx="2705100" cy="1193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/>
            </a:lvl1pPr>
            <a:lvl2pPr marL="457178" indent="0">
              <a:buNone/>
              <a:defRPr sz="1800"/>
            </a:lvl2pPr>
            <a:lvl3pPr marL="914354" indent="0">
              <a:buNone/>
              <a:defRPr sz="1800"/>
            </a:lvl3pPr>
            <a:lvl4pPr marL="1371532" indent="0">
              <a:buNone/>
              <a:defRPr sz="1800"/>
            </a:lvl4pPr>
            <a:lvl5pPr marL="1828709" indent="0">
              <a:buNone/>
              <a:defRPr sz="1800"/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9138034" y="1600199"/>
            <a:ext cx="2705100" cy="27051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en-US" sz="1800" dirty="0"/>
              <a:t>Add bio photo here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138034" y="4635499"/>
            <a:ext cx="2705100" cy="1193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/>
            </a:lvl1pPr>
            <a:lvl2pPr marL="457178" indent="0">
              <a:buNone/>
              <a:defRPr sz="1800"/>
            </a:lvl2pPr>
            <a:lvl3pPr marL="914354" indent="0">
              <a:buNone/>
              <a:defRPr sz="1800"/>
            </a:lvl3pPr>
            <a:lvl4pPr marL="1371532" indent="0">
              <a:buNone/>
              <a:defRPr sz="1800"/>
            </a:lvl4pPr>
            <a:lvl5pPr marL="1828709" indent="0">
              <a:buNone/>
              <a:defRPr sz="1800"/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endParaRPr lang="en-US" dirty="0"/>
          </a:p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84806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 and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1527" y="2868026"/>
            <a:ext cx="6229759" cy="88644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Questions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918707" y="-75817"/>
            <a:ext cx="4491356" cy="5862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498" dirty="0">
                <a:solidFill>
                  <a:srgbClr val="BE9459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490372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 and A - Custo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1527" y="2868026"/>
            <a:ext cx="6229759" cy="886440"/>
          </a:xfrm>
        </p:spPr>
        <p:txBody>
          <a:bodyPr>
            <a:noAutofit/>
          </a:bodyPr>
          <a:lstStyle>
            <a:lvl1pPr>
              <a:defRPr sz="6000">
                <a:solidFill>
                  <a:srgbClr val="BE9459"/>
                </a:solidFill>
              </a:defRPr>
            </a:lvl1pPr>
          </a:lstStyle>
          <a:p>
            <a:r>
              <a:rPr lang="en-US" dirty="0"/>
              <a:t>Questions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7609668" y="1001797"/>
            <a:ext cx="4233464" cy="4233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lang="en-US" dirty="0"/>
              <a:t>Use this picture box to add a photo or illustration.</a:t>
            </a:r>
          </a:p>
        </p:txBody>
      </p:sp>
    </p:spTree>
    <p:extLst>
      <p:ext uri="{BB962C8B-B14F-4D97-AF65-F5344CB8AC3E}">
        <p14:creationId xmlns:p14="http://schemas.microsoft.com/office/powerpoint/2010/main" val="14757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1528" y="342906"/>
            <a:ext cx="11501609" cy="1425575"/>
          </a:xfrm>
        </p:spPr>
        <p:txBody>
          <a:bodyPr>
            <a:normAutofit/>
          </a:bodyPr>
          <a:lstStyle>
            <a:lvl1pPr>
              <a:defRPr sz="8000">
                <a:solidFill>
                  <a:srgbClr val="BE9459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532232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E3257D6-4A65-48E8-A31C-6DE2F1D29C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B1F6F9-9C95-45FD-BB90-2DCA17779621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F695646-AFB6-4288-804A-9EA189B38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DA92726-7707-4A46-A539-44035537E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E49A4D-54F7-4892-9B49-0EBE5A4291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0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8344" y="333831"/>
            <a:ext cx="11494789" cy="1266371"/>
          </a:xfrm>
        </p:spPr>
        <p:txBody>
          <a:bodyPr anchor="t">
            <a:normAutofit/>
          </a:bodyPr>
          <a:lstStyle>
            <a:lvl1pPr algn="l">
              <a:defRPr sz="4000" b="0" baseline="0"/>
            </a:lvl1pPr>
          </a:lstStyle>
          <a:p>
            <a:r>
              <a:rPr lang="en-US" dirty="0"/>
              <a:t>COVER SLIDE — ADD SLIDE TITLE HERE ON ONE OR TWO LINES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5" y="1600200"/>
            <a:ext cx="12191999" cy="4445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Add cover photo or illustration here. Image can run the full length of the page, </a:t>
            </a:r>
            <a:br>
              <a:rPr lang="en-US" dirty="0"/>
            </a:br>
            <a:r>
              <a:rPr lang="en-US" dirty="0"/>
              <a:t>but keep it within the the width of this picture box.</a:t>
            </a:r>
          </a:p>
        </p:txBody>
      </p:sp>
    </p:spTree>
    <p:extLst>
      <p:ext uri="{BB962C8B-B14F-4D97-AF65-F5344CB8AC3E}">
        <p14:creationId xmlns:p14="http://schemas.microsoft.com/office/powerpoint/2010/main" val="24381810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47E805-58C7-6D40-9339-C404C2A34C9E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1B19F5-4656-2A4E-9FCB-80D752CB3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953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2A5C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defTabSz="974252"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C31ACA3A-4788-433A-B8E9-BD7CD93A24A4}" type="datetime1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defTabSz="974252"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2560" y="163286"/>
            <a:ext cx="447040" cy="365693"/>
          </a:xfrm>
          <a:prstGeom prst="rect">
            <a:avLst/>
          </a:prstGeom>
        </p:spPr>
        <p:txBody>
          <a:bodyPr/>
          <a:lstStyle>
            <a:lvl1pPr defTabSz="974252" fontAlgn="base">
              <a:spcBef>
                <a:spcPct val="0"/>
              </a:spcBef>
              <a:spcAft>
                <a:spcPct val="0"/>
              </a:spcAft>
              <a:defRPr b="1">
                <a:latin typeface="Arial" charset="0"/>
              </a:defRPr>
            </a:lvl1pPr>
          </a:lstStyle>
          <a:p>
            <a:pPr>
              <a:defRPr/>
            </a:pPr>
            <a:fld id="{740973DE-305F-4DA0-B653-16D9FAC70F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45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8344" y="862471"/>
            <a:ext cx="11494789" cy="1266371"/>
          </a:xfrm>
        </p:spPr>
        <p:txBody>
          <a:bodyPr anchor="t">
            <a:normAutofit/>
          </a:bodyPr>
          <a:lstStyle>
            <a:lvl1pPr algn="l">
              <a:defRPr sz="2800" baseline="0"/>
            </a:lvl1pPr>
          </a:lstStyle>
          <a:p>
            <a:r>
              <a:rPr lang="en-US" dirty="0"/>
              <a:t>Title slide — add slide title here on one or two lines</a:t>
            </a:r>
          </a:p>
        </p:txBody>
      </p:sp>
    </p:spTree>
    <p:extLst>
      <p:ext uri="{BB962C8B-B14F-4D97-AF65-F5344CB8AC3E}">
        <p14:creationId xmlns:p14="http://schemas.microsoft.com/office/powerpoint/2010/main" val="3907720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Table of Contents—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41528" y="348539"/>
            <a:ext cx="11501609" cy="125166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Agenda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41527" y="28575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341527" y="44831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6202960" y="28575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6202960" y="44831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1523" y="1746251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524" y="2531690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About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202955" y="1750979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202956" y="2536418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Our Capabilities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1523" y="3371851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341524" y="4157290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How We See It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202955" y="3371851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202956" y="4157290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Our Experience</a:t>
            </a:r>
          </a:p>
        </p:txBody>
      </p:sp>
    </p:spTree>
    <p:extLst>
      <p:ext uri="{BB962C8B-B14F-4D97-AF65-F5344CB8AC3E}">
        <p14:creationId xmlns:p14="http://schemas.microsoft.com/office/powerpoint/2010/main" val="4080390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Table of Contents—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41528" y="348539"/>
            <a:ext cx="11501609" cy="125166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Agenda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41527" y="25781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341527" y="42037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6202960" y="25781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6202960" y="42037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1523" y="1466851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524" y="2252290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202955" y="1471579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202956" y="2257018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1523" y="3092451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341524" y="3877890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202955" y="3092451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202956" y="3877890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341527" y="5834027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341523" y="4722778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341524" y="5508217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4176552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Table of Contents—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41528" y="348539"/>
            <a:ext cx="11501609" cy="125166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Agenda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41527" y="25781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341527" y="36703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6202960" y="25781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6202960" y="3670300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1523" y="1466851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41524" y="2252290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202955" y="1471579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202956" y="2257018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41523" y="2559051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341524" y="3344490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202955" y="2559051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6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202956" y="3344490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341527" y="4767227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6202960" y="4767227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341523" y="3655978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341524" y="4441417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6202955" y="3655978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7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6202956" y="4441417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341527" y="5834027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6202960" y="5834027"/>
            <a:ext cx="56401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341523" y="4722778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341524" y="5508217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6202955" y="4722778"/>
            <a:ext cx="736600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US" sz="6000" dirty="0">
                <a:solidFill>
                  <a:schemeClr val="accent1"/>
                </a:solidFill>
              </a:rPr>
              <a:t>8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8" hasCustomPrompt="1"/>
          </p:nvPr>
        </p:nvSpPr>
        <p:spPr>
          <a:xfrm>
            <a:off x="6202956" y="5508217"/>
            <a:ext cx="4459077" cy="325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422113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41523" y="2326141"/>
            <a:ext cx="1370012" cy="1028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1528" y="3244516"/>
            <a:ext cx="11501609" cy="1325563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slide — add section title here</a:t>
            </a:r>
            <a:br>
              <a:rPr lang="en-US" dirty="0"/>
            </a:br>
            <a:r>
              <a:rPr lang="en-US" dirty="0"/>
              <a:t>on one or two lines</a:t>
            </a:r>
          </a:p>
        </p:txBody>
      </p:sp>
    </p:spTree>
    <p:extLst>
      <p:ext uri="{BB962C8B-B14F-4D97-AF65-F5344CB8AC3E}">
        <p14:creationId xmlns:p14="http://schemas.microsoft.com/office/powerpoint/2010/main" val="495229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with full-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Use this picture box to add a full-page image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203700"/>
            <a:ext cx="12192000" cy="157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1528" y="5124111"/>
            <a:ext cx="11501609" cy="882990"/>
          </a:xfrm>
        </p:spPr>
        <p:txBody>
          <a:bodyPr/>
          <a:lstStyle>
            <a:lvl1pPr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slide — add section title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41528" y="4262891"/>
            <a:ext cx="1474577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b="1">
                <a:solidFill>
                  <a:srgbClr val="BE9459"/>
                </a:solidFill>
              </a:defRPr>
            </a:lvl1pPr>
            <a:lvl2pPr marL="457178" indent="0">
              <a:buNone/>
              <a:defRPr sz="6000"/>
            </a:lvl2pPr>
            <a:lvl3pPr marL="914354" indent="0">
              <a:buNone/>
              <a:defRPr sz="6000"/>
            </a:lvl3pPr>
            <a:lvl4pPr marL="1371532" indent="0">
              <a:buNone/>
              <a:defRPr sz="6000"/>
            </a:lvl4pPr>
            <a:lvl5pPr marL="1828709" indent="0">
              <a:buNone/>
              <a:defRPr sz="6000"/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6817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/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41528" y="358398"/>
            <a:ext cx="11501609" cy="5470902"/>
          </a:xfrm>
        </p:spPr>
        <p:txBody>
          <a:bodyPr anchor="ctr">
            <a:norm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33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528" y="295622"/>
            <a:ext cx="11501609" cy="1257299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652379" y="-93148"/>
            <a:ext cx="512636" cy="50785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1AC80B-535E-A841-9E0C-F8761FA53064}" type="slidenum">
              <a:rPr lang="en-US" sz="1000" b="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1000" b="0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214528" y="268461"/>
            <a:ext cx="2833769" cy="0"/>
          </a:xfrm>
          <a:prstGeom prst="line">
            <a:avLst/>
          </a:prstGeom>
          <a:ln w="38100">
            <a:solidFill>
              <a:srgbClr val="0062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00" y="12701"/>
            <a:ext cx="2908592" cy="2829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add text 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68" t="-1068" r="-1068" b="-1068"/>
          <a:stretch/>
        </p:blipFill>
        <p:spPr>
          <a:xfrm>
            <a:off x="11843136" y="6519078"/>
            <a:ext cx="277833" cy="27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39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81" r:id="rId19"/>
    <p:sldLayoutId id="2147483682" r:id="rId20"/>
    <p:sldLayoutId id="2147483683" r:id="rId21"/>
  </p:sldLayoutIdLst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2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914354" rtl="0" eaLnBrk="1" latinLnBrk="0" hangingPunct="1">
        <a:lnSpc>
          <a:spcPct val="90000"/>
        </a:lnSpc>
        <a:spcBef>
          <a:spcPts val="1000"/>
        </a:spcBef>
        <a:buFont typeface="Arial"/>
        <a:buNone/>
        <a:defRPr sz="1200" kern="1200" baseline="0">
          <a:solidFill>
            <a:schemeClr val="tx1">
              <a:lumMod val="75000"/>
              <a:lumOff val="25000"/>
            </a:schemeClr>
          </a:solidFill>
          <a:latin typeface="Arial" charset="0"/>
          <a:ea typeface="Arial" charset="0"/>
          <a:cs typeface="Arial" charset="0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52" userDrawn="1">
          <p15:clr>
            <a:srgbClr val="F26B43"/>
          </p15:clr>
        </p15:guide>
        <p15:guide id="2" pos="3840" userDrawn="1">
          <p15:clr>
            <a:srgbClr val="A4A3A4"/>
          </p15:clr>
        </p15:guide>
        <p15:guide id="3" pos="216" userDrawn="1">
          <p15:clr>
            <a:srgbClr val="F26B43"/>
          </p15:clr>
        </p15:guide>
        <p15:guide id="4" pos="7464" userDrawn="1">
          <p15:clr>
            <a:srgbClr val="F26B43"/>
          </p15:clr>
        </p15:guide>
        <p15:guide id="5" orient="horz" pos="216" userDrawn="1">
          <p15:clr>
            <a:srgbClr val="F26B43"/>
          </p15:clr>
        </p15:guide>
        <p15:guide id="6" orient="horz" pos="3816" userDrawn="1">
          <p15:clr>
            <a:srgbClr val="F26B43"/>
          </p15:clr>
        </p15:guide>
        <p15:guide id="7" orient="horz" pos="3672" userDrawn="1">
          <p15:clr>
            <a:srgbClr val="F26B43"/>
          </p15:clr>
        </p15:guide>
        <p15:guide id="8" orient="horz" pos="1008" userDrawn="1">
          <p15:clr>
            <a:srgbClr val="F26B43"/>
          </p15:clr>
        </p15:guide>
        <p15:guide id="9" pos="2016" userDrawn="1">
          <p15:clr>
            <a:srgbClr val="A4A3A4"/>
          </p15:clr>
        </p15:guide>
        <p15:guide id="10" pos="566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3132" y="3873909"/>
            <a:ext cx="11918867" cy="1325563"/>
          </a:xfrm>
        </p:spPr>
        <p:txBody>
          <a:bodyPr>
            <a:normAutofit/>
          </a:bodyPr>
          <a:lstStyle/>
          <a:p>
            <a:r>
              <a:rPr lang="en-US" sz="47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Cost Containment Working Group</a:t>
            </a:r>
            <a:r>
              <a:rPr lang="en-US" sz="4900" dirty="0"/>
              <a:t/>
            </a:r>
            <a:br>
              <a:rPr lang="en-US" sz="4900" dirty="0"/>
            </a:br>
            <a:r>
              <a:rPr lang="en-US" dirty="0">
                <a:solidFill>
                  <a:schemeClr val="accent2"/>
                </a:solidFill>
              </a:rPr>
              <a:t>June 20, 2018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5051623"/>
            <a:ext cx="12189813" cy="0"/>
          </a:xfrm>
          <a:prstGeom prst="line">
            <a:avLst/>
          </a:prstGeom>
          <a:ln w="762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-2187" y="3697501"/>
            <a:ext cx="12192000" cy="0"/>
          </a:xfrm>
          <a:prstGeom prst="line">
            <a:avLst/>
          </a:prstGeom>
          <a:ln w="762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981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122948"/>
            <a:ext cx="12192000" cy="5244802"/>
          </a:xfrm>
          <a:prstGeom prst="rect">
            <a:avLst/>
          </a:prstGeom>
          <a:gradFill>
            <a:gsLst>
              <a:gs pos="0">
                <a:srgbClr val="577EB1"/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26416F"/>
                </a:solidFill>
              </a:rPr>
              <a:t>The Fix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AEE532A9-1524-44E6-9802-B3BACDEB5A77}"/>
              </a:ext>
            </a:extLst>
          </p:cNvPr>
          <p:cNvGrpSpPr/>
          <p:nvPr/>
        </p:nvGrpSpPr>
        <p:grpSpPr>
          <a:xfrm>
            <a:off x="9401666" y="1574642"/>
            <a:ext cx="2170522" cy="2229756"/>
            <a:chOff x="7262729" y="2357118"/>
            <a:chExt cx="2776460" cy="285223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92D8B48B-CF12-4C57-A986-E4148D77466B}"/>
                </a:ext>
              </a:extLst>
            </p:cNvPr>
            <p:cNvSpPr/>
            <p:nvPr/>
          </p:nvSpPr>
          <p:spPr>
            <a:xfrm>
              <a:off x="7262729" y="2357118"/>
              <a:ext cx="2776460" cy="2776462"/>
            </a:xfrm>
            <a:prstGeom prst="ellipse">
              <a:avLst/>
            </a:prstGeom>
            <a:noFill/>
            <a:ln w="38100">
              <a:solidFill>
                <a:srgbClr val="FFBB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402ADD6F-6898-499E-95B3-4AECC38B6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3917" y="2715267"/>
              <a:ext cx="2494088" cy="2494087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6465559" y="1579901"/>
            <a:ext cx="2165448" cy="2165448"/>
            <a:chOff x="1458037" y="2881517"/>
            <a:chExt cx="2152586" cy="215258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7761" y="3064173"/>
              <a:ext cx="1687563" cy="1687563"/>
            </a:xfrm>
            <a:prstGeom prst="rect">
              <a:avLst/>
            </a:prstGeom>
          </p:spPr>
        </p:pic>
        <p:sp>
          <p:nvSpPr>
            <p:cNvPr id="15" name="Oval 14"/>
            <p:cNvSpPr/>
            <p:nvPr/>
          </p:nvSpPr>
          <p:spPr>
            <a:xfrm>
              <a:off x="1458037" y="2881517"/>
              <a:ext cx="2152586" cy="2152586"/>
            </a:xfrm>
            <a:prstGeom prst="ellipse">
              <a:avLst/>
            </a:prstGeom>
            <a:noFill/>
            <a:ln w="38100">
              <a:solidFill>
                <a:srgbClr val="FFBB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529453" y="1579901"/>
            <a:ext cx="2165448" cy="2165448"/>
            <a:chOff x="877112" y="1637296"/>
            <a:chExt cx="3779674" cy="377967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5537" y="2273937"/>
              <a:ext cx="2942823" cy="2942823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877112" y="1637296"/>
              <a:ext cx="3779674" cy="3779676"/>
            </a:xfrm>
            <a:prstGeom prst="ellipse">
              <a:avLst/>
            </a:prstGeom>
            <a:noFill/>
            <a:ln w="38100">
              <a:solidFill>
                <a:srgbClr val="FFBB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320797" y="3972869"/>
            <a:ext cx="25827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Lower Costs with </a:t>
            </a:r>
          </a:p>
          <a:p>
            <a:pPr algn="ctr"/>
            <a:r>
              <a:rPr lang="en-US" b="1" dirty="0">
                <a:solidFill>
                  <a:srgbClr val="FFBB44"/>
                </a:solidFill>
              </a:rPr>
              <a:t>Flexible, Performance</a:t>
            </a:r>
          </a:p>
          <a:p>
            <a:pPr algn="ctr"/>
            <a:r>
              <a:rPr lang="en-US" b="1" dirty="0">
                <a:solidFill>
                  <a:srgbClr val="FFBB44"/>
                </a:solidFill>
              </a:rPr>
              <a:t>-Based Specifications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59431" y="3972869"/>
            <a:ext cx="23777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Lower Costs by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rgbClr val="FFBB44"/>
                </a:solidFill>
              </a:rPr>
              <a:t>Incentivizing Value </a:t>
            </a:r>
          </a:p>
          <a:p>
            <a:pPr algn="ctr"/>
            <a:r>
              <a:rPr lang="en-US" b="1" dirty="0">
                <a:solidFill>
                  <a:srgbClr val="FFBB44"/>
                </a:solidFill>
              </a:rPr>
              <a:t>Engineering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3608" y="3972869"/>
            <a:ext cx="23049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Avoid Overruns &amp;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Delays by Applying</a:t>
            </a:r>
          </a:p>
          <a:p>
            <a:pPr algn="ctr"/>
            <a:r>
              <a:rPr lang="en-US" b="1" dirty="0">
                <a:solidFill>
                  <a:srgbClr val="FFBB44"/>
                </a:solidFill>
              </a:rPr>
              <a:t>Value Engineering</a:t>
            </a:r>
          </a:p>
          <a:p>
            <a:pPr algn="ctr"/>
            <a:r>
              <a:rPr lang="en-US" b="1" dirty="0">
                <a:solidFill>
                  <a:srgbClr val="FFBB44"/>
                </a:solidFill>
              </a:rPr>
              <a:t>and Risk Analysis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to Cost Forecasts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93347" y="1592338"/>
            <a:ext cx="2165448" cy="2248150"/>
            <a:chOff x="6745027" y="1588518"/>
            <a:chExt cx="1569991" cy="1629951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5007" y="1793104"/>
              <a:ext cx="1425365" cy="1425365"/>
            </a:xfrm>
            <a:prstGeom prst="rect">
              <a:avLst/>
            </a:prstGeom>
          </p:spPr>
        </p:pic>
        <p:sp>
          <p:nvSpPr>
            <p:cNvPr id="21" name="Oval 20"/>
            <p:cNvSpPr/>
            <p:nvPr/>
          </p:nvSpPr>
          <p:spPr>
            <a:xfrm>
              <a:off x="6745027" y="1588518"/>
              <a:ext cx="1569991" cy="1569991"/>
            </a:xfrm>
            <a:prstGeom prst="ellipse">
              <a:avLst/>
            </a:prstGeom>
            <a:noFill/>
            <a:ln w="38100">
              <a:solidFill>
                <a:srgbClr val="FFBB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8964715" y="3968333"/>
            <a:ext cx="30444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Improve Cost &amp; Schedule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Management with </a:t>
            </a:r>
          </a:p>
          <a:p>
            <a:pPr algn="ctr"/>
            <a:r>
              <a:rPr lang="en-US" b="1" dirty="0">
                <a:solidFill>
                  <a:srgbClr val="FFBB44"/>
                </a:solidFill>
              </a:rPr>
              <a:t>Performance-Based </a:t>
            </a:r>
          </a:p>
          <a:p>
            <a:pPr algn="ctr"/>
            <a:r>
              <a:rPr lang="en-US" b="1" dirty="0">
                <a:solidFill>
                  <a:srgbClr val="FFBB44"/>
                </a:solidFill>
              </a:rPr>
              <a:t>Compensation and </a:t>
            </a:r>
          </a:p>
          <a:p>
            <a:pPr algn="ctr"/>
            <a:r>
              <a:rPr lang="en-US" b="1" dirty="0">
                <a:solidFill>
                  <a:srgbClr val="FFBB44"/>
                </a:solidFill>
              </a:rPr>
              <a:t>Militant Monitoring</a:t>
            </a:r>
          </a:p>
        </p:txBody>
      </p:sp>
    </p:spTree>
    <p:extLst>
      <p:ext uri="{BB962C8B-B14F-4D97-AF65-F5344CB8AC3E}">
        <p14:creationId xmlns:p14="http://schemas.microsoft.com/office/powerpoint/2010/main" val="4128930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122948"/>
            <a:ext cx="12192000" cy="5244802"/>
          </a:xfrm>
          <a:prstGeom prst="rect">
            <a:avLst/>
          </a:prstGeom>
          <a:gradFill>
            <a:gsLst>
              <a:gs pos="0">
                <a:srgbClr val="577EB1"/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348344" y="333831"/>
            <a:ext cx="11494789" cy="126637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26416F"/>
                </a:solidFill>
              </a:rPr>
              <a:t>Non-Stop Improvement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E744933-8248-46AB-859C-F524B68ED57E}"/>
              </a:ext>
            </a:extLst>
          </p:cNvPr>
          <p:cNvSpPr txBox="1"/>
          <p:nvPr/>
        </p:nvSpPr>
        <p:spPr>
          <a:xfrm>
            <a:off x="-1051826" y="1875706"/>
            <a:ext cx="7766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C000"/>
                </a:solidFill>
              </a:rPr>
              <a:t>NEXT PHASE: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B55CDB1-FF64-40DF-8A90-8231B6A13C94}"/>
              </a:ext>
            </a:extLst>
          </p:cNvPr>
          <p:cNvSpPr txBox="1"/>
          <p:nvPr/>
        </p:nvSpPr>
        <p:spPr>
          <a:xfrm>
            <a:off x="1361268" y="2460481"/>
            <a:ext cx="77662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Examine various state laws and regulations that may require action by the Governor and State Legislature.</a:t>
            </a:r>
          </a:p>
          <a:p>
            <a:endParaRPr lang="en-US" sz="3200" dirty="0">
              <a:solidFill>
                <a:schemeClr val="bg1"/>
              </a:solidFill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Work with organized labor to maximize productivity and efficiency.</a:t>
            </a:r>
          </a:p>
        </p:txBody>
      </p:sp>
    </p:spTree>
    <p:extLst>
      <p:ext uri="{BB962C8B-B14F-4D97-AF65-F5344CB8AC3E}">
        <p14:creationId xmlns:p14="http://schemas.microsoft.com/office/powerpoint/2010/main" val="487187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26416F"/>
                </a:solidFill>
              </a:rPr>
              <a:t>Moving Forward: Create a Change in Culture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1122948"/>
            <a:ext cx="12192000" cy="5244802"/>
          </a:xfrm>
          <a:prstGeom prst="rect">
            <a:avLst/>
          </a:prstGeom>
          <a:gradFill>
            <a:gsLst>
              <a:gs pos="0">
                <a:srgbClr val="577EB1"/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39353" y="3996271"/>
            <a:ext cx="14254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54">
              <a:defRPr/>
            </a:pPr>
            <a:r>
              <a:rPr lang="en-US" sz="22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Enacting Changes Now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47939" y="3996271"/>
            <a:ext cx="17270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54">
              <a:defRPr/>
            </a:pPr>
            <a:r>
              <a:rPr lang="en-US" sz="22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Status </a:t>
            </a:r>
            <a:br>
              <a:rPr lang="en-US" sz="22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2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Quo Not Acceptable</a:t>
            </a:r>
          </a:p>
        </p:txBody>
      </p:sp>
      <p:sp>
        <p:nvSpPr>
          <p:cNvPr id="22" name="Oval 21"/>
          <p:cNvSpPr/>
          <p:nvPr/>
        </p:nvSpPr>
        <p:spPr>
          <a:xfrm>
            <a:off x="1125647" y="2370742"/>
            <a:ext cx="1285378" cy="1285378"/>
          </a:xfrm>
          <a:prstGeom prst="ellipse">
            <a:avLst/>
          </a:prstGeom>
          <a:noFill/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278859" y="3996271"/>
            <a:ext cx="25167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54">
              <a:defRPr/>
            </a:pPr>
            <a:r>
              <a:rPr lang="en-US" sz="22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Continually Improve Performance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180777" y="3996271"/>
            <a:ext cx="23365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54">
              <a:defRPr/>
            </a:pPr>
            <a:r>
              <a:rPr lang="en-US" sz="22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Immediately Start Evaluating Performance Metrics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18"/>
          <a:stretch/>
        </p:blipFill>
        <p:spPr>
          <a:xfrm>
            <a:off x="1220559" y="2495356"/>
            <a:ext cx="1244254" cy="90310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6" t="13864" r="26828" b="27535"/>
          <a:stretch/>
        </p:blipFill>
        <p:spPr>
          <a:xfrm>
            <a:off x="3910263" y="2104975"/>
            <a:ext cx="1602427" cy="171243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235" y="2281546"/>
            <a:ext cx="1547994" cy="1411407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9723139" y="2104975"/>
            <a:ext cx="1256951" cy="1564130"/>
            <a:chOff x="7252795" y="261191"/>
            <a:chExt cx="2210694" cy="2750955"/>
          </a:xfrm>
        </p:grpSpPr>
        <p:sp>
          <p:nvSpPr>
            <p:cNvPr id="43" name="Oval 42"/>
            <p:cNvSpPr/>
            <p:nvPr/>
          </p:nvSpPr>
          <p:spPr>
            <a:xfrm>
              <a:off x="8483347" y="2032004"/>
              <a:ext cx="980142" cy="980142"/>
            </a:xfrm>
            <a:prstGeom prst="ellipse">
              <a:avLst/>
            </a:prstGeom>
            <a:noFill/>
            <a:ln w="889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73" r="18720" b="17191"/>
            <a:stretch/>
          </p:blipFill>
          <p:spPr>
            <a:xfrm>
              <a:off x="7252795" y="261191"/>
              <a:ext cx="2133402" cy="26339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800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577EB1"/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8088" y="994557"/>
            <a:ext cx="4695826" cy="48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15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1122948"/>
            <a:ext cx="12192000" cy="5244802"/>
          </a:xfrm>
          <a:prstGeom prst="rect">
            <a:avLst/>
          </a:prstGeom>
          <a:gradFill>
            <a:gsLst>
              <a:gs pos="0">
                <a:srgbClr val="577EB1"/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870A4AA-2F5F-478B-A8BA-9847B4F08D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5000"/>
                    </a14:imgEffect>
                  </a14:imgLayer>
                </a14:imgProps>
              </a:ext>
            </a:extLst>
          </a:blip>
          <a:srcRect t="14126" b="9397"/>
          <a:stretch/>
        </p:blipFill>
        <p:spPr>
          <a:xfrm>
            <a:off x="0" y="1122948"/>
            <a:ext cx="12192000" cy="5244802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39929" y="2380247"/>
            <a:ext cx="11687662" cy="2131792"/>
          </a:xfrm>
          <a:prstGeom prst="roundRect">
            <a:avLst/>
          </a:prstGeom>
          <a:solidFill>
            <a:srgbClr val="FF9E02">
              <a:alpha val="67843"/>
            </a:srgbClr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4527" y="2481848"/>
            <a:ext cx="11687663" cy="2131792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5800" dirty="0">
                <a:solidFill>
                  <a:schemeClr val="bg1"/>
                </a:solidFill>
              </a:rPr>
              <a:t>MTA projects cost far too much and take way too long to build.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xmlns="" id="{EF30B119-92D7-4F51-89FB-D7DDA0991523}"/>
              </a:ext>
            </a:extLst>
          </p:cNvPr>
          <p:cNvSpPr txBox="1">
            <a:spLocks/>
          </p:cNvSpPr>
          <p:nvPr/>
        </p:nvSpPr>
        <p:spPr>
          <a:xfrm>
            <a:off x="214528" y="295622"/>
            <a:ext cx="11857310" cy="1257299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4000" dirty="0">
                <a:solidFill>
                  <a:srgbClr val="26416F"/>
                </a:solidFill>
              </a:rPr>
              <a:t>MTA’s Capital Program Challenges</a:t>
            </a:r>
          </a:p>
        </p:txBody>
      </p:sp>
    </p:spTree>
    <p:extLst>
      <p:ext uri="{BB962C8B-B14F-4D97-AF65-F5344CB8AC3E}">
        <p14:creationId xmlns:p14="http://schemas.microsoft.com/office/powerpoint/2010/main" val="3160527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t="11381" r="-75" b="16119"/>
          <a:stretch/>
        </p:blipFill>
        <p:spPr>
          <a:xfrm>
            <a:off x="-1" y="1122948"/>
            <a:ext cx="12201101" cy="52448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234" y="299106"/>
            <a:ext cx="11494789" cy="1266371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26416F"/>
                </a:solidFill>
              </a:rPr>
              <a:t>3 Major Categories of Cost Drivers and Schedule Delays</a:t>
            </a:r>
          </a:p>
        </p:txBody>
      </p:sp>
      <p:sp>
        <p:nvSpPr>
          <p:cNvPr id="9" name="Rectangle 8"/>
          <p:cNvSpPr/>
          <p:nvPr/>
        </p:nvSpPr>
        <p:spPr>
          <a:xfrm>
            <a:off x="9100" y="1122948"/>
            <a:ext cx="12192000" cy="5244802"/>
          </a:xfrm>
          <a:prstGeom prst="rect">
            <a:avLst/>
          </a:prstGeom>
          <a:gradFill>
            <a:gsLst>
              <a:gs pos="0">
                <a:srgbClr val="577EB1">
                  <a:alpha val="70000"/>
                </a:srgbClr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28626" y="1527945"/>
            <a:ext cx="7196278" cy="949038"/>
          </a:xfrm>
          <a:prstGeom prst="roundRect">
            <a:avLst/>
          </a:prstGeom>
          <a:solidFill>
            <a:srgbClr val="FF9E02">
              <a:alpha val="67843"/>
            </a:srgbClr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2787" y="1600201"/>
            <a:ext cx="7209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UNBALANCED CONTRACTS</a:t>
            </a: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 flipH="1">
            <a:off x="576764" y="2308087"/>
            <a:ext cx="6916170" cy="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1934892" y="3015973"/>
            <a:ext cx="7463743" cy="949038"/>
          </a:xfrm>
          <a:prstGeom prst="roundRect">
            <a:avLst/>
          </a:prstGeom>
          <a:solidFill>
            <a:srgbClr val="FF9E02">
              <a:alpha val="67843"/>
            </a:srgbClr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087956" y="3096454"/>
            <a:ext cx="7228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LAYERS OF BUREAUCRACY</a:t>
            </a:r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>
          <a:xfrm flipH="1">
            <a:off x="2153367" y="3795114"/>
            <a:ext cx="7060074" cy="0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3275213" y="4503000"/>
            <a:ext cx="8530958" cy="949038"/>
          </a:xfrm>
          <a:prstGeom prst="roundRect">
            <a:avLst/>
          </a:prstGeom>
          <a:solidFill>
            <a:srgbClr val="FF9E02">
              <a:alpha val="67843"/>
            </a:srgbClr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494689" y="4592707"/>
            <a:ext cx="81884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WEAK PROJECT MANAGEMENT</a:t>
            </a:r>
          </a:p>
        </p:txBody>
      </p:sp>
      <p:cxnSp>
        <p:nvCxnSpPr>
          <p:cNvPr id="21" name="Straight Connector 20"/>
          <p:cNvCxnSpPr>
            <a:cxnSpLocks/>
          </p:cNvCxnSpPr>
          <p:nvPr/>
        </p:nvCxnSpPr>
        <p:spPr>
          <a:xfrm flipH="1">
            <a:off x="3494689" y="5273095"/>
            <a:ext cx="8082219" cy="27497"/>
          </a:xfrm>
          <a:prstGeom prst="line">
            <a:avLst/>
          </a:prstGeom>
          <a:ln w="381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329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89" b="7615"/>
          <a:stretch/>
        </p:blipFill>
        <p:spPr>
          <a:xfrm>
            <a:off x="0" y="1122948"/>
            <a:ext cx="12192000" cy="524480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1122948"/>
            <a:ext cx="12192000" cy="5244802"/>
          </a:xfrm>
          <a:prstGeom prst="rect">
            <a:avLst/>
          </a:prstGeom>
          <a:gradFill>
            <a:gsLst>
              <a:gs pos="0">
                <a:srgbClr val="577EB1">
                  <a:alpha val="50000"/>
                </a:srgbClr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060293" y="2187616"/>
            <a:ext cx="7893935" cy="2581154"/>
          </a:xfrm>
          <a:prstGeom prst="roundRect">
            <a:avLst/>
          </a:prstGeom>
          <a:solidFill>
            <a:srgbClr val="FF9E02">
              <a:alpha val="67843"/>
            </a:srgbClr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559DCFB-2731-4860-91A5-A5021F415D7C}"/>
              </a:ext>
            </a:extLst>
          </p:cNvPr>
          <p:cNvSpPr txBox="1"/>
          <p:nvPr/>
        </p:nvSpPr>
        <p:spPr>
          <a:xfrm>
            <a:off x="2330421" y="2276840"/>
            <a:ext cx="753115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chemeClr val="bg1"/>
                </a:solidFill>
              </a:rPr>
              <a:t>MTA requires contractors to assume all risk on a capital project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chemeClr val="bg1"/>
                </a:solidFill>
              </a:rPr>
              <a:t>“Worst-Case-Scenario” Bid Prices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chemeClr val="bg1"/>
                </a:solidFill>
              </a:rPr>
              <a:t>Up to 25% “MTA Premium” Charged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221023" y="299106"/>
            <a:ext cx="11494789" cy="126637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26416F"/>
                </a:solidFill>
              </a:rPr>
              <a:t>The Problem: Unbalanced Contracts</a:t>
            </a:r>
          </a:p>
        </p:txBody>
      </p:sp>
    </p:spTree>
    <p:extLst>
      <p:ext uri="{BB962C8B-B14F-4D97-AF65-F5344CB8AC3E}">
        <p14:creationId xmlns:p14="http://schemas.microsoft.com/office/powerpoint/2010/main" val="50390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122948"/>
            <a:ext cx="12192000" cy="5244802"/>
          </a:xfrm>
          <a:prstGeom prst="rect">
            <a:avLst/>
          </a:prstGeom>
          <a:gradFill>
            <a:gsLst>
              <a:gs pos="0">
                <a:srgbClr val="577EB1"/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26416F"/>
                </a:solidFill>
              </a:rPr>
              <a:t>The Fix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8996" y="4401808"/>
            <a:ext cx="42216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Avoid “Worst Case Scenario”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Pricing by Appropriately</a:t>
            </a:r>
            <a:r>
              <a:rPr lang="en-US" sz="2000" b="1" dirty="0">
                <a:solidFill>
                  <a:srgbClr val="FFBB44"/>
                </a:solidFill>
              </a:rPr>
              <a:t> Allocating Risk &amp; Financial Responsibility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086373" y="1932812"/>
            <a:ext cx="2246854" cy="2246855"/>
            <a:chOff x="374506" y="2013555"/>
            <a:chExt cx="3779674" cy="377967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333" y="2337552"/>
              <a:ext cx="3278020" cy="3278020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374506" y="2013555"/>
              <a:ext cx="3779674" cy="3779676"/>
            </a:xfrm>
            <a:prstGeom prst="ellipse">
              <a:avLst/>
            </a:prstGeom>
            <a:noFill/>
            <a:ln w="38100">
              <a:solidFill>
                <a:srgbClr val="FFBB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747542" y="1904750"/>
            <a:ext cx="2401416" cy="2435508"/>
            <a:chOff x="7520697" y="1681026"/>
            <a:chExt cx="4014662" cy="4071654"/>
          </a:xfrm>
        </p:grpSpPr>
        <p:sp>
          <p:nvSpPr>
            <p:cNvPr id="11" name="Oval 10"/>
            <p:cNvSpPr/>
            <p:nvPr/>
          </p:nvSpPr>
          <p:spPr>
            <a:xfrm>
              <a:off x="7638191" y="1681026"/>
              <a:ext cx="3779674" cy="3779676"/>
            </a:xfrm>
            <a:prstGeom prst="ellipse">
              <a:avLst/>
            </a:prstGeom>
            <a:noFill/>
            <a:ln w="38100">
              <a:solidFill>
                <a:srgbClr val="FFBB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0697" y="1738018"/>
              <a:ext cx="4014662" cy="4014662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H="1">
              <a:off x="8313657" y="2085828"/>
              <a:ext cx="2366682" cy="2951941"/>
            </a:xfrm>
            <a:prstGeom prst="line">
              <a:avLst/>
            </a:prstGeom>
            <a:ln w="44450">
              <a:solidFill>
                <a:srgbClr val="FFBB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2569570" y="4398339"/>
            <a:ext cx="6983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Expand Competition by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Permitting </a:t>
            </a:r>
            <a:r>
              <a:rPr lang="en-US" sz="2000" b="1" dirty="0">
                <a:solidFill>
                  <a:srgbClr val="FFBB44"/>
                </a:solidFill>
              </a:rPr>
              <a:t>Flexibility in </a:t>
            </a:r>
          </a:p>
          <a:p>
            <a:pPr algn="ctr"/>
            <a:r>
              <a:rPr lang="en-US" sz="2000" b="1" dirty="0">
                <a:solidFill>
                  <a:srgbClr val="FFBB44"/>
                </a:solidFill>
              </a:rPr>
              <a:t>Performance Security </a:t>
            </a:r>
          </a:p>
          <a:p>
            <a:pPr algn="ctr"/>
            <a:r>
              <a:rPr lang="en-US" sz="2000" b="1" dirty="0">
                <a:solidFill>
                  <a:srgbClr val="FFBB44"/>
                </a:solidFill>
              </a:rPr>
              <a:t>Requirements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91396" y="1932812"/>
            <a:ext cx="2297976" cy="2297978"/>
            <a:chOff x="1134202" y="1814558"/>
            <a:chExt cx="3779674" cy="3779676"/>
          </a:xfrm>
        </p:grpSpPr>
        <p:sp>
          <p:nvSpPr>
            <p:cNvPr id="16" name="Oval 15"/>
            <p:cNvSpPr/>
            <p:nvPr/>
          </p:nvSpPr>
          <p:spPr>
            <a:xfrm>
              <a:off x="1134202" y="1814558"/>
              <a:ext cx="3779674" cy="3779676"/>
            </a:xfrm>
            <a:prstGeom prst="ellipse">
              <a:avLst/>
            </a:prstGeom>
            <a:noFill/>
            <a:ln w="38100">
              <a:solidFill>
                <a:srgbClr val="FFBB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428"/>
            <a:stretch/>
          </p:blipFill>
          <p:spPr>
            <a:xfrm>
              <a:off x="1237445" y="1855693"/>
              <a:ext cx="3642487" cy="2971263"/>
            </a:xfrm>
            <a:prstGeom prst="rect">
              <a:avLst/>
            </a:prstGeom>
          </p:spPr>
        </p:pic>
        <p:cxnSp>
          <p:nvCxnSpPr>
            <p:cNvPr id="18" name="Straight Connector 17"/>
            <p:cNvCxnSpPr/>
            <p:nvPr/>
          </p:nvCxnSpPr>
          <p:spPr>
            <a:xfrm flipH="1">
              <a:off x="1813804" y="2205317"/>
              <a:ext cx="2366682" cy="2951941"/>
            </a:xfrm>
            <a:prstGeom prst="line">
              <a:avLst/>
            </a:prstGeom>
            <a:ln w="44450">
              <a:solidFill>
                <a:srgbClr val="FFBB4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8070147" y="4395790"/>
            <a:ext cx="37562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BB44"/>
                </a:solidFill>
              </a:rPr>
              <a:t>Eliminate Perceived Bias</a:t>
            </a:r>
          </a:p>
          <a:p>
            <a:pPr algn="ctr"/>
            <a:r>
              <a:rPr lang="en-US" sz="2000" b="1" dirty="0">
                <a:solidFill>
                  <a:srgbClr val="FFBB44"/>
                </a:solidFill>
              </a:rPr>
              <a:t>in Dispute Resolution </a:t>
            </a:r>
            <a:r>
              <a:rPr lang="en-US" sz="2000" b="1" dirty="0">
                <a:solidFill>
                  <a:schemeClr val="bg1"/>
                </a:solidFill>
              </a:rPr>
              <a:t>Process to Reduce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“MTA Premium”</a:t>
            </a:r>
          </a:p>
        </p:txBody>
      </p:sp>
    </p:spTree>
    <p:extLst>
      <p:ext uri="{BB962C8B-B14F-4D97-AF65-F5344CB8AC3E}">
        <p14:creationId xmlns:p14="http://schemas.microsoft.com/office/powerpoint/2010/main" val="781006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7" descr="S:\Photos\2010-10\2010-10-02\2010-10-02 C-26013-2 03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72" b="626"/>
          <a:stretch/>
        </p:blipFill>
        <p:spPr bwMode="auto">
          <a:xfrm>
            <a:off x="0" y="1122949"/>
            <a:ext cx="12192000" cy="524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1122948"/>
            <a:ext cx="12192000" cy="5244802"/>
          </a:xfrm>
          <a:prstGeom prst="rect">
            <a:avLst/>
          </a:prstGeom>
          <a:gradFill>
            <a:gsLst>
              <a:gs pos="0">
                <a:srgbClr val="577EB1">
                  <a:alpha val="50000"/>
                </a:srgbClr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221023" y="299106"/>
            <a:ext cx="11494789" cy="1266371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26416F"/>
                </a:solidFill>
              </a:rPr>
              <a:t>The Problem: Inefficiency and Layers of Bureaucracy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692324" y="2296722"/>
            <a:ext cx="4734046" cy="2217405"/>
          </a:xfrm>
          <a:prstGeom prst="roundRect">
            <a:avLst/>
          </a:prstGeom>
          <a:solidFill>
            <a:srgbClr val="FF9E02">
              <a:alpha val="67843"/>
            </a:srgbClr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902569" y="2296721"/>
            <a:ext cx="4491935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US" sz="3000" b="1" dirty="0">
                <a:solidFill>
                  <a:schemeClr val="bg1"/>
                </a:solidFill>
              </a:rPr>
              <a:t>Inefficient Processes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US" sz="3000" b="1" dirty="0">
                <a:solidFill>
                  <a:schemeClr val="bg1"/>
                </a:solidFill>
              </a:rPr>
              <a:t>Too Much Red Tape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US" sz="3000" b="1" dirty="0">
                <a:solidFill>
                  <a:schemeClr val="bg1"/>
                </a:solidFill>
              </a:rPr>
              <a:t>No Accountability</a:t>
            </a:r>
          </a:p>
        </p:txBody>
      </p:sp>
    </p:spTree>
    <p:extLst>
      <p:ext uri="{BB962C8B-B14F-4D97-AF65-F5344CB8AC3E}">
        <p14:creationId xmlns:p14="http://schemas.microsoft.com/office/powerpoint/2010/main" val="316271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1122948"/>
            <a:ext cx="12192000" cy="5244802"/>
          </a:xfrm>
          <a:prstGeom prst="rect">
            <a:avLst/>
          </a:prstGeom>
          <a:gradFill>
            <a:gsLst>
              <a:gs pos="0">
                <a:srgbClr val="577EB1"/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23" name="Title 3"/>
          <p:cNvSpPr>
            <a:spLocks noGrp="1"/>
          </p:cNvSpPr>
          <p:nvPr>
            <p:ph type="title"/>
          </p:nvPr>
        </p:nvSpPr>
        <p:spPr>
          <a:xfrm>
            <a:off x="214528" y="295622"/>
            <a:ext cx="11501609" cy="1257299"/>
          </a:xfrm>
        </p:spPr>
        <p:txBody>
          <a:bodyPr/>
          <a:lstStyle/>
          <a:p>
            <a:r>
              <a:rPr lang="en-US" sz="4000" dirty="0">
                <a:solidFill>
                  <a:srgbClr val="26416F"/>
                </a:solidFill>
              </a:rPr>
              <a:t>The Fix</a:t>
            </a:r>
            <a:r>
              <a:rPr lang="en-US" dirty="0">
                <a:solidFill>
                  <a:srgbClr val="26416F"/>
                </a:solidFill>
              </a:rPr>
              <a:t/>
            </a:r>
            <a:br>
              <a:rPr lang="en-US" dirty="0">
                <a:solidFill>
                  <a:srgbClr val="26416F"/>
                </a:solidFill>
              </a:rPr>
            </a:br>
            <a:endParaRPr lang="en-US" dirty="0">
              <a:solidFill>
                <a:srgbClr val="26416F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248401" y="3938041"/>
            <a:ext cx="2279136" cy="2209800"/>
            <a:chOff x="7396117" y="1904151"/>
            <a:chExt cx="3779674" cy="3779676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8767" y="2080249"/>
              <a:ext cx="3400586" cy="3400586"/>
            </a:xfrm>
            <a:prstGeom prst="rect">
              <a:avLst/>
            </a:prstGeom>
          </p:spPr>
        </p:pic>
        <p:sp>
          <p:nvSpPr>
            <p:cNvPr id="20" name="Oval 19"/>
            <p:cNvSpPr/>
            <p:nvPr/>
          </p:nvSpPr>
          <p:spPr>
            <a:xfrm>
              <a:off x="7396117" y="1904151"/>
              <a:ext cx="3779674" cy="3779676"/>
            </a:xfrm>
            <a:prstGeom prst="ellipse">
              <a:avLst/>
            </a:prstGeom>
            <a:noFill/>
            <a:ln w="38100">
              <a:solidFill>
                <a:srgbClr val="FFBB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263707" y="1361777"/>
            <a:ext cx="2248524" cy="2136893"/>
            <a:chOff x="7732294" y="1904151"/>
            <a:chExt cx="3779674" cy="3779676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6159" y="2069431"/>
              <a:ext cx="3531945" cy="3042518"/>
            </a:xfrm>
            <a:prstGeom prst="rect">
              <a:avLst/>
            </a:prstGeom>
          </p:spPr>
        </p:pic>
        <p:sp>
          <p:nvSpPr>
            <p:cNvPr id="27" name="Oval 26"/>
            <p:cNvSpPr/>
            <p:nvPr/>
          </p:nvSpPr>
          <p:spPr>
            <a:xfrm>
              <a:off x="7732294" y="1904151"/>
              <a:ext cx="3779674" cy="3779676"/>
            </a:xfrm>
            <a:prstGeom prst="ellipse">
              <a:avLst/>
            </a:prstGeom>
            <a:noFill/>
            <a:ln w="38100">
              <a:solidFill>
                <a:srgbClr val="FFBB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932580" y="4431025"/>
            <a:ext cx="7534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Lower bid prices &amp; expand competition 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by </a:t>
            </a:r>
            <a:r>
              <a:rPr lang="en-US" sz="2800" b="1" dirty="0">
                <a:solidFill>
                  <a:srgbClr val="FFBB44"/>
                </a:solidFill>
              </a:rPr>
              <a:t>permitting partial payments on invoices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32580" y="1527115"/>
            <a:ext cx="783579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BB44"/>
                </a:solidFill>
              </a:rPr>
              <a:t>Appoint a Project Lead - “CEO” </a:t>
            </a:r>
            <a:r>
              <a:rPr lang="en-US" sz="2800" b="1" dirty="0">
                <a:solidFill>
                  <a:schemeClr val="bg1"/>
                </a:solidFill>
              </a:rPr>
              <a:t>that is 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accountable for project scope, cost and 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schedule with authority to veto unwarranted 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Design demands and upgrades </a:t>
            </a:r>
          </a:p>
        </p:txBody>
      </p:sp>
    </p:spTree>
    <p:extLst>
      <p:ext uri="{BB962C8B-B14F-4D97-AF65-F5344CB8AC3E}">
        <p14:creationId xmlns:p14="http://schemas.microsoft.com/office/powerpoint/2010/main" val="883617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122948"/>
            <a:ext cx="12192000" cy="5244802"/>
          </a:xfrm>
          <a:prstGeom prst="rect">
            <a:avLst/>
          </a:prstGeom>
          <a:gradFill>
            <a:gsLst>
              <a:gs pos="0">
                <a:srgbClr val="577EB1"/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33" y="1225296"/>
            <a:ext cx="7782561" cy="5035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itle 3"/>
          <p:cNvSpPr txBox="1">
            <a:spLocks/>
          </p:cNvSpPr>
          <p:nvPr/>
        </p:nvSpPr>
        <p:spPr>
          <a:xfrm>
            <a:off x="123088" y="295622"/>
            <a:ext cx="11501609" cy="720647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4000" dirty="0">
                <a:solidFill>
                  <a:srgbClr val="26416F"/>
                </a:solidFill>
              </a:rPr>
              <a:t>40-Step Change Order Process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92192" y="2312022"/>
            <a:ext cx="377121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b="1" dirty="0">
                <a:solidFill>
                  <a:schemeClr val="bg1"/>
                </a:solidFill>
              </a:rPr>
              <a:t>As much as an </a:t>
            </a:r>
            <a:r>
              <a:rPr lang="en-US" sz="4000" b="1" dirty="0">
                <a:solidFill>
                  <a:srgbClr val="FFBB44"/>
                </a:solidFill>
              </a:rPr>
              <a:t>80% </a:t>
            </a:r>
            <a:r>
              <a:rPr lang="en-US" sz="3600" b="1" dirty="0">
                <a:solidFill>
                  <a:srgbClr val="FFBB44"/>
                </a:solidFill>
              </a:rPr>
              <a:t>reduction </a:t>
            </a:r>
            <a:r>
              <a:rPr lang="en-US" sz="3600" b="1" dirty="0">
                <a:solidFill>
                  <a:schemeClr val="bg1"/>
                </a:solidFill>
              </a:rPr>
              <a:t>in time to execute a change order </a:t>
            </a:r>
          </a:p>
        </p:txBody>
      </p:sp>
    </p:spTree>
    <p:extLst>
      <p:ext uri="{BB962C8B-B14F-4D97-AF65-F5344CB8AC3E}">
        <p14:creationId xmlns:p14="http://schemas.microsoft.com/office/powerpoint/2010/main" val="92715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6" b="25163"/>
          <a:stretch/>
        </p:blipFill>
        <p:spPr>
          <a:xfrm>
            <a:off x="0" y="1122948"/>
            <a:ext cx="12192000" cy="524480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1122948"/>
            <a:ext cx="12192000" cy="5244802"/>
          </a:xfrm>
          <a:prstGeom prst="rect">
            <a:avLst/>
          </a:prstGeom>
          <a:gradFill>
            <a:gsLst>
              <a:gs pos="0">
                <a:srgbClr val="577EB1">
                  <a:alpha val="50000"/>
                </a:srgbClr>
              </a:gs>
              <a:gs pos="100000">
                <a:srgbClr val="00206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23" name="Title 3"/>
          <p:cNvSpPr txBox="1">
            <a:spLocks/>
          </p:cNvSpPr>
          <p:nvPr/>
        </p:nvSpPr>
        <p:spPr>
          <a:xfrm>
            <a:off x="214528" y="295622"/>
            <a:ext cx="11501609" cy="1257299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b="1" dirty="0">
                <a:solidFill>
                  <a:srgbClr val="26416F"/>
                </a:solidFill>
              </a:rPr>
              <a:t>The Problem: Weak Project Management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812647" y="2575340"/>
            <a:ext cx="6702413" cy="2274956"/>
          </a:xfrm>
          <a:prstGeom prst="roundRect">
            <a:avLst/>
          </a:prstGeom>
          <a:solidFill>
            <a:srgbClr val="FF9E02">
              <a:alpha val="67843"/>
            </a:srgbClr>
          </a:solidFill>
          <a:ln w="57150"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976372" y="2575340"/>
            <a:ext cx="5914889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US" sz="3000" b="1" dirty="0">
                <a:solidFill>
                  <a:schemeClr val="bg1"/>
                </a:solidFill>
              </a:rPr>
              <a:t>Inefficient Planning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US" sz="3000" b="1" dirty="0">
                <a:solidFill>
                  <a:schemeClr val="bg1"/>
                </a:solidFill>
              </a:rPr>
              <a:t>Rigid Specifications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US" sz="3000" b="1" dirty="0">
                <a:solidFill>
                  <a:schemeClr val="bg1"/>
                </a:solidFill>
              </a:rPr>
              <a:t>Weak Management Practices</a:t>
            </a:r>
          </a:p>
        </p:txBody>
      </p:sp>
    </p:spTree>
    <p:extLst>
      <p:ext uri="{BB962C8B-B14F-4D97-AF65-F5344CB8AC3E}">
        <p14:creationId xmlns:p14="http://schemas.microsoft.com/office/powerpoint/2010/main" val="9347795"/>
      </p:ext>
    </p:extLst>
  </p:cSld>
  <p:clrMapOvr>
    <a:masterClrMapping/>
  </p:clrMapOvr>
</p:sld>
</file>

<file path=ppt/theme/theme1.xml><?xml version="1.0" encoding="utf-8"?>
<a:theme xmlns:a="http://schemas.openxmlformats.org/drawingml/2006/main" name="GSG Theme">
  <a:themeElements>
    <a:clrScheme name="Custom 5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223D72"/>
      </a:accent1>
      <a:accent2>
        <a:srgbClr val="F2A900"/>
      </a:accent2>
      <a:accent3>
        <a:srgbClr val="E7E6E6"/>
      </a:accent3>
      <a:accent4>
        <a:srgbClr val="BFBFBF"/>
      </a:accent4>
      <a:accent5>
        <a:srgbClr val="FFFFFF"/>
      </a:accent5>
      <a:accent6>
        <a:srgbClr val="000000"/>
      </a:accent6>
      <a:hlink>
        <a:srgbClr val="3B78B0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1968</TotalTime>
  <Words>404</Words>
  <Application>Microsoft Office PowerPoint</Application>
  <PresentationFormat>Widescreen</PresentationFormat>
  <Paragraphs>86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AppleSDGothicNeo-Regular</vt:lpstr>
      <vt:lpstr>Arial</vt:lpstr>
      <vt:lpstr>Calibri</vt:lpstr>
      <vt:lpstr>GSG Theme</vt:lpstr>
      <vt:lpstr>Cost Containment Working Group June 20, 2018</vt:lpstr>
      <vt:lpstr>MTA projects cost far too much and take way too long to build.</vt:lpstr>
      <vt:lpstr>3 Major Categories of Cost Drivers and Schedule Delays</vt:lpstr>
      <vt:lpstr>The Problem: Unbalanced Contracts</vt:lpstr>
      <vt:lpstr>The Fix</vt:lpstr>
      <vt:lpstr>The Problem: Inefficiency and Layers of Bureaucracy</vt:lpstr>
      <vt:lpstr>The Fix </vt:lpstr>
      <vt:lpstr>PowerPoint Presentation</vt:lpstr>
      <vt:lpstr>PowerPoint Presentation</vt:lpstr>
      <vt:lpstr>The Fix</vt:lpstr>
      <vt:lpstr>Non-Stop Improvement</vt:lpstr>
      <vt:lpstr>Moving Forward: Create a Change in Culture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ESA CPOC Meeting April 23, 2018</dc:title>
  <dc:subject/>
  <dc:creator>Stone, Colleen</dc:creator>
  <cp:keywords/>
  <dc:description/>
  <cp:lastModifiedBy>Murray, Monica</cp:lastModifiedBy>
  <cp:revision>195</cp:revision>
  <cp:lastPrinted>2018-06-19T21:01:09Z</cp:lastPrinted>
  <dcterms:created xsi:type="dcterms:W3CDTF">2018-04-10T21:21:32Z</dcterms:created>
  <dcterms:modified xsi:type="dcterms:W3CDTF">2018-06-20T18:16:48Z</dcterms:modified>
  <cp:category/>
</cp:coreProperties>
</file>