
<file path=[Content_Types].xml><?xml version="1.0" encoding="utf-8"?>
<Types xmlns="http://schemas.openxmlformats.org/package/2006/content-types">
  <Default Extension="png" ContentType="image/png"/>
  <Default Extension="jpg_large"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4"/>
  </p:notesMasterIdLst>
  <p:sldIdLst>
    <p:sldId id="256" r:id="rId3"/>
    <p:sldId id="299" r:id="rId4"/>
    <p:sldId id="300" r:id="rId5"/>
    <p:sldId id="301" r:id="rId6"/>
    <p:sldId id="302" r:id="rId7"/>
    <p:sldId id="303" r:id="rId8"/>
    <p:sldId id="304" r:id="rId9"/>
    <p:sldId id="305" r:id="rId10"/>
    <p:sldId id="282" r:id="rId11"/>
    <p:sldId id="294" r:id="rId12"/>
    <p:sldId id="287" r:id="rId13"/>
    <p:sldId id="285" r:id="rId14"/>
    <p:sldId id="288" r:id="rId15"/>
    <p:sldId id="290" r:id="rId16"/>
    <p:sldId id="298" r:id="rId17"/>
    <p:sldId id="283" r:id="rId18"/>
    <p:sldId id="284" r:id="rId19"/>
    <p:sldId id="289" r:id="rId20"/>
    <p:sldId id="297" r:id="rId21"/>
    <p:sldId id="293" r:id="rId22"/>
    <p:sldId id="280" r:id="rId23"/>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 userDrawn="1">
          <p15:clr>
            <a:srgbClr val="A4A3A4"/>
          </p15:clr>
        </p15:guide>
        <p15:guide id="2" pos="3840" userDrawn="1">
          <p15:clr>
            <a:srgbClr val="A4A3A4"/>
          </p15:clr>
        </p15:guide>
        <p15:guide id="3" orient="horz" pos="2160" userDrawn="1">
          <p15:clr>
            <a:srgbClr val="A4A3A4"/>
          </p15:clr>
        </p15:guide>
        <p15:guide id="4" orient="horz" pos="4080" userDrawn="1">
          <p15:clr>
            <a:srgbClr val="A4A3A4"/>
          </p15:clr>
        </p15:guide>
        <p15:guide id="5" pos="120" userDrawn="1">
          <p15:clr>
            <a:srgbClr val="A4A3A4"/>
          </p15:clr>
        </p15:guide>
        <p15:guide id="6" pos="75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5"/>
    <p:restoredTop sz="72684" autoAdjust="0"/>
  </p:normalViewPr>
  <p:slideViewPr>
    <p:cSldViewPr snapToGrid="0" snapToObjects="1">
      <p:cViewPr varScale="1">
        <p:scale>
          <a:sx n="56" d="100"/>
          <a:sy n="56" d="100"/>
        </p:scale>
        <p:origin x="1464" y="78"/>
      </p:cViewPr>
      <p:guideLst>
        <p:guide orient="horz" pos="288"/>
        <p:guide pos="3840"/>
        <p:guide orient="horz" pos="2160"/>
        <p:guide orient="horz" pos="4080"/>
        <p:guide pos="120"/>
        <p:guide pos="7560"/>
      </p:guideLst>
    </p:cSldViewPr>
  </p:slideViewPr>
  <p:notesTextViewPr>
    <p:cViewPr>
      <p:scale>
        <a:sx n="3" d="2"/>
        <a:sy n="3" d="2"/>
      </p:scale>
      <p:origin x="0" y="0"/>
    </p:cViewPr>
  </p:notesTextViewPr>
  <p:notesViewPr>
    <p:cSldViewPr snapToGrid="0" snapToObjects="1">
      <p:cViewPr varScale="1">
        <p:scale>
          <a:sx n="69" d="100"/>
          <a:sy n="69" d="100"/>
        </p:scale>
        <p:origin x="2568" y="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1DC4FAE8-CB65-6846-BB0B-335506FC7D39}" type="datetimeFigureOut">
              <a:rPr lang="en-US" smtClean="0"/>
              <a:t>5/24/2019</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C8617D8A-4FE1-A241-BEAD-2A17B5821234}" type="slidenum">
              <a:rPr lang="en-US" smtClean="0"/>
              <a:t>‹#›</a:t>
            </a:fld>
            <a:endParaRPr lang="en-US"/>
          </a:p>
        </p:txBody>
      </p:sp>
    </p:spTree>
    <p:extLst>
      <p:ext uri="{BB962C8B-B14F-4D97-AF65-F5344CB8AC3E}">
        <p14:creationId xmlns:p14="http://schemas.microsoft.com/office/powerpoint/2010/main" val="2719721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a:t>
            </a:fld>
            <a:endParaRPr lang="en-US"/>
          </a:p>
        </p:txBody>
      </p:sp>
    </p:spTree>
    <p:extLst>
      <p:ext uri="{BB962C8B-B14F-4D97-AF65-F5344CB8AC3E}">
        <p14:creationId xmlns:p14="http://schemas.microsoft.com/office/powerpoint/2010/main" val="612519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10</a:t>
            </a:fld>
            <a:endParaRPr lang="en-US"/>
          </a:p>
        </p:txBody>
      </p:sp>
    </p:spTree>
    <p:extLst>
      <p:ext uri="{BB962C8B-B14F-4D97-AF65-F5344CB8AC3E}">
        <p14:creationId xmlns:p14="http://schemas.microsoft.com/office/powerpoint/2010/main" val="2499044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11</a:t>
            </a:fld>
            <a:endParaRPr lang="en-US"/>
          </a:p>
        </p:txBody>
      </p:sp>
    </p:spTree>
    <p:extLst>
      <p:ext uri="{BB962C8B-B14F-4D97-AF65-F5344CB8AC3E}">
        <p14:creationId xmlns:p14="http://schemas.microsoft.com/office/powerpoint/2010/main" val="807690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12</a:t>
            </a:fld>
            <a:endParaRPr lang="en-US"/>
          </a:p>
        </p:txBody>
      </p:sp>
    </p:spTree>
    <p:extLst>
      <p:ext uri="{BB962C8B-B14F-4D97-AF65-F5344CB8AC3E}">
        <p14:creationId xmlns:p14="http://schemas.microsoft.com/office/powerpoint/2010/main" val="4035809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Pulled &amp; strapped CBTC Fiber Cable between N7th &amp; Ave D Fan Plants.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13</a:t>
            </a:fld>
            <a:endParaRPr lang="en-US"/>
          </a:p>
        </p:txBody>
      </p:sp>
    </p:spTree>
    <p:extLst>
      <p:ext uri="{BB962C8B-B14F-4D97-AF65-F5344CB8AC3E}">
        <p14:creationId xmlns:p14="http://schemas.microsoft.com/office/powerpoint/2010/main" val="1784827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14</a:t>
            </a:fld>
            <a:endParaRPr lang="en-US"/>
          </a:p>
        </p:txBody>
      </p:sp>
    </p:spTree>
    <p:extLst>
      <p:ext uri="{BB962C8B-B14F-4D97-AF65-F5344CB8AC3E}">
        <p14:creationId xmlns:p14="http://schemas.microsoft.com/office/powerpoint/2010/main" val="1883845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15</a:t>
            </a:fld>
            <a:endParaRPr lang="en-US"/>
          </a:p>
        </p:txBody>
      </p:sp>
    </p:spTree>
    <p:extLst>
      <p:ext uri="{BB962C8B-B14F-4D97-AF65-F5344CB8AC3E}">
        <p14:creationId xmlns:p14="http://schemas.microsoft.com/office/powerpoint/2010/main" val="2951898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17D8A-4FE1-A241-BEAD-2A17B5821234}" type="slidenum">
              <a:rPr lang="en-US" smtClean="0"/>
              <a:t>16</a:t>
            </a:fld>
            <a:endParaRPr lang="en-US"/>
          </a:p>
        </p:txBody>
      </p:sp>
    </p:spTree>
    <p:extLst>
      <p:ext uri="{BB962C8B-B14F-4D97-AF65-F5344CB8AC3E}">
        <p14:creationId xmlns:p14="http://schemas.microsoft.com/office/powerpoint/2010/main" val="3012291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Mechanical and manual demolition underway. </a:t>
            </a:r>
          </a:p>
        </p:txBody>
      </p:sp>
      <p:sp>
        <p:nvSpPr>
          <p:cNvPr id="4" name="Slide Number Placeholder 3"/>
          <p:cNvSpPr>
            <a:spLocks noGrp="1"/>
          </p:cNvSpPr>
          <p:nvPr>
            <p:ph type="sldNum" sz="quarter" idx="10"/>
          </p:nvPr>
        </p:nvSpPr>
        <p:spPr/>
        <p:txBody>
          <a:bodyPr/>
          <a:lstStyle/>
          <a:p>
            <a:fld id="{C8617D8A-4FE1-A241-BEAD-2A17B5821234}" type="slidenum">
              <a:rPr lang="en-US" smtClean="0"/>
              <a:t>17</a:t>
            </a:fld>
            <a:endParaRPr lang="en-US"/>
          </a:p>
        </p:txBody>
      </p:sp>
    </p:spTree>
    <p:extLst>
      <p:ext uri="{BB962C8B-B14F-4D97-AF65-F5344CB8AC3E}">
        <p14:creationId xmlns:p14="http://schemas.microsoft.com/office/powerpoint/2010/main" val="3084164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17D8A-4FE1-A241-BEAD-2A17B5821234}" type="slidenum">
              <a:rPr lang="en-US" smtClean="0"/>
              <a:t>18</a:t>
            </a:fld>
            <a:endParaRPr lang="en-US"/>
          </a:p>
        </p:txBody>
      </p:sp>
    </p:spTree>
    <p:extLst>
      <p:ext uri="{BB962C8B-B14F-4D97-AF65-F5344CB8AC3E}">
        <p14:creationId xmlns:p14="http://schemas.microsoft.com/office/powerpoint/2010/main" val="3019871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17D8A-4FE1-A241-BEAD-2A17B5821234}" type="slidenum">
              <a:rPr lang="en-US" smtClean="0"/>
              <a:t>19</a:t>
            </a:fld>
            <a:endParaRPr lang="en-US"/>
          </a:p>
        </p:txBody>
      </p:sp>
    </p:spTree>
    <p:extLst>
      <p:ext uri="{BB962C8B-B14F-4D97-AF65-F5344CB8AC3E}">
        <p14:creationId xmlns:p14="http://schemas.microsoft.com/office/powerpoint/2010/main" val="3341950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6720" y="4329430"/>
            <a:ext cx="6045200" cy="4743450"/>
          </a:xfrm>
        </p:spPr>
        <p:txBody>
          <a:bodyPr/>
          <a:lstStyle/>
          <a:p>
            <a:pPr lvl="0"/>
            <a:r>
              <a:rPr lang="en-US" sz="1200" kern="1200" baseline="0" dirty="0">
                <a:solidFill>
                  <a:schemeClr val="tx1"/>
                </a:solidFill>
                <a:effectLst/>
                <a:latin typeface="+mn-lt"/>
                <a:ea typeface="+mn-ea"/>
                <a:cs typeface="+mn-cs"/>
              </a:rPr>
              <a:t>Service has been operating relatively smoothly the first few weeks.  As we anticipated, t</a:t>
            </a:r>
            <a:r>
              <a:rPr lang="en-US" dirty="0"/>
              <a:t>he L has been crowded at times, but our customers have been remarkably flexible, and a great many have actively sought out and stuck with alternate routes</a:t>
            </a:r>
            <a:r>
              <a:rPr lang="en-US" baseline="0" dirty="0"/>
              <a:t> that have shorter wait times and less crowding.</a:t>
            </a:r>
          </a:p>
          <a:p>
            <a:pPr lvl="0"/>
            <a:endParaRPr lang="en-US" baseline="0" dirty="0"/>
          </a:p>
          <a:p>
            <a:pPr lvl="0"/>
            <a:r>
              <a:rPr lang="en-US" baseline="0" dirty="0"/>
              <a:t>We did experience a few incidents this week in Brooklyn, including a CBTC connectivity issue and a broken third rail (CONFIRM), which unfortunately disrupted L service but were not related to the construction work or the L Project.</a:t>
            </a:r>
          </a:p>
          <a:p>
            <a:pPr lvl="0"/>
            <a:endParaRPr lang="en-US" dirty="0"/>
          </a:p>
          <a:p>
            <a:pPr lvl="0"/>
            <a:r>
              <a:rPr lang="en-US" sz="1200" kern="1200" baseline="0" dirty="0">
                <a:solidFill>
                  <a:schemeClr val="tx1"/>
                </a:solidFill>
                <a:effectLst/>
                <a:latin typeface="+mn-lt"/>
                <a:ea typeface="+mn-ea"/>
                <a:cs typeface="+mn-cs"/>
              </a:rPr>
              <a:t>Staff from across NYCT have been out along the L line helping </a:t>
            </a:r>
            <a:r>
              <a:rPr lang="en-US" dirty="0"/>
              <a:t>customers understand the service alternatives,</a:t>
            </a:r>
            <a:r>
              <a:rPr lang="en-US" baseline="0" dirty="0"/>
              <a:t> </a:t>
            </a:r>
            <a:r>
              <a:rPr lang="en-US" sz="1200" kern="1200" baseline="0" dirty="0">
                <a:solidFill>
                  <a:schemeClr val="tx1"/>
                </a:solidFill>
                <a:effectLst/>
                <a:latin typeface="+mn-lt"/>
                <a:ea typeface="+mn-ea"/>
                <a:cs typeface="+mn-cs"/>
              </a:rPr>
              <a:t>making real-time service announcements, managing crowding in stations and on trains, and offering support. </a:t>
            </a:r>
          </a:p>
          <a:p>
            <a:pPr lvl="0"/>
            <a:endParaRPr lang="en-US" dirty="0"/>
          </a:p>
          <a:p>
            <a:pPr>
              <a:defRPr/>
            </a:pPr>
            <a:r>
              <a:rPr lang="en-US" dirty="0"/>
              <a:t>We have addressed most of the technical issues we initially had with our countdown clocks, and we continue to work to improving announcements and other customer communications both in stations and on trains.</a:t>
            </a:r>
          </a:p>
          <a:p>
            <a:pPr>
              <a:defRPr/>
            </a:pPr>
            <a:endParaRPr lang="en-US" dirty="0"/>
          </a:p>
          <a:p>
            <a:pPr>
              <a:defRPr/>
            </a:pPr>
            <a:r>
              <a:rPr lang="en-US" dirty="0"/>
              <a:t>We appreciate all the feedback we’ve received from our customers – and employees – on ways to improve our operations and communications.</a:t>
            </a:r>
          </a:p>
          <a:p>
            <a:pPr lvl="0"/>
            <a:endParaRPr lang="en-US" sz="1200" kern="1200" baseline="0" dirty="0">
              <a:solidFill>
                <a:schemeClr val="tx1"/>
              </a:solidFill>
              <a:effectLst/>
              <a:latin typeface="+mn-lt"/>
              <a:ea typeface="+mn-ea"/>
              <a:cs typeface="+mn-cs"/>
            </a:endParaRPr>
          </a:p>
          <a:p>
            <a:pPr lvl="0"/>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4811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17D8A-4FE1-A241-BEAD-2A17B5821234}" type="slidenum">
              <a:rPr lang="en-US" smtClean="0"/>
              <a:t>20</a:t>
            </a:fld>
            <a:endParaRPr lang="en-US"/>
          </a:p>
        </p:txBody>
      </p:sp>
    </p:spTree>
    <p:extLst>
      <p:ext uri="{BB962C8B-B14F-4D97-AF65-F5344CB8AC3E}">
        <p14:creationId xmlns:p14="http://schemas.microsoft.com/office/powerpoint/2010/main" val="1710404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617D8A-4FE1-A241-BEAD-2A17B5821234}" type="slidenum">
              <a:rPr lang="en-US" smtClean="0"/>
              <a:t>21</a:t>
            </a:fld>
            <a:endParaRPr lang="en-US"/>
          </a:p>
        </p:txBody>
      </p:sp>
    </p:spTree>
    <p:extLst>
      <p:ext uri="{BB962C8B-B14F-4D97-AF65-F5344CB8AC3E}">
        <p14:creationId xmlns:p14="http://schemas.microsoft.com/office/powerpoint/2010/main" val="351906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We’ve been pleased to see J/M ridership between Brooklyn and Manhattan increase by about 50%.  L ridership is down by a similar percentage, which shows how receptive New Yorkers have been to using other alternatives.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660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Although many customers</a:t>
            </a:r>
            <a:r>
              <a:rPr lang="en-US" baseline="0" dirty="0"/>
              <a:t> have chosen to take alternate routes, we still typically see a </a:t>
            </a:r>
            <a:r>
              <a:rPr lang="en-US" dirty="0"/>
              <a:t>few customers who</a:t>
            </a:r>
            <a:r>
              <a:rPr lang="en-US" baseline="0" dirty="0"/>
              <a:t> are un</a:t>
            </a:r>
            <a:r>
              <a:rPr lang="en-US" dirty="0"/>
              <a:t>able to fit on board at Union Square</a:t>
            </a:r>
            <a:r>
              <a:rPr lang="en-US" baseline="0" dirty="0"/>
              <a:t> </a:t>
            </a:r>
            <a:r>
              <a:rPr lang="en-US" dirty="0"/>
              <a:t>between 9pm and 11pm on weeknights.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5496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far as alternate bus service, </a:t>
            </a:r>
            <a:r>
              <a:rPr lang="en-US" dirty="0"/>
              <a:t>ridership on the Williamsburg Link has been relatively light and many customers in this</a:t>
            </a:r>
            <a:r>
              <a:rPr lang="en-US" baseline="0" dirty="0"/>
              <a:t> area </a:t>
            </a:r>
            <a:r>
              <a:rPr lang="en-US" dirty="0"/>
              <a:t>seem to be walking to and from their destinations.  We are keeping an eye on this bus</a:t>
            </a:r>
            <a:r>
              <a:rPr lang="en-US" baseline="0" dirty="0"/>
              <a:t> </a:t>
            </a:r>
            <a:r>
              <a:rPr lang="en-US" dirty="0"/>
              <a:t>service and will make adjustments.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However,</a:t>
            </a:r>
            <a:r>
              <a:rPr lang="en-US" baseline="0" dirty="0"/>
              <a:t> r</a:t>
            </a:r>
            <a:r>
              <a:rPr lang="en-US" dirty="0"/>
              <a:t>idership on the M14 has</a:t>
            </a:r>
            <a:r>
              <a:rPr lang="en-US" baseline="0" dirty="0"/>
              <a:t> increased notably </a:t>
            </a:r>
            <a:r>
              <a:rPr lang="en-US" dirty="0"/>
              <a:t>(ADD</a:t>
            </a:r>
            <a:r>
              <a:rPr lang="en-US" baseline="0" dirty="0"/>
              <a:t> NUMBER).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 continue to work with our NYPD partners to keep these buses moving</a:t>
            </a:r>
            <a:r>
              <a:rPr lang="en-US" baseline="0" dirty="0"/>
              <a:t> and are excited for the upcoming SBS implementation, which will further improve bus service along 14 St.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1309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That said, we are also hoping to further increase ridership on the M14, which for many trips across Manhattan is faster than the L, given the 20 minute headways, and the scheduled hold at Union Square as Brooklyn-bound trains approach the single-track segment</a:t>
            </a:r>
            <a:r>
              <a:rPr lang="en-US" dirty="0"/>
              <a:t>.</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dirty="0"/>
              <a:t>The picture on the left shows customers leaving a Brooklyn-bound train at First Avenue. We will continue to encourage customers going crosstown to take the M14, which will make more room on the L for customers traveling to Brooklyn.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992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Another area that we will continue to monitor as the summer season approaches is crowding at Bedford Av, particularly on weekends.  While this station is always busy, we expect activity to increase during the warm weather months.  We will continue to have staff actively monitoring the station to prevent overcrowding, and we encourage customers to use the free Williamsburg Link as an alternative to and from this popular area.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4616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9739AE-D61B-4E02-8DE1-BD4EB794FF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Notes Placeholder 5">
            <a:extLst>
              <a:ext uri="{FF2B5EF4-FFF2-40B4-BE49-F238E27FC236}">
                <a16:creationId xmlns="" xmlns:a16="http://schemas.microsoft.com/office/drawing/2014/main" id="{70D27BE9-84FF-4949-9344-0C3BFC14740C}"/>
              </a:ext>
            </a:extLst>
          </p:cNvPr>
          <p:cNvSpPr>
            <a:spLocks noGrp="1"/>
          </p:cNvSpPr>
          <p:nvPr>
            <p:ph type="body" sz="quarter" idx="3"/>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Lastly, I want to thank the many NYCT staff who’ve upped their game to work across disciplines and provide top-notch, proactive customer service.  Thanks also to our NYPD colleagues for their assistance</a:t>
            </a:r>
            <a:r>
              <a:rPr lang="en-US" baseline="0" dirty="0"/>
              <a:t> in keeping customers safe and trains moving.</a:t>
            </a:r>
            <a:endParaRPr lang="en-US" dirty="0"/>
          </a:p>
        </p:txBody>
      </p:sp>
    </p:spTree>
    <p:extLst>
      <p:ext uri="{BB962C8B-B14F-4D97-AF65-F5344CB8AC3E}">
        <p14:creationId xmlns:p14="http://schemas.microsoft.com/office/powerpoint/2010/main" val="4153952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Reminder of the L train program overview</a:t>
            </a:r>
          </a:p>
          <a:p>
            <a:pPr marL="0" indent="0">
              <a:buFontTx/>
              <a:buNone/>
            </a:pPr>
            <a:r>
              <a:rPr lang="en-US" b="1" dirty="0"/>
              <a:t>Recovery from superstorm Sandy</a:t>
            </a:r>
          </a:p>
          <a:p>
            <a:pPr marL="171450" lvl="0" indent="-171450">
              <a:buFontTx/>
              <a:buChar char="-"/>
            </a:pPr>
            <a:r>
              <a:rPr lang="en-US" dirty="0"/>
              <a:t>Replacement of power and signal cables</a:t>
            </a:r>
          </a:p>
          <a:p>
            <a:pPr marL="171450" lvl="0" indent="-171450">
              <a:buFontTx/>
              <a:buChar char="-"/>
            </a:pPr>
            <a:r>
              <a:rPr lang="en-US" dirty="0"/>
              <a:t>Stabilization of bench wall</a:t>
            </a:r>
          </a:p>
          <a:p>
            <a:pPr marL="0" lvl="0" indent="0">
              <a:buFontTx/>
              <a:buNone/>
            </a:pPr>
            <a:r>
              <a:rPr lang="en-US" b="1" dirty="0"/>
              <a:t>Resiliency improvements</a:t>
            </a:r>
          </a:p>
          <a:p>
            <a:pPr marL="171450" lvl="0" indent="-171450">
              <a:buFontTx/>
              <a:buChar char="-"/>
            </a:pPr>
            <a:r>
              <a:rPr lang="en-US" dirty="0"/>
              <a:t>Floodproofing measures, including sealing of vents</a:t>
            </a:r>
          </a:p>
          <a:p>
            <a:pPr marL="171450" lvl="0" indent="-171450">
              <a:buFontTx/>
              <a:buChar char="-"/>
            </a:pPr>
            <a:r>
              <a:rPr lang="en-US" dirty="0"/>
              <a:t>Increase pump capacity</a:t>
            </a:r>
          </a:p>
          <a:p>
            <a:pPr marL="171450" lvl="0" indent="-171450">
              <a:buFontTx/>
              <a:buChar char="-"/>
            </a:pPr>
            <a:r>
              <a:rPr lang="en-US" dirty="0"/>
              <a:t>Cable redundancy</a:t>
            </a:r>
          </a:p>
          <a:p>
            <a:pPr marL="171450" lvl="0" indent="-171450">
              <a:buFontTx/>
              <a:buChar char="-"/>
            </a:pPr>
            <a:r>
              <a:rPr lang="en-US" dirty="0"/>
              <a:t>Pump and fan controls and electrical systems placed out of flood zone</a:t>
            </a:r>
          </a:p>
          <a:p>
            <a:pPr marL="0" lvl="0" indent="0">
              <a:buFontTx/>
              <a:buNone/>
            </a:pPr>
            <a:r>
              <a:rPr lang="en-US" b="1" dirty="0"/>
              <a:t>Core capacity upgrades</a:t>
            </a:r>
          </a:p>
          <a:p>
            <a:pPr marL="171450" lvl="0" indent="-171450">
              <a:buFontTx/>
              <a:buChar char="-"/>
            </a:pPr>
            <a:r>
              <a:rPr lang="en-US" dirty="0"/>
              <a:t>Increase power capacity</a:t>
            </a:r>
          </a:p>
          <a:p>
            <a:pPr marL="171450" lvl="0" indent="-171450">
              <a:buFontTx/>
              <a:buChar char="-"/>
            </a:pPr>
            <a:r>
              <a:rPr lang="en-US" dirty="0"/>
              <a:t>Improved efficiency of systems</a:t>
            </a:r>
          </a:p>
          <a:p>
            <a:pPr marL="171450" lvl="0" indent="-171450">
              <a:buFontTx/>
              <a:buChar char="-"/>
            </a:pPr>
            <a:r>
              <a:rPr lang="en-US" dirty="0"/>
              <a:t>Switch upgrades at 3 Av and Bedford Av</a:t>
            </a:r>
          </a:p>
          <a:p>
            <a:pPr marL="0" lvl="0" indent="0">
              <a:buFontTx/>
              <a:buNone/>
            </a:pPr>
            <a:r>
              <a:rPr lang="en-US" b="1" dirty="0"/>
              <a:t>Station upgrades</a:t>
            </a:r>
          </a:p>
          <a:p>
            <a:pPr marL="171450" lvl="0" indent="-171450">
              <a:buFontTx/>
              <a:buChar char="-"/>
            </a:pPr>
            <a:r>
              <a:rPr lang="en-US" dirty="0"/>
              <a:t>Circulation and accessibility upgrades</a:t>
            </a:r>
          </a:p>
          <a:p>
            <a:pPr marL="628650" lvl="1" indent="-171450">
              <a:buFontTx/>
              <a:buChar char="-"/>
            </a:pPr>
            <a:r>
              <a:rPr lang="en-US" dirty="0"/>
              <a:t>On L @ 6 Av, Union </a:t>
            </a:r>
            <a:r>
              <a:rPr lang="en-US" dirty="0" err="1"/>
              <a:t>Sq</a:t>
            </a:r>
            <a:r>
              <a:rPr lang="en-US" dirty="0"/>
              <a:t>, 1 Av, Bedford Av, Lorimer</a:t>
            </a:r>
          </a:p>
          <a:p>
            <a:pPr marL="628650" lvl="1" indent="-171450">
              <a:buFontTx/>
              <a:buChar char="-"/>
            </a:pPr>
            <a:r>
              <a:rPr lang="en-US" dirty="0"/>
              <a:t>On J/Z @ Marcy Av, Hewes St, Flushing Av, Broadway Junction</a:t>
            </a:r>
          </a:p>
          <a:p>
            <a:pPr marL="628650" lvl="1" indent="-171450">
              <a:buFontTx/>
              <a:buChar char="-"/>
            </a:pPr>
            <a:r>
              <a:rPr lang="en-US" dirty="0"/>
              <a:t>On G @ Court Square, Nassau Av, Metropolitan Av</a:t>
            </a:r>
          </a:p>
          <a:p>
            <a:pPr marL="171450" lvl="0" indent="-171450">
              <a:buFontTx/>
              <a:buChar char="-"/>
            </a:pPr>
            <a:r>
              <a:rPr lang="en-US" dirty="0"/>
              <a:t>State-of-good-repair 	(Graham Av, Morgan Av, DeKalb Av, Bushwick / Aberdeen</a:t>
            </a:r>
          </a:p>
        </p:txBody>
      </p:sp>
      <p:sp>
        <p:nvSpPr>
          <p:cNvPr id="4" name="Slide Number Placeholder 3"/>
          <p:cNvSpPr>
            <a:spLocks noGrp="1"/>
          </p:cNvSpPr>
          <p:nvPr>
            <p:ph type="sldNum" sz="quarter" idx="5"/>
          </p:nvPr>
        </p:nvSpPr>
        <p:spPr/>
        <p:txBody>
          <a:bodyPr/>
          <a:lstStyle/>
          <a:p>
            <a:fld id="{C8617D8A-4FE1-A241-BEAD-2A17B5821234}" type="slidenum">
              <a:rPr lang="en-US" smtClean="0"/>
              <a:t>9</a:t>
            </a:fld>
            <a:endParaRPr lang="en-US"/>
          </a:p>
        </p:txBody>
      </p:sp>
    </p:spTree>
    <p:extLst>
      <p:ext uri="{BB962C8B-B14F-4D97-AF65-F5344CB8AC3E}">
        <p14:creationId xmlns:p14="http://schemas.microsoft.com/office/powerpoint/2010/main" val="4242925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62DF9EC-44C9-B04B-B077-2330A0F4BCC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BF077ED-D67E-9F4D-9C9C-06AE6FE407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46D744D5-6CAA-FA4C-AEA1-E53228C0B2E9}"/>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BCA198B7-FE0E-5144-88BA-5804EA2825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F5423B4-962C-CB40-9549-A596FE98E829}"/>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2184042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1C2C63-3F0E-A54B-9656-3C3F1898FF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22C2AB85-A672-C443-B8CF-5237B4209C6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7C63991-E3C5-F54E-A67B-43FE254A89E1}"/>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399D2D34-EF75-3A48-84D8-35328A75B6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F3E99EAB-3231-A64B-B54A-67280F569C3B}"/>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409384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16EDFEF-C8D4-C343-90B4-CBA7D5110F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36C21995-DD47-D848-8F55-80ECAD33A6A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5BD56BC-61D7-D44D-AC0F-540A7EAB0FBB}"/>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7FA0C38F-5309-BD47-B225-C753F4D160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270346B-16C0-A344-9671-BE8F19B1921B}"/>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422402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2836812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19828085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2254292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2624967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16590992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24791781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34859019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356309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3C4878-DBC2-4B4C-A72B-2E00022A4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D5A37CDC-2C88-F64B-BEEB-57619BAF309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923BE24-DF17-6041-8014-B21641DE7EFF}"/>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C5C5181E-8984-A74F-B952-19DDDF4AF1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EF84971-9E17-314E-A5BE-A65231D76161}"/>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15336474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36543914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3286991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2B458F-CA51-459D-925D-422176083C30}" type="datetimeFigureOut">
              <a:rPr lang="en-US" smtClean="0"/>
              <a:t>5/24/2019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27BF9D-A6B8-4D00-AC4B-EC3E486E20B2}" type="slidenum">
              <a:rPr lang="en-US" smtClean="0"/>
              <a:t>‹#›</a:t>
            </a:fld>
            <a:endParaRPr lang="en-US" dirty="0"/>
          </a:p>
        </p:txBody>
      </p:sp>
    </p:spTree>
    <p:extLst>
      <p:ext uri="{BB962C8B-B14F-4D97-AF65-F5344CB8AC3E}">
        <p14:creationId xmlns:p14="http://schemas.microsoft.com/office/powerpoint/2010/main" val="1663471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AE755F-0909-E24E-8CC3-6300E86FAE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1D6869B2-7496-2A4C-8E4C-162E8EBEC8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EFDAF99B-2369-A14E-94C3-F2F665598EC6}"/>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D79851AB-FCCC-7C4E-94AE-F078BB246F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A6F9E95-7E0F-9845-88E1-4AEC025DAB69}"/>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1975284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5A8A6BB-1092-CD48-8AA3-B5BECCA22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B65D906C-AA7A-AE49-8DD5-252C64A0E23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19D9E176-DFAE-4349-B42B-DFF1E175149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C02D51C-62F0-AA43-86D8-FFA1060DE98D}"/>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6" name="Footer Placeholder 5">
            <a:extLst>
              <a:ext uri="{FF2B5EF4-FFF2-40B4-BE49-F238E27FC236}">
                <a16:creationId xmlns="" xmlns:a16="http://schemas.microsoft.com/office/drawing/2014/main" id="{FB5DBB45-CCF0-9E4E-BE98-8A8DCA712A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705862F-6D0A-B64B-8410-60269D42C16A}"/>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2960531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0C2DB1-1C4F-B84D-9184-CF338CDCC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807AACA7-6657-6A47-B88E-CDA46FA3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617F6761-E77A-C445-8589-70F015F52F7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9D08208A-BCA2-A942-9A2C-D8DF163B17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CE1A1B2C-0A58-7248-A0C0-FFC24898A4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FBB6CE6D-9B16-5D43-AF8C-DF1500235808}"/>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8" name="Footer Placeholder 7">
            <a:extLst>
              <a:ext uri="{FF2B5EF4-FFF2-40B4-BE49-F238E27FC236}">
                <a16:creationId xmlns="" xmlns:a16="http://schemas.microsoft.com/office/drawing/2014/main" id="{B01A3827-1489-8E43-A7F4-E1E1D56E2A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012B5E71-8968-3245-8B4B-F941CFB8BDD9}"/>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3191030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74890FF-7641-B047-B94D-B64339A7D1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9F1B9B39-F53C-944A-A98C-A24AEC585B47}"/>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4" name="Footer Placeholder 3">
            <a:extLst>
              <a:ext uri="{FF2B5EF4-FFF2-40B4-BE49-F238E27FC236}">
                <a16:creationId xmlns="" xmlns:a16="http://schemas.microsoft.com/office/drawing/2014/main" id="{84E7EBD8-6E31-B345-A6D7-664BB8A8092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FC7CB2E6-D434-5F48-A4F9-7BD815E63DE1}"/>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994595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0497F8D-35BB-8647-AF27-2575FF23CCCA}"/>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3" name="Footer Placeholder 2">
            <a:extLst>
              <a:ext uri="{FF2B5EF4-FFF2-40B4-BE49-F238E27FC236}">
                <a16:creationId xmlns="" xmlns:a16="http://schemas.microsoft.com/office/drawing/2014/main" id="{CAA84B74-D3B1-E84A-BA6D-33B52FE8731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70C9EB20-3370-914B-8C87-A91AE74C894C}"/>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2523234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47081F-4588-4240-9045-2670335617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6AD3C51A-79B9-B44A-944F-6AE1997FFF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A4A21DF5-4F62-6843-B383-CEE1EA5334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6BA50E05-612A-EA43-B114-A54741BA5366}"/>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6" name="Footer Placeholder 5">
            <a:extLst>
              <a:ext uri="{FF2B5EF4-FFF2-40B4-BE49-F238E27FC236}">
                <a16:creationId xmlns="" xmlns:a16="http://schemas.microsoft.com/office/drawing/2014/main" id="{3B47B440-4193-4945-87EB-1AD079D1C5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03FCFBD-0CA7-3448-8528-FE08E249C450}"/>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960896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4AEC3F-9FFF-E844-B360-AA4ECA4F50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3171DD5D-12EC-474C-A409-DBB80B04FE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BB778ACB-0942-0045-B525-7388C50CBE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8F8224AD-0BCF-A046-8F64-408FD71B8668}"/>
              </a:ext>
            </a:extLst>
          </p:cNvPr>
          <p:cNvSpPr>
            <a:spLocks noGrp="1"/>
          </p:cNvSpPr>
          <p:nvPr>
            <p:ph type="dt" sz="half" idx="10"/>
          </p:nvPr>
        </p:nvSpPr>
        <p:spPr/>
        <p:txBody>
          <a:bodyPr/>
          <a:lstStyle/>
          <a:p>
            <a:fld id="{56A7C12B-BF4F-E64D-97F6-6FFC8E19589B}" type="datetimeFigureOut">
              <a:rPr lang="en-US" smtClean="0"/>
              <a:t>5/24/2019</a:t>
            </a:fld>
            <a:endParaRPr lang="en-US"/>
          </a:p>
        </p:txBody>
      </p:sp>
      <p:sp>
        <p:nvSpPr>
          <p:cNvPr id="6" name="Footer Placeholder 5">
            <a:extLst>
              <a:ext uri="{FF2B5EF4-FFF2-40B4-BE49-F238E27FC236}">
                <a16:creationId xmlns="" xmlns:a16="http://schemas.microsoft.com/office/drawing/2014/main" id="{4C00B511-2A29-974C-9A77-EE6167AD5D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C87B042E-4799-9642-A327-50951283BCF0}"/>
              </a:ext>
            </a:extLst>
          </p:cNvPr>
          <p:cNvSpPr>
            <a:spLocks noGrp="1"/>
          </p:cNvSpPr>
          <p:nvPr>
            <p:ph type="sldNum" sz="quarter" idx="12"/>
          </p:nvPr>
        </p:nvSpPr>
        <p:spPr/>
        <p:txBody>
          <a:bodyPr/>
          <a:lstStyle/>
          <a:p>
            <a:fld id="{B77A47F0-0AA7-FC42-83B9-106CDF470BCE}" type="slidenum">
              <a:rPr lang="en-US" smtClean="0"/>
              <a:t>‹#›</a:t>
            </a:fld>
            <a:endParaRPr lang="en-US"/>
          </a:p>
        </p:txBody>
      </p:sp>
    </p:spTree>
    <p:extLst>
      <p:ext uri="{BB962C8B-B14F-4D97-AF65-F5344CB8AC3E}">
        <p14:creationId xmlns:p14="http://schemas.microsoft.com/office/powerpoint/2010/main" val="782041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FF6B2802-DD6A-914A-8ADA-D828CD8BEF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FB2BA52E-3EE0-AB49-9F68-D0B2636307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8030CE4A-945E-3640-8E4A-BE43DE6CE6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A7C12B-BF4F-E64D-97F6-6FFC8E19589B}" type="datetimeFigureOut">
              <a:rPr lang="en-US" smtClean="0"/>
              <a:t>5/24/2019</a:t>
            </a:fld>
            <a:endParaRPr lang="en-US"/>
          </a:p>
        </p:txBody>
      </p:sp>
      <p:sp>
        <p:nvSpPr>
          <p:cNvPr id="5" name="Footer Placeholder 4">
            <a:extLst>
              <a:ext uri="{FF2B5EF4-FFF2-40B4-BE49-F238E27FC236}">
                <a16:creationId xmlns="" xmlns:a16="http://schemas.microsoft.com/office/drawing/2014/main" id="{AE60CE1C-AA3D-2847-98FF-E7D085F3B4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A7FDA764-6664-4348-832A-38A8213D6D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7A47F0-0AA7-FC42-83B9-106CDF470BCE}" type="slidenum">
              <a:rPr lang="en-US" smtClean="0"/>
              <a:t>‹#›</a:t>
            </a:fld>
            <a:endParaRPr lang="en-US"/>
          </a:p>
        </p:txBody>
      </p:sp>
    </p:spTree>
    <p:extLst>
      <p:ext uri="{BB962C8B-B14F-4D97-AF65-F5344CB8AC3E}">
        <p14:creationId xmlns:p14="http://schemas.microsoft.com/office/powerpoint/2010/main" val="27474251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B458F-CA51-459D-925D-422176083C30}" type="datetimeFigureOut">
              <a:rPr lang="en-US" smtClean="0"/>
              <a:t>5/24/2019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27BF9D-A6B8-4D00-AC4B-EC3E486E20B2}" type="slidenum">
              <a:rPr lang="en-US" smtClean="0"/>
              <a:t>‹#›</a:t>
            </a:fld>
            <a:endParaRPr lang="en-US" dirty="0"/>
          </a:p>
        </p:txBody>
      </p:sp>
    </p:spTree>
    <p:extLst>
      <p:ext uri="{BB962C8B-B14F-4D97-AF65-F5344CB8AC3E}">
        <p14:creationId xmlns:p14="http://schemas.microsoft.com/office/powerpoint/2010/main" val="1729964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9.jpg_large"/></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F8DD6BE1-1BE5-3240-89F6-2AFE91572E7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52907" y="0"/>
            <a:ext cx="10140176" cy="6858000"/>
          </a:xfrm>
          <a:prstGeom prst="rect">
            <a:avLst/>
          </a:prstGeom>
        </p:spPr>
      </p:pic>
      <p:sp>
        <p:nvSpPr>
          <p:cNvPr id="9" name="Rectangle 8">
            <a:extLst>
              <a:ext uri="{FF2B5EF4-FFF2-40B4-BE49-F238E27FC236}">
                <a16:creationId xmlns="" xmlns:a16="http://schemas.microsoft.com/office/drawing/2014/main" id="{97214281-4898-9546-A781-934BD2CCE8C4}"/>
              </a:ext>
            </a:extLst>
          </p:cNvPr>
          <p:cNvSpPr/>
          <p:nvPr/>
        </p:nvSpPr>
        <p:spPr>
          <a:xfrm>
            <a:off x="0" y="0"/>
            <a:ext cx="6545470" cy="6858000"/>
          </a:xfrm>
          <a:prstGeom prst="rect">
            <a:avLst/>
          </a:prstGeom>
          <a:gradFill flip="none" rotWithShape="1">
            <a:gsLst>
              <a:gs pos="38000">
                <a:schemeClr val="tx1">
                  <a:lumMod val="95000"/>
                  <a:lumOff val="5000"/>
                </a:schemeClr>
              </a:gs>
              <a:gs pos="99000">
                <a:schemeClr val="accent1">
                  <a:tint val="23500"/>
                  <a:satMod val="160000"/>
                  <a:alpha val="0"/>
                  <a:lumMod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 xmlns:a16="http://schemas.microsoft.com/office/drawing/2014/main" id="{77C4086A-1B6F-2544-B856-33B9CA5C4EDB}"/>
              </a:ext>
            </a:extLst>
          </p:cNvPr>
          <p:cNvSpPr txBox="1"/>
          <p:nvPr/>
        </p:nvSpPr>
        <p:spPr>
          <a:xfrm>
            <a:off x="579863" y="5233816"/>
            <a:ext cx="6660349" cy="523220"/>
          </a:xfrm>
          <a:prstGeom prst="rect">
            <a:avLst/>
          </a:prstGeom>
          <a:noFill/>
        </p:spPr>
        <p:txBody>
          <a:bodyPr wrap="none" rtlCol="0">
            <a:spAutoFit/>
          </a:bodyPr>
          <a:lstStyle/>
          <a:p>
            <a:r>
              <a:rPr lang="en-US" sz="2800" b="1" dirty="0">
                <a:solidFill>
                  <a:schemeClr val="bg1"/>
                </a:solidFill>
                <a:latin typeface="Trebuchet MS" panose="020B0703020202090204" pitchFamily="34" charset="0"/>
              </a:rPr>
              <a:t>Canarsie Tunnel Rehabilitation Project</a:t>
            </a:r>
          </a:p>
        </p:txBody>
      </p:sp>
      <p:sp>
        <p:nvSpPr>
          <p:cNvPr id="5" name="TextBox 4">
            <a:extLst>
              <a:ext uri="{FF2B5EF4-FFF2-40B4-BE49-F238E27FC236}">
                <a16:creationId xmlns="" xmlns:a16="http://schemas.microsoft.com/office/drawing/2014/main" id="{34BC30DD-2E15-F949-AFE9-29E83DFA78F5}"/>
              </a:ext>
            </a:extLst>
          </p:cNvPr>
          <p:cNvSpPr txBox="1"/>
          <p:nvPr/>
        </p:nvSpPr>
        <p:spPr>
          <a:xfrm>
            <a:off x="579863" y="5649313"/>
            <a:ext cx="1400255" cy="369332"/>
          </a:xfrm>
          <a:prstGeom prst="rect">
            <a:avLst/>
          </a:prstGeom>
          <a:noFill/>
        </p:spPr>
        <p:txBody>
          <a:bodyPr wrap="none" rtlCol="0">
            <a:spAutoFit/>
          </a:bodyPr>
          <a:lstStyle/>
          <a:p>
            <a:r>
              <a:rPr lang="en-US" dirty="0">
                <a:solidFill>
                  <a:schemeClr val="bg1"/>
                </a:solidFill>
              </a:rPr>
              <a:t>20 May 2019</a:t>
            </a:r>
          </a:p>
        </p:txBody>
      </p:sp>
      <p:sp>
        <p:nvSpPr>
          <p:cNvPr id="6" name="TextBox 5">
            <a:extLst>
              <a:ext uri="{FF2B5EF4-FFF2-40B4-BE49-F238E27FC236}">
                <a16:creationId xmlns="" xmlns:a16="http://schemas.microsoft.com/office/drawing/2014/main" id="{3BC8A1CB-A5CE-AA4B-B25C-9C500CE5BEC7}"/>
              </a:ext>
            </a:extLst>
          </p:cNvPr>
          <p:cNvSpPr txBox="1"/>
          <p:nvPr/>
        </p:nvSpPr>
        <p:spPr>
          <a:xfrm>
            <a:off x="579863" y="5919279"/>
            <a:ext cx="2386038" cy="369332"/>
          </a:xfrm>
          <a:prstGeom prst="rect">
            <a:avLst/>
          </a:prstGeom>
          <a:noFill/>
        </p:spPr>
        <p:txBody>
          <a:bodyPr wrap="none" rtlCol="0">
            <a:spAutoFit/>
          </a:bodyPr>
          <a:lstStyle/>
          <a:p>
            <a:r>
              <a:rPr lang="en-US" dirty="0">
                <a:solidFill>
                  <a:schemeClr val="bg1"/>
                </a:solidFill>
              </a:rPr>
              <a:t>MTA Transit Committee</a:t>
            </a:r>
          </a:p>
        </p:txBody>
      </p:sp>
    </p:spTree>
    <p:extLst>
      <p:ext uri="{BB962C8B-B14F-4D97-AF65-F5344CB8AC3E}">
        <p14:creationId xmlns:p14="http://schemas.microsoft.com/office/powerpoint/2010/main" val="983202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fence, water, outdoor, person&#10;&#10;Description generated with very high confidence">
            <a:extLst>
              <a:ext uri="{FF2B5EF4-FFF2-40B4-BE49-F238E27FC236}">
                <a16:creationId xmlns="" xmlns:a16="http://schemas.microsoft.com/office/drawing/2014/main" id="{E511B0BA-DDBA-4195-9928-3B0633F888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a:off x="6141721" y="402755"/>
            <a:ext cx="5728548" cy="6214533"/>
          </a:xfrm>
          <a:prstGeom prst="rect">
            <a:avLst/>
          </a:prstGeom>
        </p:spPr>
      </p:pic>
      <p:pic>
        <p:nvPicPr>
          <p:cNvPr id="7" name="Picture 6" descr="A close up of a cage&#10;&#10;Description generated with high confidence">
            <a:extLst>
              <a:ext uri="{FF2B5EF4-FFF2-40B4-BE49-F238E27FC236}">
                <a16:creationId xmlns="" xmlns:a16="http://schemas.microsoft.com/office/drawing/2014/main" id="{0DD206F0-4103-4252-AD3D-45B25B52E6B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43068" y="402754"/>
            <a:ext cx="5728547" cy="6214533"/>
          </a:xfrm>
          <a:prstGeom prst="rect">
            <a:avLst/>
          </a:prstGeom>
        </p:spPr>
      </p:pic>
      <p:sp>
        <p:nvSpPr>
          <p:cNvPr id="8" name="TextBox 7">
            <a:extLst>
              <a:ext uri="{FF2B5EF4-FFF2-40B4-BE49-F238E27FC236}">
                <a16:creationId xmlns="" xmlns:a16="http://schemas.microsoft.com/office/drawing/2014/main" id="{7ECA545D-9126-4D75-904F-B8C2F3F5BA1B}"/>
              </a:ext>
            </a:extLst>
          </p:cNvPr>
          <p:cNvSpPr txBox="1"/>
          <p:nvPr/>
        </p:nvSpPr>
        <p:spPr>
          <a:xfrm>
            <a:off x="1070490" y="6092755"/>
            <a:ext cx="10051021" cy="461665"/>
          </a:xfrm>
          <a:prstGeom prst="rect">
            <a:avLst/>
          </a:prstGeom>
          <a:gradFill>
            <a:gsLst>
              <a:gs pos="11000">
                <a:schemeClr val="accent3">
                  <a:alpha val="56000"/>
                </a:schemeClr>
              </a:gs>
              <a:gs pos="0">
                <a:schemeClr val="bg1">
                  <a:lumMod val="75000"/>
                </a:schemeClr>
              </a:gs>
            </a:gsLst>
            <a:path path="circle">
              <a:fillToRect l="100000" t="100000"/>
            </a:path>
          </a:gradFill>
        </p:spPr>
        <p:txBody>
          <a:bodyPr wrap="none" rtlCol="0">
            <a:spAutoFit/>
          </a:bodyPr>
          <a:lstStyle/>
          <a:p>
            <a:r>
              <a:rPr lang="en-US" sz="2400" b="1" dirty="0">
                <a:solidFill>
                  <a:schemeClr val="bg1"/>
                </a:solidFill>
                <a:latin typeface="Trebuchet MS" panose="020B0703020202090204" pitchFamily="34" charset="0"/>
              </a:rPr>
              <a:t>Rebar installation and concrete pour for Ave B substation invert slab</a:t>
            </a:r>
          </a:p>
        </p:txBody>
      </p:sp>
    </p:spTree>
    <p:extLst>
      <p:ext uri="{BB962C8B-B14F-4D97-AF65-F5344CB8AC3E}">
        <p14:creationId xmlns:p14="http://schemas.microsoft.com/office/powerpoint/2010/main" val="3840157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room&#10;&#10;Description generated with very high confidence">
            <a:extLst>
              <a:ext uri="{FF2B5EF4-FFF2-40B4-BE49-F238E27FC236}">
                <a16:creationId xmlns="" xmlns:a16="http://schemas.microsoft.com/office/drawing/2014/main" id="{5FF01D7C-0343-4AD7-A13C-414C01984D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3276"/>
            <a:ext cx="12191999" cy="7619970"/>
          </a:xfrm>
          <a:prstGeom prst="rect">
            <a:avLst/>
          </a:prstGeom>
        </p:spPr>
      </p:pic>
      <p:pic>
        <p:nvPicPr>
          <p:cNvPr id="4" name="Picture 3" descr="A person walking in the rain&#10;&#10;Description generated with high confidence">
            <a:extLst>
              <a:ext uri="{FF2B5EF4-FFF2-40B4-BE49-F238E27FC236}">
                <a16:creationId xmlns="" xmlns:a16="http://schemas.microsoft.com/office/drawing/2014/main" id="{48CD81D5-28EC-47A7-8447-425D1886BB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65778" y="3938954"/>
            <a:ext cx="5903973" cy="3516923"/>
          </a:xfrm>
          <a:prstGeom prst="rect">
            <a:avLst/>
          </a:prstGeom>
        </p:spPr>
      </p:pic>
      <p:sp>
        <p:nvSpPr>
          <p:cNvPr id="7" name="TextBox 6">
            <a:extLst>
              <a:ext uri="{FF2B5EF4-FFF2-40B4-BE49-F238E27FC236}">
                <a16:creationId xmlns="" xmlns:a16="http://schemas.microsoft.com/office/drawing/2014/main" id="{C34D0B5E-DF24-4F95-A767-3543C98E69DF}"/>
              </a:ext>
            </a:extLst>
          </p:cNvPr>
          <p:cNvSpPr txBox="1"/>
          <p:nvPr/>
        </p:nvSpPr>
        <p:spPr>
          <a:xfrm>
            <a:off x="0" y="6611778"/>
            <a:ext cx="6773393" cy="492443"/>
          </a:xfrm>
          <a:prstGeom prst="rect">
            <a:avLst/>
          </a:prstGeom>
          <a:gradFill>
            <a:gsLst>
              <a:gs pos="11000">
                <a:schemeClr val="accent3">
                  <a:alpha val="56000"/>
                </a:schemeClr>
              </a:gs>
              <a:gs pos="0">
                <a:schemeClr val="bg1">
                  <a:lumMod val="75000"/>
                </a:schemeClr>
              </a:gs>
            </a:gsLst>
            <a:path path="circle">
              <a:fillToRect l="100000" t="100000"/>
            </a:path>
          </a:gradFill>
        </p:spPr>
        <p:txBody>
          <a:bodyPr wrap="none" rtlCol="0">
            <a:spAutoFit/>
          </a:bodyPr>
          <a:lstStyle/>
          <a:p>
            <a:r>
              <a:rPr lang="en-US" sz="2600" b="1" dirty="0">
                <a:solidFill>
                  <a:schemeClr val="bg1"/>
                </a:solidFill>
                <a:latin typeface="Trebuchet MS" panose="020B0703020202090204" pitchFamily="34" charset="0"/>
              </a:rPr>
              <a:t>Stairs at new 1</a:t>
            </a:r>
            <a:r>
              <a:rPr lang="en-US" sz="2600" b="1" baseline="30000" dirty="0">
                <a:solidFill>
                  <a:schemeClr val="bg1"/>
                </a:solidFill>
                <a:latin typeface="Trebuchet MS" panose="020B0703020202090204" pitchFamily="34" charset="0"/>
              </a:rPr>
              <a:t>st</a:t>
            </a:r>
            <a:r>
              <a:rPr lang="en-US" sz="2600" b="1" dirty="0">
                <a:solidFill>
                  <a:schemeClr val="bg1"/>
                </a:solidFill>
                <a:latin typeface="Trebuchet MS" panose="020B0703020202090204" pitchFamily="34" charset="0"/>
              </a:rPr>
              <a:t> Ave Entrance, south side</a:t>
            </a:r>
          </a:p>
        </p:txBody>
      </p:sp>
    </p:spTree>
    <p:extLst>
      <p:ext uri="{BB962C8B-B14F-4D97-AF65-F5344CB8AC3E}">
        <p14:creationId xmlns:p14="http://schemas.microsoft.com/office/powerpoint/2010/main" val="2342002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8DE4C4E9-0DBF-4D4F-B10D-5EDA753EF9BE}"/>
              </a:ext>
            </a:extLst>
          </p:cNvPr>
          <p:cNvSpPr txBox="1"/>
          <p:nvPr/>
        </p:nvSpPr>
        <p:spPr>
          <a:xfrm>
            <a:off x="4074289" y="2361235"/>
            <a:ext cx="5359078" cy="369332"/>
          </a:xfrm>
          <a:prstGeom prst="rect">
            <a:avLst/>
          </a:prstGeom>
          <a:noFill/>
        </p:spPr>
        <p:txBody>
          <a:bodyPr wrap="square" rtlCol="0">
            <a:spAutoFit/>
          </a:bodyPr>
          <a:lstStyle/>
          <a:p>
            <a:r>
              <a:rPr lang="en-US" dirty="0"/>
              <a:t>Placeholder for new dust dashboard when ready </a:t>
            </a:r>
          </a:p>
        </p:txBody>
      </p:sp>
      <p:pic>
        <p:nvPicPr>
          <p:cNvPr id="4" name="Picture 3">
            <a:extLst>
              <a:ext uri="{FF2B5EF4-FFF2-40B4-BE49-F238E27FC236}">
                <a16:creationId xmlns="" xmlns:a16="http://schemas.microsoft.com/office/drawing/2014/main" id="{CF821991-5BBF-4BBE-979C-5114DB79BB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75764"/>
            <a:ext cx="12296172" cy="7733764"/>
          </a:xfrm>
          <a:prstGeom prst="rect">
            <a:avLst/>
          </a:prstGeom>
        </p:spPr>
      </p:pic>
      <p:sp>
        <p:nvSpPr>
          <p:cNvPr id="6" name="TextBox 5">
            <a:extLst>
              <a:ext uri="{FF2B5EF4-FFF2-40B4-BE49-F238E27FC236}">
                <a16:creationId xmlns="" xmlns:a16="http://schemas.microsoft.com/office/drawing/2014/main" id="{830931B6-0EAE-49DC-AD02-42F045CE8E6C}"/>
              </a:ext>
            </a:extLst>
          </p:cNvPr>
          <p:cNvSpPr txBox="1"/>
          <p:nvPr/>
        </p:nvSpPr>
        <p:spPr>
          <a:xfrm>
            <a:off x="81023" y="6148109"/>
            <a:ext cx="5988755"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New stairs at Bedford Avenue Station</a:t>
            </a:r>
          </a:p>
        </p:txBody>
      </p:sp>
    </p:spTree>
    <p:extLst>
      <p:ext uri="{BB962C8B-B14F-4D97-AF65-F5344CB8AC3E}">
        <p14:creationId xmlns:p14="http://schemas.microsoft.com/office/powerpoint/2010/main" val="249355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yellow, indoor&#10;&#10;Description generated with high confidence">
            <a:extLst>
              <a:ext uri="{FF2B5EF4-FFF2-40B4-BE49-F238E27FC236}">
                <a16:creationId xmlns="" xmlns:a16="http://schemas.microsoft.com/office/drawing/2014/main" id="{AA6FBEF2-C4E9-468C-830F-543BEB1FE1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64083" y="0"/>
            <a:ext cx="8804563" cy="7164652"/>
          </a:xfrm>
          <a:prstGeom prst="rect">
            <a:avLst/>
          </a:prstGeom>
        </p:spPr>
      </p:pic>
      <p:pic>
        <p:nvPicPr>
          <p:cNvPr id="9" name="Picture 8">
            <a:extLst>
              <a:ext uri="{FF2B5EF4-FFF2-40B4-BE49-F238E27FC236}">
                <a16:creationId xmlns="" xmlns:a16="http://schemas.microsoft.com/office/drawing/2014/main" id="{1F0900DC-1B9C-4004-8871-F436F02BD0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99040" y="2096"/>
            <a:ext cx="9170374" cy="7039972"/>
          </a:xfrm>
          <a:prstGeom prst="rect">
            <a:avLst/>
          </a:prstGeom>
        </p:spPr>
      </p:pic>
      <p:sp>
        <p:nvSpPr>
          <p:cNvPr id="7" name="TextBox 6">
            <a:extLst>
              <a:ext uri="{FF2B5EF4-FFF2-40B4-BE49-F238E27FC236}">
                <a16:creationId xmlns="" xmlns:a16="http://schemas.microsoft.com/office/drawing/2014/main" id="{9D1F773C-5775-456C-82B7-9A850558C911}"/>
              </a:ext>
            </a:extLst>
          </p:cNvPr>
          <p:cNvSpPr txBox="1"/>
          <p:nvPr/>
        </p:nvSpPr>
        <p:spPr>
          <a:xfrm>
            <a:off x="1364304" y="372343"/>
            <a:ext cx="5307030"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Cable being pulled and strapped </a:t>
            </a:r>
          </a:p>
        </p:txBody>
      </p:sp>
    </p:spTree>
    <p:extLst>
      <p:ext uri="{BB962C8B-B14F-4D97-AF65-F5344CB8AC3E}">
        <p14:creationId xmlns:p14="http://schemas.microsoft.com/office/powerpoint/2010/main" val="1605208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8599990" cy="6858000"/>
          </a:xfrm>
          <a:prstGeom prst="rect">
            <a:avLst/>
          </a:prstGeom>
        </p:spPr>
      </p:pic>
      <p:sp>
        <p:nvSpPr>
          <p:cNvPr id="4" name="TextBox 3">
            <a:extLst>
              <a:ext uri="{FF2B5EF4-FFF2-40B4-BE49-F238E27FC236}">
                <a16:creationId xmlns="" xmlns:a16="http://schemas.microsoft.com/office/drawing/2014/main" id="{830931B6-0EAE-49DC-AD02-42F045CE8E6C}"/>
              </a:ext>
            </a:extLst>
          </p:cNvPr>
          <p:cNvSpPr txBox="1"/>
          <p:nvPr/>
        </p:nvSpPr>
        <p:spPr>
          <a:xfrm>
            <a:off x="593087" y="324047"/>
            <a:ext cx="4168898"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Removal of old track ties</a:t>
            </a:r>
          </a:p>
        </p:txBody>
      </p:sp>
      <p:pic>
        <p:nvPicPr>
          <p:cNvPr id="6" name="Picture 5" descr="A picture containing indoor, ceiling, train&#10;&#10;Description generated with high confidence">
            <a:extLst>
              <a:ext uri="{FF2B5EF4-FFF2-40B4-BE49-F238E27FC236}">
                <a16:creationId xmlns="" xmlns:a16="http://schemas.microsoft.com/office/drawing/2014/main" id="{D539377E-ECC1-4480-828B-AC5BF480A27E}"/>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bright="17000"/>
                    </a14:imgEffect>
                  </a14:imgLayer>
                </a14:imgProps>
              </a:ext>
              <a:ext uri="{28A0092B-C50C-407E-A947-70E740481C1C}">
                <a14:useLocalDpi xmlns:a14="http://schemas.microsoft.com/office/drawing/2010/main"/>
              </a:ext>
            </a:extLst>
          </a:blip>
          <a:stretch>
            <a:fillRect/>
          </a:stretch>
        </p:blipFill>
        <p:spPr>
          <a:xfrm rot="5400000">
            <a:off x="6191250" y="868295"/>
            <a:ext cx="6858000" cy="5143500"/>
          </a:xfrm>
          <a:prstGeom prst="rect">
            <a:avLst/>
          </a:prstGeom>
        </p:spPr>
      </p:pic>
      <p:sp>
        <p:nvSpPr>
          <p:cNvPr id="7" name="TextBox 6">
            <a:extLst>
              <a:ext uri="{FF2B5EF4-FFF2-40B4-BE49-F238E27FC236}">
                <a16:creationId xmlns="" xmlns:a16="http://schemas.microsoft.com/office/drawing/2014/main" id="{38E03EF1-E563-4BBA-B682-93AE68C98070}"/>
              </a:ext>
            </a:extLst>
          </p:cNvPr>
          <p:cNvSpPr txBox="1"/>
          <p:nvPr/>
        </p:nvSpPr>
        <p:spPr>
          <a:xfrm>
            <a:off x="7535801" y="5719779"/>
            <a:ext cx="3766544"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Adjustment of new rail</a:t>
            </a:r>
          </a:p>
        </p:txBody>
      </p:sp>
    </p:spTree>
    <p:extLst>
      <p:ext uri="{BB962C8B-B14F-4D97-AF65-F5344CB8AC3E}">
        <p14:creationId xmlns:p14="http://schemas.microsoft.com/office/powerpoint/2010/main" val="1776675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rain, track, indoor&#10;&#10;Description generated with high confidence">
            <a:extLst>
              <a:ext uri="{FF2B5EF4-FFF2-40B4-BE49-F238E27FC236}">
                <a16:creationId xmlns="" xmlns:a16="http://schemas.microsoft.com/office/drawing/2014/main" id="{76827309-BC34-4A41-A8D0-EF130410E247}"/>
              </a:ext>
            </a:extLst>
          </p:cNvPr>
          <p:cNvPicPr>
            <a:picLocks noChangeAspect="1"/>
          </p:cNvPicPr>
          <p:nvPr/>
        </p:nvPicPr>
        <p:blipFill>
          <a:blip r:embed="rId3"/>
          <a:stretch>
            <a:fillRect/>
          </a:stretch>
        </p:blipFill>
        <p:spPr>
          <a:xfrm>
            <a:off x="4073640" y="11044"/>
            <a:ext cx="8118360" cy="6846955"/>
          </a:xfrm>
          <a:prstGeom prst="rect">
            <a:avLst/>
          </a:prstGeom>
        </p:spPr>
      </p:pic>
      <p:pic>
        <p:nvPicPr>
          <p:cNvPr id="5" name="Picture 4" descr="A picture containing person&#10;&#10;Description generated with high confidence">
            <a:extLst>
              <a:ext uri="{FF2B5EF4-FFF2-40B4-BE49-F238E27FC236}">
                <a16:creationId xmlns="" xmlns:a16="http://schemas.microsoft.com/office/drawing/2014/main" id="{82C7A79C-52BE-43C6-A88E-A94D8C97E4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367496" y="378541"/>
            <a:ext cx="6858000" cy="6123008"/>
          </a:xfrm>
          <a:prstGeom prst="rect">
            <a:avLst/>
          </a:prstGeom>
        </p:spPr>
      </p:pic>
      <p:sp>
        <p:nvSpPr>
          <p:cNvPr id="4" name="TextBox 3">
            <a:extLst>
              <a:ext uri="{FF2B5EF4-FFF2-40B4-BE49-F238E27FC236}">
                <a16:creationId xmlns="" xmlns:a16="http://schemas.microsoft.com/office/drawing/2014/main" id="{830931B6-0EAE-49DC-AD02-42F045CE8E6C}"/>
              </a:ext>
            </a:extLst>
          </p:cNvPr>
          <p:cNvSpPr txBox="1"/>
          <p:nvPr/>
        </p:nvSpPr>
        <p:spPr>
          <a:xfrm>
            <a:off x="1519062" y="6099815"/>
            <a:ext cx="2863541"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Track alignment </a:t>
            </a:r>
          </a:p>
        </p:txBody>
      </p:sp>
      <p:sp>
        <p:nvSpPr>
          <p:cNvPr id="7" name="TextBox 6">
            <a:extLst>
              <a:ext uri="{FF2B5EF4-FFF2-40B4-BE49-F238E27FC236}">
                <a16:creationId xmlns="" xmlns:a16="http://schemas.microsoft.com/office/drawing/2014/main" id="{38E03EF1-E563-4BBA-B682-93AE68C98070}"/>
              </a:ext>
            </a:extLst>
          </p:cNvPr>
          <p:cNvSpPr txBox="1"/>
          <p:nvPr/>
        </p:nvSpPr>
        <p:spPr>
          <a:xfrm>
            <a:off x="7859894" y="293137"/>
            <a:ext cx="3981008" cy="1292662"/>
          </a:xfrm>
          <a:prstGeom prst="rect">
            <a:avLst/>
          </a:prstGeom>
          <a:noFill/>
        </p:spPr>
        <p:txBody>
          <a:bodyPr wrap="square" rtlCol="0">
            <a:spAutoFit/>
          </a:bodyPr>
          <a:lstStyle/>
          <a:p>
            <a:r>
              <a:rPr lang="en-US" sz="2600" b="1" dirty="0">
                <a:solidFill>
                  <a:schemeClr val="bg1"/>
                </a:solidFill>
                <a:latin typeface="Trebuchet MS" panose="020B0703020202090204" pitchFamily="34" charset="0"/>
              </a:rPr>
              <a:t>New mortar placed and third rail appurtenances installed  </a:t>
            </a:r>
          </a:p>
        </p:txBody>
      </p:sp>
    </p:spTree>
    <p:extLst>
      <p:ext uri="{BB962C8B-B14F-4D97-AF65-F5344CB8AC3E}">
        <p14:creationId xmlns:p14="http://schemas.microsoft.com/office/powerpoint/2010/main" val="9420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building, indoor&#10;&#10;Description generated with very high confidence">
            <a:extLst>
              <a:ext uri="{FF2B5EF4-FFF2-40B4-BE49-F238E27FC236}">
                <a16:creationId xmlns="" xmlns:a16="http://schemas.microsoft.com/office/drawing/2014/main" id="{7517F45C-5C52-4BC8-92BB-31DA689A101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53043"/>
            <a:ext cx="12191999" cy="7142437"/>
          </a:xfrm>
          <a:prstGeom prst="rect">
            <a:avLst/>
          </a:prstGeom>
        </p:spPr>
      </p:pic>
      <p:sp>
        <p:nvSpPr>
          <p:cNvPr id="9" name="TextBox 8">
            <a:extLst>
              <a:ext uri="{FF2B5EF4-FFF2-40B4-BE49-F238E27FC236}">
                <a16:creationId xmlns="" xmlns:a16="http://schemas.microsoft.com/office/drawing/2014/main" id="{F03ADA4A-7A3D-40E3-9D2D-848451A9DDD9}"/>
              </a:ext>
            </a:extLst>
          </p:cNvPr>
          <p:cNvSpPr txBox="1"/>
          <p:nvPr/>
        </p:nvSpPr>
        <p:spPr>
          <a:xfrm>
            <a:off x="485530" y="372343"/>
            <a:ext cx="3683188" cy="492443"/>
          </a:xfrm>
          <a:prstGeom prst="rect">
            <a:avLst/>
          </a:prstGeom>
          <a:noFill/>
        </p:spPr>
        <p:txBody>
          <a:bodyPr wrap="none" rtlCol="0">
            <a:spAutoFit/>
          </a:bodyPr>
          <a:lstStyle/>
          <a:p>
            <a:r>
              <a:rPr lang="en-US" sz="2600" b="1" dirty="0">
                <a:solidFill>
                  <a:schemeClr val="bg1"/>
                </a:solidFill>
                <a:latin typeface="Trebuchet MS" panose="020B0703020202090204" pitchFamily="34" charset="0"/>
              </a:rPr>
              <a:t>Q2 track containment </a:t>
            </a:r>
          </a:p>
        </p:txBody>
      </p:sp>
    </p:spTree>
    <p:extLst>
      <p:ext uri="{BB962C8B-B14F-4D97-AF65-F5344CB8AC3E}">
        <p14:creationId xmlns:p14="http://schemas.microsoft.com/office/powerpoint/2010/main" val="3319701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standing next to a building&#10;&#10;Description generated with high confidence">
            <a:extLst>
              <a:ext uri="{FF2B5EF4-FFF2-40B4-BE49-F238E27FC236}">
                <a16:creationId xmlns="" xmlns:a16="http://schemas.microsoft.com/office/drawing/2014/main" id="{DFB5D601-BAE6-4F84-90E6-EAFE863282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77345" y="-1187996"/>
            <a:ext cx="7640482" cy="8045996"/>
          </a:xfrm>
          <a:prstGeom prst="rect">
            <a:avLst/>
          </a:prstGeom>
        </p:spPr>
      </p:pic>
      <p:pic>
        <p:nvPicPr>
          <p:cNvPr id="7" name="Picture 6" descr="A picture containing indoor&#10;&#10;Description generated with very high confidence">
            <a:extLst>
              <a:ext uri="{FF2B5EF4-FFF2-40B4-BE49-F238E27FC236}">
                <a16:creationId xmlns="" xmlns:a16="http://schemas.microsoft.com/office/drawing/2014/main" id="{78B421EE-5F6F-4752-8B09-50FAAC4F6F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1664" y="0"/>
            <a:ext cx="9144000" cy="6858000"/>
          </a:xfrm>
          <a:prstGeom prst="rect">
            <a:avLst/>
          </a:prstGeom>
        </p:spPr>
      </p:pic>
      <p:sp>
        <p:nvSpPr>
          <p:cNvPr id="10" name="TextBox 9">
            <a:extLst>
              <a:ext uri="{FF2B5EF4-FFF2-40B4-BE49-F238E27FC236}">
                <a16:creationId xmlns="" xmlns:a16="http://schemas.microsoft.com/office/drawing/2014/main" id="{52E78D7A-B9F1-487C-A0E3-95158C13EB33}"/>
              </a:ext>
            </a:extLst>
          </p:cNvPr>
          <p:cNvSpPr txBox="1"/>
          <p:nvPr/>
        </p:nvSpPr>
        <p:spPr>
          <a:xfrm>
            <a:off x="916211" y="6365557"/>
            <a:ext cx="7386125" cy="492443"/>
          </a:xfrm>
          <a:prstGeom prst="rect">
            <a:avLst/>
          </a:prstGeom>
          <a:gradFill flip="none" rotWithShape="1">
            <a:gsLst>
              <a:gs pos="30000">
                <a:schemeClr val="accent3">
                  <a:alpha val="78000"/>
                </a:schemeClr>
              </a:gs>
              <a:gs pos="0">
                <a:schemeClr val="bg1">
                  <a:lumMod val="75000"/>
                </a:schemeClr>
              </a:gs>
            </a:gsLst>
            <a:path path="circle">
              <a:fillToRect l="100000" t="100000"/>
            </a:path>
            <a:tileRect r="-100000" b="-100000"/>
          </a:gradFill>
        </p:spPr>
        <p:txBody>
          <a:bodyPr wrap="none" rtlCol="0">
            <a:spAutoFit/>
          </a:bodyPr>
          <a:lstStyle/>
          <a:p>
            <a:r>
              <a:rPr lang="en-US" sz="2600" b="1" dirty="0">
                <a:solidFill>
                  <a:schemeClr val="bg1"/>
                </a:solidFill>
                <a:latin typeface="Trebuchet MS" panose="020B0703020202090204" pitchFamily="34" charset="0"/>
              </a:rPr>
              <a:t>Demolition work inside Q2 track containment </a:t>
            </a:r>
          </a:p>
        </p:txBody>
      </p:sp>
    </p:spTree>
    <p:extLst>
      <p:ext uri="{BB962C8B-B14F-4D97-AF65-F5344CB8AC3E}">
        <p14:creationId xmlns:p14="http://schemas.microsoft.com/office/powerpoint/2010/main" val="363001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uilding, indoor, ground, wall&#10;&#10;Description generated with very high confidence">
            <a:extLst>
              <a:ext uri="{FF2B5EF4-FFF2-40B4-BE49-F238E27FC236}">
                <a16:creationId xmlns="" xmlns:a16="http://schemas.microsoft.com/office/drawing/2014/main" id="{2FCE1BD0-BDE7-4EDF-824E-C833068A860E}"/>
              </a:ext>
            </a:extLst>
          </p:cNvPr>
          <p:cNvPicPr>
            <a:picLocks noChangeAspect="1"/>
          </p:cNvPicPr>
          <p:nvPr/>
        </p:nvPicPr>
        <p:blipFill>
          <a:blip r:embed="rId3"/>
          <a:stretch>
            <a:fillRect/>
          </a:stretch>
        </p:blipFill>
        <p:spPr>
          <a:xfrm>
            <a:off x="-138896" y="-40511"/>
            <a:ext cx="12442785" cy="8125428"/>
          </a:xfrm>
          <a:prstGeom prst="rect">
            <a:avLst/>
          </a:prstGeom>
        </p:spPr>
      </p:pic>
      <p:sp>
        <p:nvSpPr>
          <p:cNvPr id="4" name="TextBox 3">
            <a:extLst>
              <a:ext uri="{FF2B5EF4-FFF2-40B4-BE49-F238E27FC236}">
                <a16:creationId xmlns="" xmlns:a16="http://schemas.microsoft.com/office/drawing/2014/main" id="{2AA397DC-C939-4948-B962-2C89D834EE9D}"/>
              </a:ext>
            </a:extLst>
          </p:cNvPr>
          <p:cNvSpPr txBox="1"/>
          <p:nvPr/>
        </p:nvSpPr>
        <p:spPr>
          <a:xfrm>
            <a:off x="127322" y="426094"/>
            <a:ext cx="10043134" cy="492443"/>
          </a:xfrm>
          <a:prstGeom prst="rect">
            <a:avLst/>
          </a:prstGeom>
          <a:gradFill>
            <a:gsLst>
              <a:gs pos="30000">
                <a:schemeClr val="accent3">
                  <a:alpha val="78000"/>
                </a:schemeClr>
              </a:gs>
              <a:gs pos="0">
                <a:schemeClr val="bg1">
                  <a:lumMod val="75000"/>
                </a:schemeClr>
              </a:gs>
            </a:gsLst>
            <a:path path="circle">
              <a:fillToRect l="100000" t="100000"/>
            </a:path>
          </a:gradFill>
        </p:spPr>
        <p:txBody>
          <a:bodyPr wrap="none" rtlCol="0">
            <a:spAutoFit/>
          </a:bodyPr>
          <a:lstStyle/>
          <a:p>
            <a:r>
              <a:rPr lang="en-US" sz="2600" b="1" dirty="0">
                <a:solidFill>
                  <a:schemeClr val="bg1"/>
                </a:solidFill>
                <a:latin typeface="Trebuchet MS" panose="020B0703020202090204" pitchFamily="34" charset="0"/>
              </a:rPr>
              <a:t>Duct wall demolition and debris collection within containment </a:t>
            </a:r>
          </a:p>
        </p:txBody>
      </p:sp>
    </p:spTree>
    <p:extLst>
      <p:ext uri="{BB962C8B-B14F-4D97-AF65-F5344CB8AC3E}">
        <p14:creationId xmlns:p14="http://schemas.microsoft.com/office/powerpoint/2010/main" val="3922036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in front of a building&#10;&#10;Description generated with very high confidence">
            <a:extLst>
              <a:ext uri="{FF2B5EF4-FFF2-40B4-BE49-F238E27FC236}">
                <a16:creationId xmlns="" xmlns:a16="http://schemas.microsoft.com/office/drawing/2014/main" id="{C785E313-3931-49C3-A139-24F5E9430601}"/>
              </a:ext>
            </a:extLst>
          </p:cNvPr>
          <p:cNvPicPr>
            <a:picLocks noChangeAspect="1"/>
          </p:cNvPicPr>
          <p:nvPr/>
        </p:nvPicPr>
        <p:blipFill>
          <a:blip r:embed="rId3"/>
          <a:stretch>
            <a:fillRect/>
          </a:stretch>
        </p:blipFill>
        <p:spPr>
          <a:xfrm>
            <a:off x="0" y="0"/>
            <a:ext cx="12192000" cy="7837714"/>
          </a:xfrm>
          <a:prstGeom prst="rect">
            <a:avLst/>
          </a:prstGeom>
        </p:spPr>
      </p:pic>
      <p:sp>
        <p:nvSpPr>
          <p:cNvPr id="4" name="TextBox 3">
            <a:extLst>
              <a:ext uri="{FF2B5EF4-FFF2-40B4-BE49-F238E27FC236}">
                <a16:creationId xmlns="" xmlns:a16="http://schemas.microsoft.com/office/drawing/2014/main" id="{2AA397DC-C939-4948-B962-2C89D834EE9D}"/>
              </a:ext>
            </a:extLst>
          </p:cNvPr>
          <p:cNvSpPr txBox="1"/>
          <p:nvPr/>
        </p:nvSpPr>
        <p:spPr>
          <a:xfrm>
            <a:off x="127322" y="426094"/>
            <a:ext cx="8188460" cy="492443"/>
          </a:xfrm>
          <a:prstGeom prst="rect">
            <a:avLst/>
          </a:prstGeom>
          <a:gradFill>
            <a:gsLst>
              <a:gs pos="30000">
                <a:schemeClr val="accent3">
                  <a:alpha val="78000"/>
                </a:schemeClr>
              </a:gs>
              <a:gs pos="0">
                <a:schemeClr val="bg1">
                  <a:lumMod val="75000"/>
                </a:schemeClr>
              </a:gs>
            </a:gsLst>
            <a:path path="circle">
              <a:fillToRect l="100000" t="100000"/>
            </a:path>
          </a:gradFill>
        </p:spPr>
        <p:txBody>
          <a:bodyPr wrap="none" rtlCol="0">
            <a:spAutoFit/>
          </a:bodyPr>
          <a:lstStyle/>
          <a:p>
            <a:r>
              <a:rPr lang="en-US" sz="2600" b="1" dirty="0">
                <a:solidFill>
                  <a:schemeClr val="bg1"/>
                </a:solidFill>
                <a:latin typeface="Trebuchet MS" panose="020B0703020202090204" pitchFamily="34" charset="0"/>
              </a:rPr>
              <a:t>Smoothing of tunnel liner surface post demolition</a:t>
            </a:r>
          </a:p>
        </p:txBody>
      </p:sp>
    </p:spTree>
    <p:extLst>
      <p:ext uri="{BB962C8B-B14F-4D97-AF65-F5344CB8AC3E}">
        <p14:creationId xmlns:p14="http://schemas.microsoft.com/office/powerpoint/2010/main" val="747955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239" t="5343" r="28496" b="5343"/>
          <a:stretch/>
        </p:blipFill>
        <p:spPr>
          <a:xfrm>
            <a:off x="203708" y="466343"/>
            <a:ext cx="5769864" cy="5769864"/>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4185" r="14185"/>
          <a:stretch/>
        </p:blipFill>
        <p:spPr>
          <a:xfrm>
            <a:off x="6240897" y="468163"/>
            <a:ext cx="5768044" cy="5768044"/>
          </a:xfrm>
          <a:prstGeom prst="rect">
            <a:avLst/>
          </a:prstGeom>
        </p:spPr>
      </p:pic>
      <p:sp>
        <p:nvSpPr>
          <p:cNvPr id="9" name="TextBox 8">
            <a:extLst>
              <a:ext uri="{FF2B5EF4-FFF2-40B4-BE49-F238E27FC236}">
                <a16:creationId xmlns="" xmlns:a16="http://schemas.microsoft.com/office/drawing/2014/main" id="{C34D0B5E-DF24-4F95-A767-3543C98E69DF}"/>
              </a:ext>
            </a:extLst>
          </p:cNvPr>
          <p:cNvSpPr txBox="1"/>
          <p:nvPr/>
        </p:nvSpPr>
        <p:spPr>
          <a:xfrm>
            <a:off x="0" y="5989985"/>
            <a:ext cx="10288394" cy="492443"/>
          </a:xfrm>
          <a:prstGeom prst="rect">
            <a:avLst/>
          </a:prstGeom>
          <a:solidFill>
            <a:schemeClr val="tx1"/>
          </a:solidFill>
        </p:spPr>
        <p:txBody>
          <a:bodyPr wrap="none" rtlCol="0">
            <a:spAutoFit/>
          </a:bodyPr>
          <a:lstStyle/>
          <a:p>
            <a:r>
              <a:rPr lang="en-US" sz="2600" b="1" dirty="0">
                <a:solidFill>
                  <a:schemeClr val="bg1"/>
                </a:solidFill>
                <a:latin typeface="Trebuchet MS" panose="020B0703020202090204" pitchFamily="34" charset="0"/>
              </a:rPr>
              <a:t>   NYCT staff assisting customers at Union Square and Bedford Av</a:t>
            </a:r>
          </a:p>
        </p:txBody>
      </p:sp>
    </p:spTree>
    <p:extLst>
      <p:ext uri="{BB962C8B-B14F-4D97-AF65-F5344CB8AC3E}">
        <p14:creationId xmlns:p14="http://schemas.microsoft.com/office/powerpoint/2010/main" val="2349454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text on a white background&#10;&#10;Description generated with high confidence">
            <a:extLst>
              <a:ext uri="{FF2B5EF4-FFF2-40B4-BE49-F238E27FC236}">
                <a16:creationId xmlns="" xmlns:a16="http://schemas.microsoft.com/office/drawing/2014/main" id="{F6265A96-9219-49DE-9F97-EEDDC6219C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9530" y="815725"/>
            <a:ext cx="8332940" cy="6439090"/>
          </a:xfrm>
          <a:prstGeom prst="rect">
            <a:avLst/>
          </a:prstGeom>
        </p:spPr>
      </p:pic>
      <p:sp>
        <p:nvSpPr>
          <p:cNvPr id="2" name="TextBox 1">
            <a:extLst>
              <a:ext uri="{FF2B5EF4-FFF2-40B4-BE49-F238E27FC236}">
                <a16:creationId xmlns="" xmlns:a16="http://schemas.microsoft.com/office/drawing/2014/main" id="{BECA5AB8-3F91-4689-8AF7-68FAF17367C1}"/>
              </a:ext>
            </a:extLst>
          </p:cNvPr>
          <p:cNvSpPr txBox="1"/>
          <p:nvPr/>
        </p:nvSpPr>
        <p:spPr>
          <a:xfrm>
            <a:off x="1493855" y="0"/>
            <a:ext cx="9204290" cy="1184940"/>
          </a:xfrm>
          <a:prstGeom prst="rect">
            <a:avLst/>
          </a:prstGeom>
          <a:noFill/>
        </p:spPr>
        <p:txBody>
          <a:bodyPr wrap="square" rtlCol="0">
            <a:spAutoFit/>
          </a:bodyPr>
          <a:lstStyle/>
          <a:p>
            <a:r>
              <a:rPr lang="en-US" sz="1500" b="1" dirty="0"/>
              <a:t>Silica recorded levels: 06 May - 13 May</a:t>
            </a:r>
            <a:r>
              <a:rPr lang="en-US" sz="1500" dirty="0"/>
              <a:t/>
            </a:r>
            <a:br>
              <a:rPr lang="en-US" sz="1500" dirty="0"/>
            </a:br>
            <a:r>
              <a:rPr lang="en-US" sz="1400" dirty="0"/>
              <a:t>We collected and analyzed samples throughout the weeknight work from 06 May – 09 May and during and after the construction period over the weekend of 10 - 13 May at two locations each on the 1 Av and Bedford Av station platforms for a total of 40 samples. In 38 samples there was not enough silica present to return a result that is greater than the level of sensitivity of the test. In the samples where the concentration of silica was measurable, the highest value was 13 µg/m3.</a:t>
            </a:r>
          </a:p>
        </p:txBody>
      </p:sp>
    </p:spTree>
    <p:extLst>
      <p:ext uri="{BB962C8B-B14F-4D97-AF65-F5344CB8AC3E}">
        <p14:creationId xmlns:p14="http://schemas.microsoft.com/office/powerpoint/2010/main" val="854751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F8DD6BE1-1BE5-3240-89F6-2AFE91572E7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52907" y="0"/>
            <a:ext cx="10140176" cy="6858000"/>
          </a:xfrm>
          <a:prstGeom prst="rect">
            <a:avLst/>
          </a:prstGeom>
        </p:spPr>
      </p:pic>
      <p:sp>
        <p:nvSpPr>
          <p:cNvPr id="9" name="Rectangle 8">
            <a:extLst>
              <a:ext uri="{FF2B5EF4-FFF2-40B4-BE49-F238E27FC236}">
                <a16:creationId xmlns="" xmlns:a16="http://schemas.microsoft.com/office/drawing/2014/main" id="{97214281-4898-9546-A781-934BD2CCE8C4}"/>
              </a:ext>
            </a:extLst>
          </p:cNvPr>
          <p:cNvSpPr/>
          <p:nvPr/>
        </p:nvSpPr>
        <p:spPr>
          <a:xfrm>
            <a:off x="0" y="0"/>
            <a:ext cx="6545470" cy="6858000"/>
          </a:xfrm>
          <a:prstGeom prst="rect">
            <a:avLst/>
          </a:prstGeom>
          <a:gradFill flip="none" rotWithShape="1">
            <a:gsLst>
              <a:gs pos="38000">
                <a:schemeClr val="tx1">
                  <a:lumMod val="95000"/>
                  <a:lumOff val="5000"/>
                </a:schemeClr>
              </a:gs>
              <a:gs pos="99000">
                <a:schemeClr val="accent1">
                  <a:tint val="23500"/>
                  <a:satMod val="160000"/>
                  <a:alpha val="0"/>
                  <a:lumMod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 xmlns:a16="http://schemas.microsoft.com/office/drawing/2014/main" id="{77C4086A-1B6F-2544-B856-33B9CA5C4EDB}"/>
              </a:ext>
            </a:extLst>
          </p:cNvPr>
          <p:cNvSpPr txBox="1"/>
          <p:nvPr/>
        </p:nvSpPr>
        <p:spPr>
          <a:xfrm>
            <a:off x="579863" y="5233816"/>
            <a:ext cx="6660349" cy="523220"/>
          </a:xfrm>
          <a:prstGeom prst="rect">
            <a:avLst/>
          </a:prstGeom>
          <a:noFill/>
        </p:spPr>
        <p:txBody>
          <a:bodyPr wrap="none" rtlCol="0">
            <a:spAutoFit/>
          </a:bodyPr>
          <a:lstStyle/>
          <a:p>
            <a:r>
              <a:rPr lang="en-US" sz="2800" b="1" dirty="0">
                <a:solidFill>
                  <a:schemeClr val="bg1"/>
                </a:solidFill>
                <a:latin typeface="Trebuchet MS" panose="020B0703020202090204" pitchFamily="34" charset="0"/>
              </a:rPr>
              <a:t>Canarsie Tunnel Rehabilitation Project</a:t>
            </a:r>
          </a:p>
        </p:txBody>
      </p:sp>
      <p:sp>
        <p:nvSpPr>
          <p:cNvPr id="5" name="TextBox 4">
            <a:extLst>
              <a:ext uri="{FF2B5EF4-FFF2-40B4-BE49-F238E27FC236}">
                <a16:creationId xmlns="" xmlns:a16="http://schemas.microsoft.com/office/drawing/2014/main" id="{34BC30DD-2E15-F949-AFE9-29E83DFA78F5}"/>
              </a:ext>
            </a:extLst>
          </p:cNvPr>
          <p:cNvSpPr txBox="1"/>
          <p:nvPr/>
        </p:nvSpPr>
        <p:spPr>
          <a:xfrm>
            <a:off x="579863" y="5649313"/>
            <a:ext cx="1400255" cy="369332"/>
          </a:xfrm>
          <a:prstGeom prst="rect">
            <a:avLst/>
          </a:prstGeom>
          <a:noFill/>
        </p:spPr>
        <p:txBody>
          <a:bodyPr wrap="none" rtlCol="0">
            <a:spAutoFit/>
          </a:bodyPr>
          <a:lstStyle/>
          <a:p>
            <a:r>
              <a:rPr lang="en-US" dirty="0">
                <a:solidFill>
                  <a:schemeClr val="bg1"/>
                </a:solidFill>
              </a:rPr>
              <a:t>20 May 2019</a:t>
            </a:r>
          </a:p>
        </p:txBody>
      </p:sp>
      <p:sp>
        <p:nvSpPr>
          <p:cNvPr id="6" name="TextBox 5">
            <a:extLst>
              <a:ext uri="{FF2B5EF4-FFF2-40B4-BE49-F238E27FC236}">
                <a16:creationId xmlns="" xmlns:a16="http://schemas.microsoft.com/office/drawing/2014/main" id="{3BC8A1CB-A5CE-AA4B-B25C-9C500CE5BEC7}"/>
              </a:ext>
            </a:extLst>
          </p:cNvPr>
          <p:cNvSpPr txBox="1"/>
          <p:nvPr/>
        </p:nvSpPr>
        <p:spPr>
          <a:xfrm>
            <a:off x="579863" y="5919279"/>
            <a:ext cx="2386038" cy="369332"/>
          </a:xfrm>
          <a:prstGeom prst="rect">
            <a:avLst/>
          </a:prstGeom>
          <a:noFill/>
        </p:spPr>
        <p:txBody>
          <a:bodyPr wrap="none" rtlCol="0">
            <a:spAutoFit/>
          </a:bodyPr>
          <a:lstStyle/>
          <a:p>
            <a:r>
              <a:rPr lang="en-US" dirty="0">
                <a:solidFill>
                  <a:schemeClr val="bg1"/>
                </a:solidFill>
              </a:rPr>
              <a:t>MTA Transit Committee</a:t>
            </a:r>
          </a:p>
        </p:txBody>
      </p:sp>
    </p:spTree>
    <p:extLst>
      <p:ext uri="{BB962C8B-B14F-4D97-AF65-F5344CB8AC3E}">
        <p14:creationId xmlns:p14="http://schemas.microsoft.com/office/powerpoint/2010/main" val="2853573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t="125" b="125"/>
          <a:stretch/>
        </p:blipFill>
        <p:spPr>
          <a:xfrm>
            <a:off x="6239210" y="457200"/>
            <a:ext cx="5769864" cy="576986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93" r="33141"/>
          <a:stretch/>
        </p:blipFill>
        <p:spPr>
          <a:xfrm>
            <a:off x="200816" y="457200"/>
            <a:ext cx="5769864" cy="5769864"/>
          </a:xfrm>
          <a:prstGeom prst="rect">
            <a:avLst/>
          </a:prstGeom>
        </p:spPr>
      </p:pic>
      <p:sp>
        <p:nvSpPr>
          <p:cNvPr id="11" name="TextBox 10">
            <a:extLst>
              <a:ext uri="{FF2B5EF4-FFF2-40B4-BE49-F238E27FC236}">
                <a16:creationId xmlns="" xmlns:a16="http://schemas.microsoft.com/office/drawing/2014/main" id="{C34D0B5E-DF24-4F95-A767-3543C98E69DF}"/>
              </a:ext>
            </a:extLst>
          </p:cNvPr>
          <p:cNvSpPr txBox="1"/>
          <p:nvPr/>
        </p:nvSpPr>
        <p:spPr>
          <a:xfrm>
            <a:off x="5437632" y="5992565"/>
            <a:ext cx="6754369" cy="492443"/>
          </a:xfrm>
          <a:prstGeom prst="rect">
            <a:avLst/>
          </a:prstGeom>
          <a:solidFill>
            <a:schemeClr val="tx1"/>
          </a:solidFill>
        </p:spPr>
        <p:txBody>
          <a:bodyPr wrap="square" rtlCol="0">
            <a:spAutoFit/>
          </a:bodyPr>
          <a:lstStyle/>
          <a:p>
            <a:r>
              <a:rPr lang="en-US" sz="2600" b="1" dirty="0">
                <a:solidFill>
                  <a:schemeClr val="bg1"/>
                </a:solidFill>
                <a:latin typeface="Trebuchet MS" panose="020B0703020202090204" pitchFamily="34" charset="0"/>
              </a:rPr>
              <a:t>   Alternate subway service: </a:t>
            </a:r>
            <a:r>
              <a:rPr lang="en-US" sz="2600" dirty="0">
                <a:solidFill>
                  <a:schemeClr val="bg1"/>
                </a:solidFill>
                <a:latin typeface="NYCT PC Bullet" panose="00000400000000000000" pitchFamily="2" charset="0"/>
              </a:rPr>
              <a:t>ACGJM7</a:t>
            </a:r>
          </a:p>
        </p:txBody>
      </p:sp>
    </p:spTree>
    <p:extLst>
      <p:ext uri="{BB962C8B-B14F-4D97-AF65-F5344CB8AC3E}">
        <p14:creationId xmlns:p14="http://schemas.microsoft.com/office/powerpoint/2010/main" val="1643172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B18DF016-D734-495C-BBAD-75C44A3753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64" r="8964"/>
          <a:stretch/>
        </p:blipFill>
        <p:spPr>
          <a:xfrm>
            <a:off x="202223" y="457200"/>
            <a:ext cx="5769864" cy="5769864"/>
          </a:xfrm>
          <a:prstGeom prst="rect">
            <a:avLst/>
          </a:prstGeom>
        </p:spPr>
      </p:pic>
      <p:pic>
        <p:nvPicPr>
          <p:cNvPr id="10" name="Content Placeholder 9">
            <a:extLst>
              <a:ext uri="{FF2B5EF4-FFF2-40B4-BE49-F238E27FC236}">
                <a16:creationId xmlns="" xmlns:a16="http://schemas.microsoft.com/office/drawing/2014/main" id="{75DE22E5-9C2B-451D-AD4F-3AEBB488D8DB}"/>
              </a:ext>
            </a:extLst>
          </p:cNvPr>
          <p:cNvPicPr>
            <a:picLocks noGrp="1" noChangeAspect="1"/>
          </p:cNvPicPr>
          <p:nvPr>
            <p:ph sz="half" idx="1"/>
          </p:nvPr>
        </p:nvPicPr>
        <p:blipFill rotWithShape="1">
          <a:blip r:embed="rId4" cstate="screen">
            <a:extLst>
              <a:ext uri="{28A0092B-C50C-407E-A947-70E740481C1C}">
                <a14:useLocalDpi xmlns:a14="http://schemas.microsoft.com/office/drawing/2010/main"/>
              </a:ext>
            </a:extLst>
          </a:blip>
          <a:srcRect l="12222" r="12222"/>
          <a:stretch/>
        </p:blipFill>
        <p:spPr>
          <a:xfrm>
            <a:off x="6231636" y="457200"/>
            <a:ext cx="5769864" cy="5769864"/>
          </a:xfrm>
          <a:prstGeom prst="rect">
            <a:avLst/>
          </a:prstGeom>
        </p:spPr>
      </p:pic>
      <p:sp>
        <p:nvSpPr>
          <p:cNvPr id="6" name="TextBox 5">
            <a:extLst>
              <a:ext uri="{FF2B5EF4-FFF2-40B4-BE49-F238E27FC236}">
                <a16:creationId xmlns="" xmlns:a16="http://schemas.microsoft.com/office/drawing/2014/main" id="{C34D0B5E-DF24-4F95-A767-3543C98E69DF}"/>
              </a:ext>
            </a:extLst>
          </p:cNvPr>
          <p:cNvSpPr txBox="1"/>
          <p:nvPr/>
        </p:nvSpPr>
        <p:spPr>
          <a:xfrm>
            <a:off x="-1" y="5996280"/>
            <a:ext cx="8241323" cy="492443"/>
          </a:xfrm>
          <a:prstGeom prst="rect">
            <a:avLst/>
          </a:prstGeom>
          <a:solidFill>
            <a:schemeClr val="tx1"/>
          </a:solidFill>
        </p:spPr>
        <p:txBody>
          <a:bodyPr wrap="square" rtlCol="0">
            <a:spAutoFit/>
          </a:bodyPr>
          <a:lstStyle/>
          <a:p>
            <a:r>
              <a:rPr lang="en-US" sz="2600" b="1" dirty="0">
                <a:solidFill>
                  <a:schemeClr val="bg1"/>
                </a:solidFill>
                <a:latin typeface="Trebuchet MS" panose="020B0703020202090204" pitchFamily="34" charset="0"/>
              </a:rPr>
              <a:t>   Union Square </a:t>
            </a:r>
            <a:r>
              <a:rPr lang="en-US" sz="2600" dirty="0">
                <a:solidFill>
                  <a:schemeClr val="bg1"/>
                </a:solidFill>
                <a:latin typeface="NYCT PC Bullet" panose="00000400000000000000" pitchFamily="2" charset="0"/>
              </a:rPr>
              <a:t>L</a:t>
            </a:r>
            <a:r>
              <a:rPr lang="en-US" sz="2600" b="1" dirty="0">
                <a:solidFill>
                  <a:schemeClr val="bg1"/>
                </a:solidFill>
                <a:latin typeface="Trebuchet MS" panose="020B0703020202090204" pitchFamily="34" charset="0"/>
              </a:rPr>
              <a:t> with reduced weeknight service</a:t>
            </a:r>
          </a:p>
        </p:txBody>
      </p:sp>
    </p:spTree>
    <p:extLst>
      <p:ext uri="{BB962C8B-B14F-4D97-AF65-F5344CB8AC3E}">
        <p14:creationId xmlns:p14="http://schemas.microsoft.com/office/powerpoint/2010/main" val="2792591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 xmlns:a16="http://schemas.microsoft.com/office/drawing/2014/main" id="{6C45E77C-0C7A-43AB-BC10-F76EFFF5BA82}"/>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rcRect l="18650" r="8694"/>
          <a:stretch/>
        </p:blipFill>
        <p:spPr>
          <a:xfrm>
            <a:off x="202223" y="457200"/>
            <a:ext cx="5769864" cy="576986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7636" t="-211" r="13566" b="211"/>
          <a:stretch/>
        </p:blipFill>
        <p:spPr>
          <a:xfrm>
            <a:off x="6231636" y="457200"/>
            <a:ext cx="5769864" cy="5769864"/>
          </a:xfrm>
          <a:prstGeom prst="rect">
            <a:avLst/>
          </a:prstGeom>
        </p:spPr>
      </p:pic>
      <p:sp>
        <p:nvSpPr>
          <p:cNvPr id="6" name="TextBox 5">
            <a:extLst>
              <a:ext uri="{FF2B5EF4-FFF2-40B4-BE49-F238E27FC236}">
                <a16:creationId xmlns="" xmlns:a16="http://schemas.microsoft.com/office/drawing/2014/main" id="{C34D0B5E-DF24-4F95-A767-3543C98E69DF}"/>
              </a:ext>
            </a:extLst>
          </p:cNvPr>
          <p:cNvSpPr txBox="1"/>
          <p:nvPr/>
        </p:nvSpPr>
        <p:spPr>
          <a:xfrm>
            <a:off x="3024554" y="5993700"/>
            <a:ext cx="9167446" cy="492443"/>
          </a:xfrm>
          <a:prstGeom prst="rect">
            <a:avLst/>
          </a:prstGeom>
          <a:solidFill>
            <a:schemeClr val="tx1"/>
          </a:solidFill>
        </p:spPr>
        <p:txBody>
          <a:bodyPr wrap="square" rtlCol="0">
            <a:spAutoFit/>
          </a:bodyPr>
          <a:lstStyle/>
          <a:p>
            <a:r>
              <a:rPr lang="en-US" sz="2600" b="1" dirty="0">
                <a:solidFill>
                  <a:schemeClr val="bg1"/>
                </a:solidFill>
                <a:latin typeface="Trebuchet MS" panose="020B0703020202090204" pitchFamily="34" charset="0"/>
              </a:rPr>
              <a:t> Alternate bus service: M14 &amp; Williamsburg Link B91/B92</a:t>
            </a:r>
          </a:p>
        </p:txBody>
      </p:sp>
    </p:spTree>
    <p:extLst>
      <p:ext uri="{BB962C8B-B14F-4D97-AF65-F5344CB8AC3E}">
        <p14:creationId xmlns:p14="http://schemas.microsoft.com/office/powerpoint/2010/main" val="3603175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 xmlns:a16="http://schemas.microsoft.com/office/drawing/2014/main" id="{62E3BDCD-94BF-4069-86DA-5CDD47C768E8}"/>
              </a:ext>
            </a:extLst>
          </p:cNvPr>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l="24627" r="372"/>
          <a:stretch/>
        </p:blipFill>
        <p:spPr>
          <a:xfrm>
            <a:off x="6231636" y="457200"/>
            <a:ext cx="5769864" cy="5769864"/>
          </a:xfrm>
          <a:prstGeom prst="rect">
            <a:avLst/>
          </a:prstGeom>
        </p:spPr>
      </p:pic>
      <p:pic>
        <p:nvPicPr>
          <p:cNvPr id="17" name="Picture 16">
            <a:extLst>
              <a:ext uri="{FF2B5EF4-FFF2-40B4-BE49-F238E27FC236}">
                <a16:creationId xmlns="" xmlns:a16="http://schemas.microsoft.com/office/drawing/2014/main" id="{64EF2E68-0E61-4AAA-9FDC-66A5C364B18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313" b="3313"/>
          <a:stretch/>
        </p:blipFill>
        <p:spPr>
          <a:xfrm>
            <a:off x="202223" y="457200"/>
            <a:ext cx="5769864" cy="5769864"/>
          </a:xfrm>
          <a:prstGeom prst="rect">
            <a:avLst/>
          </a:prstGeom>
        </p:spPr>
      </p:pic>
      <p:sp>
        <p:nvSpPr>
          <p:cNvPr id="5" name="TextBox 4">
            <a:extLst>
              <a:ext uri="{FF2B5EF4-FFF2-40B4-BE49-F238E27FC236}">
                <a16:creationId xmlns="" xmlns:a16="http://schemas.microsoft.com/office/drawing/2014/main" id="{C34D0B5E-DF24-4F95-A767-3543C98E69DF}"/>
              </a:ext>
            </a:extLst>
          </p:cNvPr>
          <p:cNvSpPr txBox="1"/>
          <p:nvPr/>
        </p:nvSpPr>
        <p:spPr>
          <a:xfrm>
            <a:off x="0" y="5986161"/>
            <a:ext cx="8862645" cy="492443"/>
          </a:xfrm>
          <a:prstGeom prst="rect">
            <a:avLst/>
          </a:prstGeom>
          <a:solidFill>
            <a:schemeClr val="tx1"/>
          </a:solidFill>
        </p:spPr>
        <p:txBody>
          <a:bodyPr wrap="square" rtlCol="0">
            <a:spAutoFit/>
          </a:bodyPr>
          <a:lstStyle/>
          <a:p>
            <a:r>
              <a:rPr lang="en-US" sz="2600" b="1" dirty="0">
                <a:solidFill>
                  <a:schemeClr val="bg1"/>
                </a:solidFill>
                <a:latin typeface="Trebuchet MS" panose="020B0703020202090204" pitchFamily="34" charset="0"/>
              </a:rPr>
              <a:t>  1 Av </a:t>
            </a:r>
            <a:r>
              <a:rPr lang="en-US" sz="2600" b="1" dirty="0">
                <a:solidFill>
                  <a:schemeClr val="bg1"/>
                </a:solidFill>
                <a:latin typeface="NYCT PC Bullet" panose="00000400000000000000" pitchFamily="2" charset="0"/>
              </a:rPr>
              <a:t>L</a:t>
            </a:r>
            <a:r>
              <a:rPr lang="en-US" sz="2600" b="1" dirty="0">
                <a:solidFill>
                  <a:schemeClr val="bg1"/>
                </a:solidFill>
                <a:latin typeface="Trebuchet MS" panose="020B0703020202090204" pitchFamily="34" charset="0"/>
              </a:rPr>
              <a:t> during weeknight service “ramp down” period</a:t>
            </a:r>
          </a:p>
        </p:txBody>
      </p:sp>
    </p:spTree>
    <p:extLst>
      <p:ext uri="{BB962C8B-B14F-4D97-AF65-F5344CB8AC3E}">
        <p14:creationId xmlns:p14="http://schemas.microsoft.com/office/powerpoint/2010/main" val="408633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l="24266" r="12644"/>
          <a:stretch/>
        </p:blipFill>
        <p:spPr>
          <a:xfrm>
            <a:off x="202223" y="457198"/>
            <a:ext cx="5769864" cy="5769864"/>
          </a:xfrm>
          <a:prstGeom prst="rect">
            <a:avLst/>
          </a:prstGeom>
        </p:spPr>
      </p:pic>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l="18455" r="18455"/>
          <a:stretch/>
        </p:blipFill>
        <p:spPr>
          <a:xfrm>
            <a:off x="6231636" y="457198"/>
            <a:ext cx="5769864" cy="5769864"/>
          </a:xfrm>
          <a:prstGeom prst="rect">
            <a:avLst/>
          </a:prstGeom>
        </p:spPr>
      </p:pic>
      <p:sp>
        <p:nvSpPr>
          <p:cNvPr id="7" name="TextBox 6">
            <a:extLst>
              <a:ext uri="{FF2B5EF4-FFF2-40B4-BE49-F238E27FC236}">
                <a16:creationId xmlns="" xmlns:a16="http://schemas.microsoft.com/office/drawing/2014/main" id="{C34D0B5E-DF24-4F95-A767-3543C98E69DF}"/>
              </a:ext>
            </a:extLst>
          </p:cNvPr>
          <p:cNvSpPr txBox="1"/>
          <p:nvPr/>
        </p:nvSpPr>
        <p:spPr>
          <a:xfrm>
            <a:off x="5603631" y="5986161"/>
            <a:ext cx="6588369" cy="492443"/>
          </a:xfrm>
          <a:prstGeom prst="rect">
            <a:avLst/>
          </a:prstGeom>
          <a:solidFill>
            <a:schemeClr val="tx1"/>
          </a:solidFill>
        </p:spPr>
        <p:txBody>
          <a:bodyPr wrap="square" rtlCol="0">
            <a:spAutoFit/>
          </a:bodyPr>
          <a:lstStyle/>
          <a:p>
            <a:r>
              <a:rPr lang="en-US" sz="2600" b="1" dirty="0">
                <a:solidFill>
                  <a:schemeClr val="bg1"/>
                </a:solidFill>
                <a:latin typeface="Trebuchet MS" panose="020B0703020202090204" pitchFamily="34" charset="0"/>
              </a:rPr>
              <a:t>   Bedford Av </a:t>
            </a:r>
            <a:r>
              <a:rPr lang="en-US" sz="2600" b="1" dirty="0">
                <a:solidFill>
                  <a:schemeClr val="bg1"/>
                </a:solidFill>
                <a:latin typeface="NYCT PC Bullet" panose="00000400000000000000" pitchFamily="2" charset="0"/>
              </a:rPr>
              <a:t>L</a:t>
            </a:r>
            <a:r>
              <a:rPr lang="en-US" sz="2600" b="1" dirty="0">
                <a:solidFill>
                  <a:schemeClr val="bg1"/>
                </a:solidFill>
                <a:latin typeface="Trebuchet MS" panose="020B0703020202090204" pitchFamily="34" charset="0"/>
              </a:rPr>
              <a:t> on weekend afternoons</a:t>
            </a:r>
          </a:p>
        </p:txBody>
      </p:sp>
    </p:spTree>
    <p:extLst>
      <p:ext uri="{BB962C8B-B14F-4D97-AF65-F5344CB8AC3E}">
        <p14:creationId xmlns:p14="http://schemas.microsoft.com/office/powerpoint/2010/main" val="3336127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image005">
            <a:extLst>
              <a:ext uri="{FF2B5EF4-FFF2-40B4-BE49-F238E27FC236}">
                <a16:creationId xmlns="" xmlns:a16="http://schemas.microsoft.com/office/drawing/2014/main" id="{F72C7699-8BF7-42E1-A9BC-91434172DC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1000" y="172248"/>
            <a:ext cx="5530362" cy="3093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image004">
            <a:extLst>
              <a:ext uri="{FF2B5EF4-FFF2-40B4-BE49-F238E27FC236}">
                <a16:creationId xmlns="" xmlns:a16="http://schemas.microsoft.com/office/drawing/2014/main" id="{A21FC5D4-880B-43AB-8929-5573336C2AE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94454" y="172248"/>
            <a:ext cx="5545854" cy="3093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image003">
            <a:extLst>
              <a:ext uri="{FF2B5EF4-FFF2-40B4-BE49-F238E27FC236}">
                <a16:creationId xmlns="" xmlns:a16="http://schemas.microsoft.com/office/drawing/2014/main" id="{836F816B-5A89-40ED-AD13-5A5DB59A0CA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78754" y="3368069"/>
            <a:ext cx="5545854" cy="309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 xmlns:a16="http://schemas.microsoft.com/office/drawing/2014/main" id="{01A1C0F0-7876-4DA7-8E7A-8241D5024E5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81000" y="3369508"/>
            <a:ext cx="5530362" cy="3127522"/>
          </a:xfrm>
          <a:prstGeom prst="rect">
            <a:avLst/>
          </a:prstGeom>
        </p:spPr>
      </p:pic>
      <p:sp>
        <p:nvSpPr>
          <p:cNvPr id="9" name="TextBox 8">
            <a:extLst>
              <a:ext uri="{FF2B5EF4-FFF2-40B4-BE49-F238E27FC236}">
                <a16:creationId xmlns="" xmlns:a16="http://schemas.microsoft.com/office/drawing/2014/main" id="{C34D0B5E-DF24-4F95-A767-3543C98E69DF}"/>
              </a:ext>
            </a:extLst>
          </p:cNvPr>
          <p:cNvSpPr txBox="1"/>
          <p:nvPr/>
        </p:nvSpPr>
        <p:spPr>
          <a:xfrm>
            <a:off x="0" y="6215394"/>
            <a:ext cx="12192000" cy="492443"/>
          </a:xfrm>
          <a:prstGeom prst="rect">
            <a:avLst/>
          </a:prstGeom>
          <a:solidFill>
            <a:schemeClr val="tx1"/>
          </a:solidFill>
        </p:spPr>
        <p:txBody>
          <a:bodyPr wrap="square" rtlCol="0">
            <a:spAutoFit/>
          </a:bodyPr>
          <a:lstStyle/>
          <a:p>
            <a:pPr algn="ctr"/>
            <a:r>
              <a:rPr lang="en-US" sz="2600" b="1" dirty="0">
                <a:solidFill>
                  <a:schemeClr val="bg1"/>
                </a:solidFill>
                <a:latin typeface="Trebuchet MS" panose="020B0703020202090204" pitchFamily="34" charset="0"/>
              </a:rPr>
              <a:t>   NYCT staff assisting customers during first three weeks of </a:t>
            </a:r>
            <a:r>
              <a:rPr lang="en-US" sz="2600" b="1" dirty="0">
                <a:solidFill>
                  <a:schemeClr val="bg1"/>
                </a:solidFill>
                <a:latin typeface="NYCT PC Bullet" panose="00000400000000000000" pitchFamily="2" charset="0"/>
              </a:rPr>
              <a:t>L</a:t>
            </a:r>
            <a:r>
              <a:rPr lang="en-US" sz="2600" b="1" dirty="0">
                <a:solidFill>
                  <a:schemeClr val="bg1"/>
                </a:solidFill>
                <a:latin typeface="Trebuchet MS" panose="020B0703020202090204" pitchFamily="34" charset="0"/>
              </a:rPr>
              <a:t> Project</a:t>
            </a:r>
          </a:p>
        </p:txBody>
      </p:sp>
    </p:spTree>
    <p:extLst>
      <p:ext uri="{BB962C8B-B14F-4D97-AF65-F5344CB8AC3E}">
        <p14:creationId xmlns:p14="http://schemas.microsoft.com/office/powerpoint/2010/main" val="3490442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68E6C8BB-924A-4632-B0AC-3F993159D9E5}"/>
              </a:ext>
            </a:extLst>
          </p:cNvPr>
          <p:cNvSpPr/>
          <p:nvPr/>
        </p:nvSpPr>
        <p:spPr>
          <a:xfrm>
            <a:off x="0" y="0"/>
            <a:ext cx="12191998" cy="2400406"/>
          </a:xfrm>
          <a:prstGeom prst="rect">
            <a:avLst/>
          </a:prstGeom>
          <a:solidFill>
            <a:schemeClr val="tx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 xmlns:a16="http://schemas.microsoft.com/office/drawing/2014/main" id="{9B6B49E3-5CE9-4E22-A7B0-2851323B405C}"/>
              </a:ext>
            </a:extLst>
          </p:cNvPr>
          <p:cNvSpPr>
            <a:spLocks noGrp="1"/>
          </p:cNvSpPr>
          <p:nvPr>
            <p:ph idx="1"/>
          </p:nvPr>
        </p:nvSpPr>
        <p:spPr/>
        <p:txBody>
          <a:bodyPr/>
          <a:lstStyle/>
          <a:p>
            <a:endParaRPr lang="en-US"/>
          </a:p>
        </p:txBody>
      </p:sp>
      <p:pic>
        <p:nvPicPr>
          <p:cNvPr id="4" name="Picture 3">
            <a:extLst>
              <a:ext uri="{FF2B5EF4-FFF2-40B4-BE49-F238E27FC236}">
                <a16:creationId xmlns="" xmlns:a16="http://schemas.microsoft.com/office/drawing/2014/main" id="{BA833A72-2359-4F96-A6C2-8C940797F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748493"/>
            <a:ext cx="12191999" cy="5096126"/>
          </a:xfrm>
          <a:prstGeom prst="rect">
            <a:avLst/>
          </a:prstGeom>
        </p:spPr>
      </p:pic>
      <p:sp>
        <p:nvSpPr>
          <p:cNvPr id="6" name="TextBox 5">
            <a:extLst>
              <a:ext uri="{FF2B5EF4-FFF2-40B4-BE49-F238E27FC236}">
                <a16:creationId xmlns="" xmlns:a16="http://schemas.microsoft.com/office/drawing/2014/main" id="{7F4F554E-7385-4B6C-B24A-90A695FE6F32}"/>
              </a:ext>
            </a:extLst>
          </p:cNvPr>
          <p:cNvSpPr txBox="1"/>
          <p:nvPr/>
        </p:nvSpPr>
        <p:spPr>
          <a:xfrm>
            <a:off x="485529" y="372343"/>
            <a:ext cx="9439705" cy="492443"/>
          </a:xfrm>
          <a:prstGeom prst="rect">
            <a:avLst/>
          </a:prstGeom>
          <a:noFill/>
        </p:spPr>
        <p:txBody>
          <a:bodyPr wrap="square" rtlCol="0">
            <a:spAutoFit/>
          </a:bodyPr>
          <a:lstStyle/>
          <a:p>
            <a:r>
              <a:rPr lang="en-US" sz="2600" b="1" dirty="0">
                <a:solidFill>
                  <a:schemeClr val="bg1"/>
                </a:solidFill>
                <a:latin typeface="Trebuchet MS" panose="020B0703020202090204" pitchFamily="34" charset="0"/>
              </a:rPr>
              <a:t>L Program overview</a:t>
            </a:r>
          </a:p>
        </p:txBody>
      </p:sp>
      <p:cxnSp>
        <p:nvCxnSpPr>
          <p:cNvPr id="7" name="Straight Connector 6">
            <a:extLst>
              <a:ext uri="{FF2B5EF4-FFF2-40B4-BE49-F238E27FC236}">
                <a16:creationId xmlns="" xmlns:a16="http://schemas.microsoft.com/office/drawing/2014/main" id="{137A1E63-DBB9-405E-8C55-FB9DC393A03D}"/>
              </a:ext>
            </a:extLst>
          </p:cNvPr>
          <p:cNvCxnSpPr>
            <a:cxnSpLocks/>
          </p:cNvCxnSpPr>
          <p:nvPr/>
        </p:nvCxnSpPr>
        <p:spPr>
          <a:xfrm>
            <a:off x="566212" y="822806"/>
            <a:ext cx="9359023" cy="419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 xmlns:a16="http://schemas.microsoft.com/office/drawing/2014/main" id="{2E5F5C98-5C5A-4D47-9C85-AD094D270F35}"/>
              </a:ext>
            </a:extLst>
          </p:cNvPr>
          <p:cNvSpPr txBox="1"/>
          <p:nvPr/>
        </p:nvSpPr>
        <p:spPr>
          <a:xfrm>
            <a:off x="566210" y="842079"/>
            <a:ext cx="9359025" cy="584775"/>
          </a:xfrm>
          <a:prstGeom prst="rect">
            <a:avLst/>
          </a:prstGeom>
          <a:noFill/>
        </p:spPr>
        <p:txBody>
          <a:bodyPr wrap="square" numCol="2" rtlCol="0">
            <a:spAutoFit/>
          </a:bodyPr>
          <a:lstStyle/>
          <a:p>
            <a:pPr marL="171450" indent="-171450">
              <a:buFont typeface="Arial" panose="020B0604020202020204" pitchFamily="34" charset="0"/>
              <a:buChar char="•"/>
            </a:pPr>
            <a:r>
              <a:rPr lang="en-US" sz="1600" dirty="0">
                <a:solidFill>
                  <a:schemeClr val="bg1"/>
                </a:solidFill>
                <a:effectLst>
                  <a:outerShdw blurRad="50800" dist="38100" dir="8100000" algn="tr" rotWithShape="0">
                    <a:prstClr val="black">
                      <a:alpha val="40000"/>
                    </a:prstClr>
                  </a:outerShdw>
                </a:effectLst>
                <a:latin typeface="Arial" panose="020B0604020202020204" pitchFamily="34" charset="0"/>
                <a:ea typeface="Tahoma" panose="020B0604030504040204" pitchFamily="34" charset="0"/>
                <a:cs typeface="Arial" panose="020B0604020202020204" pitchFamily="34" charset="0"/>
              </a:rPr>
              <a:t>Sandy recovery</a:t>
            </a:r>
          </a:p>
          <a:p>
            <a:pPr marL="171450" indent="-171450">
              <a:buFont typeface="Arial" panose="020B0604020202020204" pitchFamily="34" charset="0"/>
              <a:buChar char="•"/>
            </a:pPr>
            <a:r>
              <a:rPr lang="en-US" sz="1600" dirty="0">
                <a:solidFill>
                  <a:schemeClr val="bg1"/>
                </a:solidFill>
                <a:effectLst>
                  <a:outerShdw blurRad="50800" dist="38100" dir="8100000" algn="tr" rotWithShape="0">
                    <a:prstClr val="black">
                      <a:alpha val="40000"/>
                    </a:prstClr>
                  </a:outerShdw>
                </a:effectLst>
                <a:latin typeface="Arial" panose="020B0604020202020204" pitchFamily="34" charset="0"/>
                <a:ea typeface="Tahoma" panose="020B0604030504040204" pitchFamily="34" charset="0"/>
                <a:cs typeface="Arial" panose="020B0604020202020204" pitchFamily="34" charset="0"/>
              </a:rPr>
              <a:t>Enhanced resiliency</a:t>
            </a:r>
          </a:p>
          <a:p>
            <a:pPr marL="171450" indent="-171450">
              <a:buFont typeface="Arial" panose="020B0604020202020204" pitchFamily="34" charset="0"/>
              <a:buChar char="•"/>
            </a:pPr>
            <a:r>
              <a:rPr lang="en-US" sz="1600" dirty="0">
                <a:solidFill>
                  <a:schemeClr val="bg1"/>
                </a:solidFill>
                <a:effectLst>
                  <a:outerShdw blurRad="50800" dist="38100" dir="8100000" algn="tr" rotWithShape="0">
                    <a:prstClr val="black">
                      <a:alpha val="40000"/>
                    </a:prstClr>
                  </a:outerShdw>
                </a:effectLst>
                <a:latin typeface="Arial" panose="020B0604020202020204" pitchFamily="34" charset="0"/>
                <a:ea typeface="Tahoma" panose="020B0604030504040204" pitchFamily="34" charset="0"/>
                <a:cs typeface="Arial" panose="020B0604020202020204" pitchFamily="34" charset="0"/>
              </a:rPr>
              <a:t>Core capacity improvements</a:t>
            </a:r>
          </a:p>
          <a:p>
            <a:pPr marL="171450" indent="-171450">
              <a:buFont typeface="Arial" panose="020B0604020202020204" pitchFamily="34" charset="0"/>
              <a:buChar char="•"/>
            </a:pPr>
            <a:r>
              <a:rPr lang="en-US" sz="1600" dirty="0">
                <a:solidFill>
                  <a:schemeClr val="bg1"/>
                </a:solidFill>
                <a:effectLst>
                  <a:outerShdw blurRad="50800" dist="38100" dir="8100000" algn="tr" rotWithShape="0">
                    <a:prstClr val="black">
                      <a:alpha val="40000"/>
                    </a:prstClr>
                  </a:outerShdw>
                </a:effectLst>
                <a:latin typeface="Arial" panose="020B0604020202020204" pitchFamily="34" charset="0"/>
                <a:ea typeface="Tahoma" panose="020B0604030504040204" pitchFamily="34" charset="0"/>
                <a:cs typeface="Arial" panose="020B0604020202020204" pitchFamily="34" charset="0"/>
              </a:rPr>
              <a:t>Station upgrades</a:t>
            </a:r>
          </a:p>
        </p:txBody>
      </p:sp>
    </p:spTree>
    <p:extLst>
      <p:ext uri="{BB962C8B-B14F-4D97-AF65-F5344CB8AC3E}">
        <p14:creationId xmlns:p14="http://schemas.microsoft.com/office/powerpoint/2010/main" val="40964498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TotalTime>
  <Words>901</Words>
  <Application>Microsoft Office PowerPoint</Application>
  <PresentationFormat>Widescreen</PresentationFormat>
  <Paragraphs>95</Paragraphs>
  <Slides>21</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Calibri</vt:lpstr>
      <vt:lpstr>Calibri Light</vt:lpstr>
      <vt:lpstr>NYCT PC Bullet</vt:lpstr>
      <vt:lpstr>Tahoma</vt:lpstr>
      <vt:lpstr>Trebuchet MS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Reeves, Trent</dc:creator>
  <cp:lastModifiedBy>DEBRA BUONINCONTRI</cp:lastModifiedBy>
  <cp:revision>75</cp:revision>
  <cp:lastPrinted>2019-05-14T12:07:10Z</cp:lastPrinted>
  <dcterms:created xsi:type="dcterms:W3CDTF">2019-03-21T18:30:57Z</dcterms:created>
  <dcterms:modified xsi:type="dcterms:W3CDTF">2019-05-24T14:11:29Z</dcterms:modified>
</cp:coreProperties>
</file>